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60" r:id="rId4"/>
    <p:sldId id="261" r:id="rId5"/>
    <p:sldId id="264" r:id="rId6"/>
    <p:sldId id="266" r:id="rId7"/>
    <p:sldId id="265" r:id="rId8"/>
    <p:sldId id="267"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2FAEA"/>
    <a:srgbClr val="ECF1F8"/>
    <a:srgbClr val="AFE15D"/>
    <a:srgbClr val="ECF7E1"/>
    <a:srgbClr val="F5FBE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4" d="100"/>
          <a:sy n="74" d="100"/>
        </p:scale>
        <p:origin x="-126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Jur_2\&#1056;&#1072;&#1073;&#1086;&#1095;&#1080;&#1081;%20&#1089;&#1090;&#1086;&#1083;\leasing\&#1042;&#1057;&#1055;%20&#1083;&#1080;&#1079;&#1080;&#1085;&#1075;\&#1040;&#1085;&#1082;&#1077;&#1090;&#1072;%20&#1042;&#1057;&#1055;-&#1051;&#1080;&#1079;&#1080;&#1085;&#1075;%202010.10.19.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Jur_2\&#1056;&#1072;&#1073;&#1086;&#1095;&#1080;&#1081;%20&#1089;&#1090;&#1086;&#1083;\&#1044;&#1083;&#1103;%20&#1086;&#1090;&#1095;&#1077;&#1090;&#1072;.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Jur_2\&#1056;&#1072;&#1073;&#1086;&#1095;&#1080;&#1081;%20&#1089;&#1090;&#1086;&#1083;\&#1044;&#1083;&#1103;%20&#1086;&#1090;&#1095;&#1077;&#1090;&#107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roundedCorners val="1"/>
  <c:style val="3"/>
  <c:chart>
    <c:autoTitleDeleted val="1"/>
    <c:plotArea>
      <c:layout>
        <c:manualLayout>
          <c:layoutTarget val="inner"/>
          <c:xMode val="edge"/>
          <c:yMode val="edge"/>
          <c:x val="0.43628280839895112"/>
          <c:y val="8.6348601984537934E-2"/>
          <c:w val="0.43854549431321088"/>
          <c:h val="0.80190614838841279"/>
        </c:manualLayout>
      </c:layout>
      <c:pieChart>
        <c:varyColors val="1"/>
        <c:ser>
          <c:idx val="0"/>
          <c:order val="0"/>
          <c:tx>
            <c:strRef>
              <c:f>Анкета!$A$15:$A$17</c:f>
              <c:strCache>
                <c:ptCount val="1"/>
                <c:pt idx="0">
                  <c:v>Банк "Развитие - Столица", номинальный держатель ОАО "Банк Уралсиб", номинальный держатель ЗАО "Ливгидромаш-М"</c:v>
                </c:pt>
              </c:strCache>
            </c:strRef>
          </c:tx>
          <c:spPr>
            <a:ln>
              <a:solidFill>
                <a:schemeClr val="bg1"/>
              </a:solidFill>
            </a:ln>
          </c:spPr>
          <c:dLbls>
            <c:dLbl>
              <c:idx val="1"/>
              <c:layout>
                <c:manualLayout>
                  <c:x val="-2.2222222222222254E-2"/>
                  <c:y val="1.5237988585506713E-2"/>
                </c:manualLayout>
              </c:layout>
              <c:dLblPos val="ctr"/>
              <c:showLegendKey val="1"/>
              <c:showVal val="1"/>
              <c:showCatName val="1"/>
              <c:showSerName val="1"/>
              <c:showPercent val="1"/>
              <c:showBubbleSize val="1"/>
            </c:dLbl>
            <c:txPr>
              <a:bodyPr/>
              <a:lstStyle/>
              <a:p>
                <a:pPr>
                  <a:defRPr sz="1400">
                    <a:solidFill>
                      <a:schemeClr val="tx1">
                        <a:lumMod val="75000"/>
                        <a:lumOff val="25000"/>
                      </a:schemeClr>
                    </a:solidFill>
                    <a:latin typeface="Arial Narrow" pitchFamily="34" charset="0"/>
                  </a:defRPr>
                </a:pPr>
                <a:endParaRPr lang="ru-RU"/>
              </a:p>
            </c:txPr>
            <c:dLblPos val="ctr"/>
            <c:showLegendKey val="1"/>
            <c:showVal val="1"/>
            <c:showCatName val="1"/>
            <c:showSerName val="1"/>
            <c:showPercent val="1"/>
            <c:showBubbleSize val="1"/>
            <c:showLeaderLines val="1"/>
          </c:dLbls>
          <c:cat>
            <c:strRef>
              <c:f>Анкета!$A$15:$A$17</c:f>
              <c:strCache>
                <c:ptCount val="3"/>
                <c:pt idx="0">
                  <c:v>Банк "Развитие - Столица", номинальный держатель</c:v>
                </c:pt>
                <c:pt idx="1">
                  <c:v>ОАО "Банк Уралсиб", номинальный держатель</c:v>
                </c:pt>
                <c:pt idx="2">
                  <c:v>ЗАО "Ливгидромаш-М"</c:v>
                </c:pt>
              </c:strCache>
            </c:strRef>
          </c:cat>
          <c:val>
            <c:numRef>
              <c:f>Анкета!$F$15:$F$17</c:f>
              <c:numCache>
                <c:formatCode>0.0%</c:formatCode>
                <c:ptCount val="3"/>
                <c:pt idx="0">
                  <c:v>0.67620000000000113</c:v>
                </c:pt>
                <c:pt idx="1">
                  <c:v>0.10120000000000011</c:v>
                </c:pt>
                <c:pt idx="2">
                  <c:v>0.19002000000000013</c:v>
                </c:pt>
              </c:numCache>
            </c:numRef>
          </c:val>
        </c:ser>
        <c:firstSliceAng val="0"/>
      </c:pieChart>
    </c:plotArea>
    <c:legend>
      <c:legendPos val="l"/>
      <c:layout>
        <c:manualLayout>
          <c:xMode val="edge"/>
          <c:yMode val="edge"/>
          <c:x val="2.7777777777777866E-2"/>
          <c:y val="5.4970343914603363E-2"/>
          <c:w val="0.37500000000000044"/>
          <c:h val="0.93533173621082111"/>
        </c:manualLayout>
      </c:layout>
      <c:overlay val="1"/>
      <c:txPr>
        <a:bodyPr/>
        <a:lstStyle/>
        <a:p>
          <a:pPr rtl="0">
            <a:defRPr sz="1300">
              <a:solidFill>
                <a:schemeClr val="tx1">
                  <a:lumMod val="75000"/>
                  <a:lumOff val="25000"/>
                </a:schemeClr>
              </a:solidFill>
              <a:latin typeface="Arial Narrow" pitchFamily="34" charset="0"/>
            </a:defRPr>
          </a:pPr>
          <a:endParaRPr lang="ru-RU"/>
        </a:p>
      </c:txPr>
    </c:legend>
    <c:plotVisOnly val="1"/>
    <c:dispBlanksAs val="zero"/>
    <c:showDLblsOverMax val="1"/>
  </c:chart>
  <c:externalData r:id="rId1">
    <c:autoUpdate val="1"/>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roundedCorners val="1"/>
  <c:chart>
    <c:autoTitleDeleted val="1"/>
    <c:plotArea>
      <c:layout>
        <c:manualLayout>
          <c:layoutTarget val="inner"/>
          <c:xMode val="edge"/>
          <c:yMode val="edge"/>
          <c:x val="0.11157392825896763"/>
          <c:y val="0.13094571516559841"/>
          <c:w val="0.79993547681540023"/>
          <c:h val="0.6077036252267336"/>
        </c:manualLayout>
      </c:layout>
      <c:barChart>
        <c:barDir val="col"/>
        <c:grouping val="clustered"/>
        <c:varyColors val="1"/>
        <c:ser>
          <c:idx val="0"/>
          <c:order val="0"/>
          <c:tx>
            <c:strRef>
              <c:f>Показатели!$Q$56</c:f>
              <c:strCache>
                <c:ptCount val="1"/>
                <c:pt idx="0">
                  <c:v>Фонд з/п</c:v>
                </c:pt>
              </c:strCache>
            </c:strRef>
          </c:tx>
          <c:spPr>
            <a:solidFill>
              <a:schemeClr val="bg1">
                <a:lumMod val="95000"/>
              </a:schemeClr>
            </a:solidFill>
            <a:ln>
              <a:solidFill>
                <a:schemeClr val="bg1">
                  <a:lumMod val="65000"/>
                </a:schemeClr>
              </a:solidFill>
            </a:ln>
          </c:spPr>
          <c:invertIfNegative val="1"/>
          <c:dLbls>
            <c:dLbl>
              <c:idx val="0"/>
              <c:layout>
                <c:manualLayout>
                  <c:x val="-9.4814151198708466E-2"/>
                  <c:y val="1.8713319315534563E-2"/>
                </c:manualLayout>
              </c:layout>
              <c:tx>
                <c:rich>
                  <a:bodyPr/>
                  <a:lstStyle/>
                  <a:p>
                    <a:r>
                      <a:rPr lang="en-US" dirty="0" smtClean="0"/>
                      <a:t>Payroll</a:t>
                    </a:r>
                    <a:r>
                      <a:rPr lang="ru-RU" dirty="0" smtClean="0"/>
                      <a:t>; </a:t>
                    </a:r>
                    <a:r>
                      <a:rPr lang="ru-RU" dirty="0"/>
                      <a:t>2010; </a:t>
                    </a:r>
                    <a:r>
                      <a:rPr lang="ru-RU" dirty="0" smtClean="0"/>
                      <a:t>84</a:t>
                    </a:r>
                    <a:r>
                      <a:rPr lang="en-US" dirty="0" smtClean="0"/>
                      <a:t>.</a:t>
                    </a:r>
                    <a:r>
                      <a:rPr lang="ru-RU" dirty="0" smtClean="0"/>
                      <a:t>1</a:t>
                    </a:r>
                    <a:endParaRPr lang="ru-RU" dirty="0"/>
                  </a:p>
                </c:rich>
              </c:tx>
              <c:dLblPos val="outEnd"/>
              <c:showLegendKey val="1"/>
              <c:showVal val="1"/>
              <c:showCatName val="1"/>
              <c:showSerName val="1"/>
              <c:showPercent val="1"/>
              <c:showBubbleSize val="1"/>
            </c:dLbl>
            <c:dLbl>
              <c:idx val="1"/>
              <c:layout>
                <c:manualLayout>
                  <c:x val="-0.13333240012318373"/>
                  <c:y val="5.1461628117720072E-2"/>
                </c:manualLayout>
              </c:layout>
              <c:tx>
                <c:rich>
                  <a:bodyPr/>
                  <a:lstStyle/>
                  <a:p>
                    <a:r>
                      <a:rPr lang="en-US" dirty="0" smtClean="0"/>
                      <a:t>Payroll</a:t>
                    </a:r>
                    <a:r>
                      <a:rPr lang="ru-RU" dirty="0" smtClean="0"/>
                      <a:t>; </a:t>
                    </a:r>
                    <a:r>
                      <a:rPr lang="ru-RU" dirty="0"/>
                      <a:t>2011; </a:t>
                    </a:r>
                    <a:r>
                      <a:rPr lang="ru-RU" dirty="0" smtClean="0"/>
                      <a:t>110</a:t>
                    </a:r>
                    <a:r>
                      <a:rPr lang="en-US" dirty="0" smtClean="0"/>
                      <a:t>.</a:t>
                    </a:r>
                    <a:r>
                      <a:rPr lang="ru-RU" dirty="0" smtClean="0"/>
                      <a:t>9</a:t>
                    </a:r>
                    <a:endParaRPr lang="ru-RU" dirty="0"/>
                  </a:p>
                </c:rich>
              </c:tx>
              <c:dLblPos val="outEnd"/>
              <c:showLegendKey val="1"/>
              <c:showVal val="1"/>
              <c:showCatName val="1"/>
              <c:showSerName val="1"/>
              <c:showPercent val="1"/>
              <c:showBubbleSize val="1"/>
            </c:dLbl>
            <c:txPr>
              <a:bodyPr/>
              <a:lstStyle/>
              <a:p>
                <a:pPr>
                  <a:defRPr sz="1300">
                    <a:solidFill>
                      <a:schemeClr val="tx1">
                        <a:lumMod val="75000"/>
                        <a:lumOff val="25000"/>
                      </a:schemeClr>
                    </a:solidFill>
                    <a:latin typeface="Arial Narrow" pitchFamily="34" charset="0"/>
                  </a:defRPr>
                </a:pPr>
                <a:endParaRPr lang="ru-RU"/>
              </a:p>
            </c:txPr>
            <c:dLblPos val="outEnd"/>
            <c:showLegendKey val="1"/>
            <c:showVal val="1"/>
            <c:showCatName val="1"/>
            <c:showSerName val="1"/>
            <c:showPercent val="1"/>
            <c:showBubbleSize val="1"/>
          </c:dLbls>
          <c:cat>
            <c:numRef>
              <c:f>Показатели!$R$55:$S$55</c:f>
              <c:numCache>
                <c:formatCode>General</c:formatCode>
                <c:ptCount val="2"/>
                <c:pt idx="0">
                  <c:v>2010</c:v>
                </c:pt>
                <c:pt idx="1">
                  <c:v>2011</c:v>
                </c:pt>
              </c:numCache>
            </c:numRef>
          </c:cat>
          <c:val>
            <c:numRef>
              <c:f>Показатели!$R$56:$S$56</c:f>
              <c:numCache>
                <c:formatCode>General</c:formatCode>
                <c:ptCount val="2"/>
                <c:pt idx="0" formatCode="0.0">
                  <c:v>84.078847611827058</c:v>
                </c:pt>
                <c:pt idx="1">
                  <c:v>110.9</c:v>
                </c:pt>
              </c:numCache>
            </c:numRef>
          </c:val>
          <c:extLst>
            <c:ext xmlns:c14="http://schemas.microsoft.com/office/drawing/2007/8/2/chart" uri="{6F2FDCE9-48DA-4B69-8628-5D25D57E5C99}">
              <c14:invertSolidFillFmt>
                <c14:spPr xmlns:c14="http://schemas.microsoft.com/office/drawing/2007/8/2/chart">
                  <a:solidFill>
                    <a:srgbClr val="FFFFFF"/>
                  </a:solidFill>
                  <a:ln>
                    <a:solidFill>
                      <a:schemeClr val="bg1">
                        <a:lumMod val="65000"/>
                      </a:schemeClr>
                    </a:solidFill>
                  </a:ln>
                </c14:spPr>
              </c14:invertSolidFillFmt>
            </c:ext>
          </c:extLst>
        </c:ser>
        <c:gapWidth val="146"/>
        <c:overlap val="-34"/>
        <c:axId val="74273152"/>
        <c:axId val="74274688"/>
      </c:barChart>
      <c:barChart>
        <c:barDir val="col"/>
        <c:grouping val="clustered"/>
        <c:varyColors val="1"/>
        <c:ser>
          <c:idx val="1"/>
          <c:order val="1"/>
          <c:tx>
            <c:strRef>
              <c:f>Показатели!$Q$57</c:f>
              <c:strCache>
                <c:ptCount val="1"/>
                <c:pt idx="0">
                  <c:v>Средняя численность</c:v>
                </c:pt>
              </c:strCache>
            </c:strRef>
          </c:tx>
          <c:spPr>
            <a:solidFill>
              <a:srgbClr val="EBF4F9"/>
            </a:solidFill>
            <a:ln>
              <a:solidFill>
                <a:schemeClr val="accent1">
                  <a:lumMod val="60000"/>
                  <a:lumOff val="40000"/>
                </a:schemeClr>
              </a:solidFill>
            </a:ln>
          </c:spPr>
          <c:invertIfNegative val="1"/>
          <c:dLbls>
            <c:dLbl>
              <c:idx val="0"/>
              <c:layout>
                <c:manualLayout>
                  <c:x val="0"/>
                  <c:y val="0.39765803545510942"/>
                </c:manualLayout>
              </c:layout>
              <c:tx>
                <c:rich>
                  <a:bodyPr/>
                  <a:lstStyle/>
                  <a:p>
                    <a:r>
                      <a:rPr lang="en-US" sz="1200" baseline="0" dirty="0" smtClean="0"/>
                      <a:t>Average no. of employees</a:t>
                    </a:r>
                    <a:r>
                      <a:rPr lang="ru-RU" sz="1200" baseline="0" dirty="0" smtClean="0"/>
                      <a:t>; </a:t>
                    </a:r>
                    <a:r>
                      <a:rPr lang="ru-RU" sz="1200" baseline="0" dirty="0"/>
                      <a:t>2010; 487</a:t>
                    </a:r>
                  </a:p>
                </c:rich>
              </c:tx>
              <c:dLblPos val="inEnd"/>
              <c:showLegendKey val="1"/>
              <c:showVal val="1"/>
              <c:showCatName val="1"/>
              <c:showSerName val="1"/>
              <c:showPercent val="1"/>
              <c:showBubbleSize val="1"/>
            </c:dLbl>
            <c:dLbl>
              <c:idx val="1"/>
              <c:layout>
                <c:manualLayout>
                  <c:x val="2.9629422249596391E-3"/>
                  <c:y val="0.47718964254613105"/>
                </c:manualLayout>
              </c:layout>
              <c:tx>
                <c:rich>
                  <a:bodyPr/>
                  <a:lstStyle/>
                  <a:p>
                    <a:r>
                      <a:rPr lang="en-US" sz="1200" baseline="0" dirty="0" smtClean="0"/>
                      <a:t>Average no. of employees</a:t>
                    </a:r>
                    <a:r>
                      <a:rPr lang="ru-RU" sz="1200" baseline="0" dirty="0" smtClean="0"/>
                      <a:t>; </a:t>
                    </a:r>
                    <a:r>
                      <a:rPr lang="ru-RU" sz="1200" baseline="0" dirty="0"/>
                      <a:t>2011; 566</a:t>
                    </a:r>
                  </a:p>
                </c:rich>
              </c:tx>
              <c:dLblPos val="inEnd"/>
              <c:showLegendKey val="1"/>
              <c:showVal val="1"/>
              <c:showCatName val="1"/>
              <c:showSerName val="1"/>
              <c:showPercent val="1"/>
              <c:showBubbleSize val="1"/>
            </c:dLbl>
            <c:txPr>
              <a:bodyPr/>
              <a:lstStyle/>
              <a:p>
                <a:pPr>
                  <a:defRPr sz="1300" b="0">
                    <a:solidFill>
                      <a:schemeClr val="tx1">
                        <a:lumMod val="75000"/>
                        <a:lumOff val="25000"/>
                      </a:schemeClr>
                    </a:solidFill>
                    <a:latin typeface="Arial Narrow" pitchFamily="34" charset="0"/>
                  </a:defRPr>
                </a:pPr>
                <a:endParaRPr lang="ru-RU"/>
              </a:p>
            </c:txPr>
            <c:dLblPos val="inEnd"/>
            <c:showLegendKey val="1"/>
            <c:showVal val="1"/>
            <c:showCatName val="1"/>
            <c:showSerName val="1"/>
            <c:showPercent val="1"/>
            <c:showBubbleSize val="1"/>
          </c:dLbls>
          <c:cat>
            <c:numRef>
              <c:f>Показатели!$R$55:$S$55</c:f>
              <c:numCache>
                <c:formatCode>General</c:formatCode>
                <c:ptCount val="2"/>
                <c:pt idx="0">
                  <c:v>2010</c:v>
                </c:pt>
                <c:pt idx="1">
                  <c:v>2011</c:v>
                </c:pt>
              </c:numCache>
            </c:numRef>
          </c:cat>
          <c:val>
            <c:numRef>
              <c:f>Показатели!$R$57:$S$57</c:f>
              <c:numCache>
                <c:formatCode>General</c:formatCode>
                <c:ptCount val="2"/>
                <c:pt idx="0" formatCode="0">
                  <c:v>487.0912220309811</c:v>
                </c:pt>
                <c:pt idx="1">
                  <c:v>566</c:v>
                </c:pt>
              </c:numCache>
            </c:numRef>
          </c:val>
          <c:extLst>
            <c:ext xmlns:c14="http://schemas.microsoft.com/office/drawing/2007/8/2/chart" uri="{6F2FDCE9-48DA-4B69-8628-5D25D57E5C99}">
              <c14:invertSolidFillFmt>
                <c14:spPr xmlns:c14="http://schemas.microsoft.com/office/drawing/2007/8/2/chart">
                  <a:solidFill>
                    <a:srgbClr val="FFFFFF"/>
                  </a:solidFill>
                  <a:ln>
                    <a:solidFill>
                      <a:schemeClr val="accent1">
                        <a:lumMod val="60000"/>
                        <a:lumOff val="40000"/>
                      </a:schemeClr>
                    </a:solidFill>
                  </a:ln>
                </c14:spPr>
              </c14:invertSolidFillFmt>
            </c:ext>
          </c:extLst>
        </c:ser>
        <c:gapWidth val="378"/>
        <c:overlap val="78"/>
        <c:axId val="74282880"/>
        <c:axId val="74280960"/>
      </c:barChart>
      <c:catAx>
        <c:axId val="74273152"/>
        <c:scaling>
          <c:orientation val="minMax"/>
        </c:scaling>
        <c:delete val="1"/>
        <c:axPos val="b"/>
        <c:numFmt formatCode="General" sourceLinked="1"/>
        <c:majorTickMark val="cross"/>
        <c:minorTickMark val="cross"/>
        <c:tickLblPos val="nextTo"/>
        <c:crossAx val="74274688"/>
        <c:crosses val="autoZero"/>
        <c:auto val="1"/>
        <c:lblAlgn val="ctr"/>
        <c:lblOffset val="100"/>
        <c:noMultiLvlLbl val="1"/>
      </c:catAx>
      <c:valAx>
        <c:axId val="74274688"/>
        <c:scaling>
          <c:orientation val="minMax"/>
        </c:scaling>
        <c:delete val="1"/>
        <c:axPos val="l"/>
        <c:majorGridlines>
          <c:spPr>
            <a:ln w="0">
              <a:solidFill>
                <a:schemeClr val="bg1"/>
              </a:solidFill>
            </a:ln>
          </c:spPr>
        </c:majorGridlines>
        <c:title>
          <c:tx>
            <c:rich>
              <a:bodyPr rot="0" vert="horz"/>
              <a:lstStyle/>
              <a:p>
                <a:pPr>
                  <a:defRPr sz="1200" b="0">
                    <a:solidFill>
                      <a:schemeClr val="tx1">
                        <a:lumMod val="75000"/>
                        <a:lumOff val="25000"/>
                      </a:schemeClr>
                    </a:solidFill>
                    <a:latin typeface="Arial Narrow" pitchFamily="34" charset="0"/>
                  </a:defRPr>
                </a:pPr>
                <a:r>
                  <a:rPr lang="en-US" sz="1200" b="0" dirty="0" smtClean="0">
                    <a:solidFill>
                      <a:schemeClr val="tx1">
                        <a:lumMod val="75000"/>
                        <a:lumOff val="25000"/>
                      </a:schemeClr>
                    </a:solidFill>
                    <a:latin typeface="Arial Narrow" pitchFamily="34" charset="0"/>
                  </a:rPr>
                  <a:t>RUR</a:t>
                </a:r>
                <a:r>
                  <a:rPr lang="en-US" sz="1200" b="0" baseline="0" dirty="0" smtClean="0">
                    <a:solidFill>
                      <a:schemeClr val="tx1">
                        <a:lumMod val="75000"/>
                        <a:lumOff val="25000"/>
                      </a:schemeClr>
                    </a:solidFill>
                    <a:latin typeface="Arial Narrow" pitchFamily="34" charset="0"/>
                  </a:rPr>
                  <a:t> million</a:t>
                </a:r>
                <a:endParaRPr lang="ru-RU" sz="1200" b="0" dirty="0">
                  <a:solidFill>
                    <a:schemeClr val="tx1">
                      <a:lumMod val="75000"/>
                      <a:lumOff val="25000"/>
                    </a:schemeClr>
                  </a:solidFill>
                  <a:latin typeface="Arial Narrow" pitchFamily="34" charset="0"/>
                </a:endParaRPr>
              </a:p>
            </c:rich>
          </c:tx>
          <c:layout>
            <c:manualLayout>
              <c:xMode val="edge"/>
              <c:yMode val="edge"/>
              <c:x val="0.11666666666666672"/>
              <c:y val="0.10128952451960552"/>
            </c:manualLayout>
          </c:layout>
          <c:overlay val="1"/>
        </c:title>
        <c:numFmt formatCode="0" sourceLinked="0"/>
        <c:majorTickMark val="cross"/>
        <c:minorTickMark val="cross"/>
        <c:tickLblPos val="nextTo"/>
        <c:crossAx val="74273152"/>
        <c:crosses val="autoZero"/>
        <c:crossBetween val="between"/>
      </c:valAx>
      <c:valAx>
        <c:axId val="74280960"/>
        <c:scaling>
          <c:orientation val="minMax"/>
          <c:min val="0"/>
        </c:scaling>
        <c:delete val="1"/>
        <c:axPos val="r"/>
        <c:title>
          <c:tx>
            <c:rich>
              <a:bodyPr rot="0" vert="horz"/>
              <a:lstStyle/>
              <a:p>
                <a:pPr>
                  <a:defRPr lang="ru-RU" sz="1200" b="0" i="0" u="none" strike="noStrike" kern="1200" baseline="0">
                    <a:solidFill>
                      <a:schemeClr val="tx1">
                        <a:lumMod val="75000"/>
                        <a:lumOff val="25000"/>
                      </a:schemeClr>
                    </a:solidFill>
                    <a:latin typeface="Arial Narrow" pitchFamily="34" charset="0"/>
                    <a:ea typeface="+mn-ea"/>
                    <a:cs typeface="+mn-cs"/>
                  </a:defRPr>
                </a:pPr>
                <a:r>
                  <a:rPr lang="en-US" sz="1200" b="0" i="0" u="none" strike="noStrike" kern="1200" baseline="0" dirty="0" smtClean="0">
                    <a:solidFill>
                      <a:schemeClr val="tx1">
                        <a:lumMod val="75000"/>
                        <a:lumOff val="25000"/>
                      </a:schemeClr>
                    </a:solidFill>
                    <a:latin typeface="Arial Narrow" pitchFamily="34" charset="0"/>
                    <a:ea typeface="+mn-ea"/>
                    <a:cs typeface="+mn-cs"/>
                  </a:rPr>
                  <a:t>Employees</a:t>
                </a:r>
                <a:endParaRPr lang="ru-RU" sz="1200" b="0" i="0" u="none" strike="noStrike" kern="1200" baseline="0" dirty="0">
                  <a:solidFill>
                    <a:schemeClr val="tx1">
                      <a:lumMod val="75000"/>
                      <a:lumOff val="25000"/>
                    </a:schemeClr>
                  </a:solidFill>
                  <a:latin typeface="Arial Narrow" pitchFamily="34" charset="0"/>
                  <a:ea typeface="+mn-ea"/>
                  <a:cs typeface="+mn-cs"/>
                </a:endParaRPr>
              </a:p>
            </c:rich>
          </c:tx>
          <c:layout>
            <c:manualLayout>
              <c:xMode val="edge"/>
              <c:yMode val="edge"/>
              <c:x val="0.81582864395233179"/>
              <c:y val="0.10147371073334109"/>
            </c:manualLayout>
          </c:layout>
          <c:overlay val="1"/>
        </c:title>
        <c:numFmt formatCode="0" sourceLinked="1"/>
        <c:majorTickMark val="cross"/>
        <c:minorTickMark val="cross"/>
        <c:tickLblPos val="nextTo"/>
        <c:crossAx val="74282880"/>
        <c:crosses val="max"/>
        <c:crossBetween val="between"/>
      </c:valAx>
      <c:catAx>
        <c:axId val="74282880"/>
        <c:scaling>
          <c:orientation val="minMax"/>
        </c:scaling>
        <c:delete val="1"/>
        <c:axPos val="b"/>
        <c:numFmt formatCode="General" sourceLinked="1"/>
        <c:majorTickMark val="cross"/>
        <c:minorTickMark val="cross"/>
        <c:tickLblPos val="nextTo"/>
        <c:crossAx val="74280960"/>
        <c:crosses val="autoZero"/>
        <c:auto val="1"/>
        <c:lblAlgn val="ctr"/>
        <c:lblOffset val="100"/>
        <c:noMultiLvlLbl val="1"/>
      </c:catAx>
    </c:plotArea>
    <c:legend>
      <c:legendPos val="b"/>
      <c:layout>
        <c:manualLayout>
          <c:xMode val="edge"/>
          <c:yMode val="edge"/>
          <c:x val="0.13172097949737321"/>
          <c:y val="0.87295092837219324"/>
          <c:w val="0.74248369215263588"/>
          <c:h val="9.4300762825623066E-2"/>
        </c:manualLayout>
      </c:layout>
      <c:overlay val="1"/>
      <c:txPr>
        <a:bodyPr/>
        <a:lstStyle/>
        <a:p>
          <a:pPr>
            <a:defRPr sz="1300" b="0">
              <a:solidFill>
                <a:schemeClr val="tx1">
                  <a:lumMod val="75000"/>
                  <a:lumOff val="25000"/>
                </a:schemeClr>
              </a:solidFill>
              <a:latin typeface="Arial Narrow" pitchFamily="34" charset="0"/>
            </a:defRPr>
          </a:pPr>
          <a:endParaRPr lang="ru-RU"/>
        </a:p>
      </c:txPr>
    </c:legend>
    <c:plotVisOnly val="1"/>
    <c:dispBlanksAs val="zero"/>
    <c:showDLblsOverMax val="1"/>
  </c:chart>
  <c:externalData r:id="rId1">
    <c:autoUpdate val="1"/>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roundedCorners val="1"/>
  <c:chart>
    <c:title>
      <c:tx>
        <c:rich>
          <a:bodyPr/>
          <a:lstStyle/>
          <a:p>
            <a:pPr algn="l">
              <a:defRPr sz="1400">
                <a:latin typeface="Arial Narrow" pitchFamily="34" charset="0"/>
              </a:defRPr>
            </a:pPr>
            <a:r>
              <a:rPr lang="en-US" sz="1400" dirty="0" smtClean="0">
                <a:latin typeface="Arial Narrow" pitchFamily="34" charset="0"/>
              </a:rPr>
              <a:t>Key financial performance indicators dynamics</a:t>
            </a:r>
            <a:endParaRPr lang="ru-RU" sz="1400" dirty="0">
              <a:latin typeface="Arial Narrow" pitchFamily="34" charset="0"/>
            </a:endParaRPr>
          </a:p>
        </c:rich>
      </c:tx>
      <c:layout>
        <c:manualLayout>
          <c:xMode val="edge"/>
          <c:yMode val="edge"/>
          <c:x val="3.5542637524402329E-2"/>
          <c:y val="5.9258844499192775E-2"/>
        </c:manualLayout>
      </c:layout>
      <c:overlay val="1"/>
    </c:title>
    <c:plotArea>
      <c:layout>
        <c:manualLayout>
          <c:layoutTarget val="inner"/>
          <c:xMode val="edge"/>
          <c:yMode val="edge"/>
          <c:x val="0.10237948381452285"/>
          <c:y val="0.22863182059968085"/>
          <c:w val="0.86706496062992122"/>
          <c:h val="0.47373334219882929"/>
        </c:manualLayout>
      </c:layout>
      <c:barChart>
        <c:barDir val="col"/>
        <c:grouping val="clustered"/>
        <c:varyColors val="1"/>
        <c:ser>
          <c:idx val="1"/>
          <c:order val="0"/>
          <c:tx>
            <c:strRef>
              <c:f>Показатели!$L$12</c:f>
              <c:strCache>
                <c:ptCount val="1"/>
                <c:pt idx="0">
                  <c:v>Рентабельность продукции</c:v>
                </c:pt>
              </c:strCache>
            </c:strRef>
          </c:tx>
          <c:spPr>
            <a:solidFill>
              <a:schemeClr val="bg1">
                <a:lumMod val="95000"/>
              </a:schemeClr>
            </a:solidFill>
            <a:ln>
              <a:solidFill>
                <a:schemeClr val="bg1">
                  <a:lumMod val="65000"/>
                </a:schemeClr>
              </a:solidFill>
            </a:ln>
          </c:spPr>
          <c:invertIfNegative val="1"/>
          <c:cat>
            <c:numRef>
              <c:f>Показатели!$B$13:$B$18</c:f>
              <c:numCache>
                <c:formatCode>General</c:formatCode>
                <c:ptCount val="6"/>
                <c:pt idx="0">
                  <c:v>2006</c:v>
                </c:pt>
                <c:pt idx="1">
                  <c:v>2007</c:v>
                </c:pt>
                <c:pt idx="2">
                  <c:v>2008</c:v>
                </c:pt>
                <c:pt idx="3">
                  <c:v>2009</c:v>
                </c:pt>
                <c:pt idx="4">
                  <c:v>2010</c:v>
                </c:pt>
                <c:pt idx="5">
                  <c:v>2011</c:v>
                </c:pt>
              </c:numCache>
            </c:numRef>
          </c:cat>
          <c:val>
            <c:numRef>
              <c:f>Показатели!$L$13:$L$18</c:f>
              <c:numCache>
                <c:formatCode>0.00%</c:formatCode>
                <c:ptCount val="6"/>
                <c:pt idx="0">
                  <c:v>7.022611069048354E-2</c:v>
                </c:pt>
                <c:pt idx="1">
                  <c:v>4.631730738365733E-2</c:v>
                </c:pt>
                <c:pt idx="2">
                  <c:v>7.8244046090365886E-3</c:v>
                </c:pt>
                <c:pt idx="3">
                  <c:v>4.2645805938911728E-3</c:v>
                </c:pt>
                <c:pt idx="4">
                  <c:v>1.1942530516081828E-2</c:v>
                </c:pt>
                <c:pt idx="5">
                  <c:v>2.5496224847816117E-2</c:v>
                </c:pt>
              </c:numCache>
            </c:numRef>
          </c:val>
          <c:extLst>
            <c:ext xmlns:c14="http://schemas.microsoft.com/office/drawing/2007/8/2/chart" uri="{6F2FDCE9-48DA-4B69-8628-5D25D57E5C99}">
              <c14:invertSolidFillFmt>
                <c14:spPr xmlns:c14="http://schemas.microsoft.com/office/drawing/2007/8/2/chart">
                  <a:solidFill>
                    <a:srgbClr val="FFFFFF"/>
                  </a:solidFill>
                  <a:ln>
                    <a:solidFill>
                      <a:schemeClr val="bg1">
                        <a:lumMod val="65000"/>
                      </a:schemeClr>
                    </a:solidFill>
                  </a:ln>
                </c14:spPr>
              </c14:invertSolidFillFmt>
            </c:ext>
          </c:extLst>
        </c:ser>
        <c:ser>
          <c:idx val="2"/>
          <c:order val="1"/>
          <c:tx>
            <c:strRef>
              <c:f>Показатели!$M$12</c:f>
              <c:strCache>
                <c:ptCount val="1"/>
                <c:pt idx="0">
                  <c:v>Рентабельность активов</c:v>
                </c:pt>
              </c:strCache>
            </c:strRef>
          </c:tx>
          <c:spPr>
            <a:solidFill>
              <a:srgbClr val="EBF4F9"/>
            </a:solidFill>
            <a:ln>
              <a:solidFill>
                <a:schemeClr val="accent1">
                  <a:lumMod val="60000"/>
                  <a:lumOff val="40000"/>
                </a:schemeClr>
              </a:solidFill>
            </a:ln>
          </c:spPr>
          <c:invertIfNegative val="1"/>
          <c:cat>
            <c:numRef>
              <c:f>Показатели!$B$13:$B$18</c:f>
              <c:numCache>
                <c:formatCode>General</c:formatCode>
                <c:ptCount val="6"/>
                <c:pt idx="0">
                  <c:v>2006</c:v>
                </c:pt>
                <c:pt idx="1">
                  <c:v>2007</c:v>
                </c:pt>
                <c:pt idx="2">
                  <c:v>2008</c:v>
                </c:pt>
                <c:pt idx="3">
                  <c:v>2009</c:v>
                </c:pt>
                <c:pt idx="4">
                  <c:v>2010</c:v>
                </c:pt>
                <c:pt idx="5">
                  <c:v>2011</c:v>
                </c:pt>
              </c:numCache>
            </c:numRef>
          </c:cat>
          <c:val>
            <c:numRef>
              <c:f>Показатели!$M$13:$M$18</c:f>
              <c:numCache>
                <c:formatCode>0.00%</c:formatCode>
                <c:ptCount val="6"/>
                <c:pt idx="0">
                  <c:v>6.5425538863013916E-2</c:v>
                </c:pt>
                <c:pt idx="1">
                  <c:v>5.0068664911229653E-2</c:v>
                </c:pt>
                <c:pt idx="2">
                  <c:v>7.9083433145575449E-3</c:v>
                </c:pt>
                <c:pt idx="3">
                  <c:v>4.374599902813886E-3</c:v>
                </c:pt>
                <c:pt idx="4">
                  <c:v>1.272992081765026E-2</c:v>
                </c:pt>
                <c:pt idx="5">
                  <c:v>2.7721125344239355E-2</c:v>
                </c:pt>
              </c:numCache>
            </c:numRef>
          </c:val>
          <c:extLst>
            <c:ext xmlns:c14="http://schemas.microsoft.com/office/drawing/2007/8/2/chart" uri="{6F2FDCE9-48DA-4B69-8628-5D25D57E5C99}">
              <c14:invertSolidFillFmt>
                <c14:spPr xmlns:c14="http://schemas.microsoft.com/office/drawing/2007/8/2/chart">
                  <a:solidFill>
                    <a:srgbClr val="FFFFFF"/>
                  </a:solidFill>
                  <a:ln>
                    <a:solidFill>
                      <a:schemeClr val="accent1">
                        <a:lumMod val="60000"/>
                        <a:lumOff val="40000"/>
                      </a:schemeClr>
                    </a:solidFill>
                  </a:ln>
                </c14:spPr>
              </c14:invertSolidFillFmt>
            </c:ext>
          </c:extLst>
        </c:ser>
        <c:overlap val="25"/>
        <c:axId val="75714560"/>
        <c:axId val="75716096"/>
      </c:barChart>
      <c:barChart>
        <c:barDir val="col"/>
        <c:grouping val="clustered"/>
        <c:varyColors val="1"/>
        <c:ser>
          <c:idx val="0"/>
          <c:order val="2"/>
          <c:tx>
            <c:strRef>
              <c:f>Показатели!$C$12</c:f>
              <c:strCache>
                <c:ptCount val="1"/>
                <c:pt idx="0">
                  <c:v>Выручка</c:v>
                </c:pt>
              </c:strCache>
            </c:strRef>
          </c:tx>
          <c:spPr>
            <a:solidFill>
              <a:schemeClr val="bg1"/>
            </a:solidFill>
            <a:ln w="15875">
              <a:solidFill>
                <a:schemeClr val="accent4">
                  <a:lumMod val="75000"/>
                </a:schemeClr>
              </a:solidFill>
            </a:ln>
          </c:spPr>
          <c:invertIfNegative val="1"/>
          <c:cat>
            <c:numRef>
              <c:f>Показатели!$B$13:$B$18</c:f>
              <c:numCache>
                <c:formatCode>General</c:formatCode>
                <c:ptCount val="6"/>
                <c:pt idx="0">
                  <c:v>2006</c:v>
                </c:pt>
                <c:pt idx="1">
                  <c:v>2007</c:v>
                </c:pt>
                <c:pt idx="2">
                  <c:v>2008</c:v>
                </c:pt>
                <c:pt idx="3">
                  <c:v>2009</c:v>
                </c:pt>
                <c:pt idx="4">
                  <c:v>2010</c:v>
                </c:pt>
                <c:pt idx="5">
                  <c:v>2011</c:v>
                </c:pt>
              </c:numCache>
            </c:numRef>
          </c:cat>
          <c:val>
            <c:numRef>
              <c:f>Показатели!$C$13:$C$18</c:f>
              <c:numCache>
                <c:formatCode>General</c:formatCode>
                <c:ptCount val="6"/>
                <c:pt idx="0">
                  <c:v>343.48799999999903</c:v>
                </c:pt>
                <c:pt idx="1">
                  <c:v>423.74700000000001</c:v>
                </c:pt>
                <c:pt idx="2">
                  <c:v>412.048</c:v>
                </c:pt>
                <c:pt idx="3">
                  <c:v>420.82</c:v>
                </c:pt>
                <c:pt idx="4">
                  <c:v>529.16599999999949</c:v>
                </c:pt>
                <c:pt idx="5">
                  <c:v>827.15499999999997</c:v>
                </c:pt>
              </c:numCache>
            </c:numRef>
          </c:val>
          <c:extLst>
            <c:ext xmlns:c14="http://schemas.microsoft.com/office/drawing/2007/8/2/chart" uri="{6F2FDCE9-48DA-4B69-8628-5D25D57E5C99}">
              <c14:invertSolidFillFmt>
                <c14:spPr xmlns:c14="http://schemas.microsoft.com/office/drawing/2007/8/2/chart">
                  <a:solidFill>
                    <a:srgbClr val="FFFFFF"/>
                  </a:solidFill>
                  <a:ln w="15875">
                    <a:solidFill>
                      <a:schemeClr val="accent4">
                        <a:lumMod val="75000"/>
                      </a:schemeClr>
                    </a:solidFill>
                  </a:ln>
                </c14:spPr>
              </c14:invertSolidFillFmt>
            </c:ext>
          </c:extLst>
        </c:ser>
        <c:gapWidth val="321"/>
        <c:overlap val="-16"/>
        <c:axId val="75728000"/>
        <c:axId val="75718016"/>
      </c:barChart>
      <c:catAx>
        <c:axId val="75714560"/>
        <c:scaling>
          <c:orientation val="minMax"/>
        </c:scaling>
        <c:delete val="1"/>
        <c:axPos val="b"/>
        <c:numFmt formatCode="General" sourceLinked="1"/>
        <c:majorTickMark val="cross"/>
        <c:minorTickMark val="cross"/>
        <c:tickLblPos val="nextTo"/>
        <c:crossAx val="75716096"/>
        <c:crosses val="autoZero"/>
        <c:auto val="1"/>
        <c:lblAlgn val="ctr"/>
        <c:lblOffset val="100"/>
        <c:noMultiLvlLbl val="1"/>
      </c:catAx>
      <c:valAx>
        <c:axId val="75716096"/>
        <c:scaling>
          <c:orientation val="minMax"/>
        </c:scaling>
        <c:delete val="1"/>
        <c:axPos val="l"/>
        <c:majorGridlines>
          <c:spPr>
            <a:ln>
              <a:solidFill>
                <a:schemeClr val="bg1"/>
              </a:solidFill>
            </a:ln>
          </c:spPr>
        </c:majorGridlines>
        <c:title>
          <c:tx>
            <c:rich>
              <a:bodyPr rot="0" vert="horz"/>
              <a:lstStyle/>
              <a:p>
                <a:pPr>
                  <a:defRPr sz="1200" b="0">
                    <a:latin typeface="Arial Narrow" pitchFamily="34" charset="0"/>
                  </a:defRPr>
                </a:pPr>
                <a:r>
                  <a:rPr lang="en-US" sz="1200" b="0" dirty="0" smtClean="0">
                    <a:latin typeface="Arial Narrow" pitchFamily="34" charset="0"/>
                  </a:rPr>
                  <a:t>RUR </a:t>
                </a:r>
                <a:r>
                  <a:rPr lang="en-US" sz="1200" b="0" dirty="0" err="1" smtClean="0">
                    <a:latin typeface="Arial Narrow" pitchFamily="34" charset="0"/>
                  </a:rPr>
                  <a:t>mln</a:t>
                </a:r>
                <a:r>
                  <a:rPr lang="ru-RU" sz="1200" b="0" dirty="0" smtClean="0">
                    <a:latin typeface="Arial Narrow" pitchFamily="34" charset="0"/>
                  </a:rPr>
                  <a:t>.</a:t>
                </a:r>
                <a:endParaRPr lang="ru-RU" sz="1200" b="0" dirty="0">
                  <a:latin typeface="Arial Narrow" pitchFamily="34" charset="0"/>
                </a:endParaRPr>
              </a:p>
            </c:rich>
          </c:tx>
          <c:layout>
            <c:manualLayout>
              <c:xMode val="edge"/>
              <c:yMode val="edge"/>
              <c:x val="0.72413369692686769"/>
              <c:y val="0.22605382756142878"/>
            </c:manualLayout>
          </c:layout>
          <c:overlay val="1"/>
        </c:title>
        <c:numFmt formatCode="0%" sourceLinked="0"/>
        <c:majorTickMark val="cross"/>
        <c:minorTickMark val="cross"/>
        <c:tickLblPos val="nextTo"/>
        <c:crossAx val="75714560"/>
        <c:crosses val="autoZero"/>
        <c:crossBetween val="between"/>
      </c:valAx>
      <c:valAx>
        <c:axId val="75718016"/>
        <c:scaling>
          <c:orientation val="minMax"/>
        </c:scaling>
        <c:delete val="1"/>
        <c:axPos val="r"/>
        <c:numFmt formatCode="General" sourceLinked="1"/>
        <c:majorTickMark val="cross"/>
        <c:minorTickMark val="cross"/>
        <c:tickLblPos val="nextTo"/>
        <c:crossAx val="75728000"/>
        <c:crosses val="max"/>
        <c:crossBetween val="between"/>
      </c:valAx>
      <c:catAx>
        <c:axId val="75728000"/>
        <c:scaling>
          <c:orientation val="minMax"/>
        </c:scaling>
        <c:delete val="1"/>
        <c:axPos val="b"/>
        <c:numFmt formatCode="General" sourceLinked="1"/>
        <c:majorTickMark val="cross"/>
        <c:minorTickMark val="cross"/>
        <c:tickLblPos val="nextTo"/>
        <c:crossAx val="75718016"/>
        <c:crosses val="autoZero"/>
        <c:auto val="1"/>
        <c:lblAlgn val="ctr"/>
        <c:lblOffset val="100"/>
        <c:noMultiLvlLbl val="1"/>
      </c:catAx>
    </c:plotArea>
    <c:legend>
      <c:legendPos val="b"/>
      <c:layout>
        <c:manualLayout>
          <c:xMode val="edge"/>
          <c:yMode val="edge"/>
          <c:x val="2.9488171275563087E-4"/>
          <c:y val="0.82056334521289809"/>
          <c:w val="0.68592743143083412"/>
          <c:h val="0.17943671435370531"/>
        </c:manualLayout>
      </c:layout>
      <c:overlay val="1"/>
      <c:txPr>
        <a:bodyPr/>
        <a:lstStyle/>
        <a:p>
          <a:pPr algn="just">
            <a:defRPr sz="1300">
              <a:solidFill>
                <a:schemeClr val="tx1">
                  <a:lumMod val="75000"/>
                  <a:lumOff val="25000"/>
                </a:schemeClr>
              </a:solidFill>
              <a:latin typeface="Arial Narrow" pitchFamily="34" charset="0"/>
            </a:defRPr>
          </a:pPr>
          <a:endParaRPr lang="ru-RU"/>
        </a:p>
      </c:txPr>
    </c:legend>
    <c:plotVisOnly val="1"/>
    <c:dispBlanksAs val="zero"/>
    <c:showDLblsOverMax val="1"/>
  </c:chart>
  <c:spPr>
    <a:ln>
      <a:noFill/>
    </a:ln>
  </c:spPr>
  <c:txPr>
    <a:bodyPr/>
    <a:lstStyle/>
    <a:p>
      <a:pPr>
        <a:defRPr>
          <a:solidFill>
            <a:schemeClr val="tx1">
              <a:lumMod val="75000"/>
              <a:lumOff val="25000"/>
            </a:schemeClr>
          </a:solidFill>
        </a:defRPr>
      </a:pPr>
      <a:endParaRPr lang="ru-RU"/>
    </a:p>
  </c:txPr>
  <c:externalData r:id="rId1">
    <c:autoUpdate val="1"/>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0638FA-701F-4A1C-8668-20532EBFA67B}" type="doc">
      <dgm:prSet loTypeId="urn:microsoft.com/office/officeart/2005/8/layout/gear1" loCatId="cycle" qsTypeId="urn:microsoft.com/office/officeart/2005/8/quickstyle/simple1" qsCatId="simple" csTypeId="urn:microsoft.com/office/officeart/2005/8/colors/accent1_2" csCatId="accent1" phldr="1"/>
      <dgm:spPr/>
    </dgm:pt>
    <dgm:pt modelId="{07CD475F-8C01-45D1-A71C-E00467E23E3B}">
      <dgm:prSet phldrT="[Текст]" custT="1"/>
      <dgm:spPr>
        <a:solidFill>
          <a:srgbClr val="ECF1F8"/>
        </a:solidFill>
        <a:ln>
          <a:solidFill>
            <a:schemeClr val="accent1">
              <a:lumMod val="75000"/>
            </a:schemeClr>
          </a:solidFill>
        </a:ln>
      </dgm:spPr>
      <dgm:t>
        <a:bodyPr/>
        <a:lstStyle/>
        <a:p>
          <a:r>
            <a:rPr lang="en-US" sz="1400" b="1" dirty="0" smtClean="0">
              <a:solidFill>
                <a:schemeClr val="tx1">
                  <a:lumMod val="75000"/>
                  <a:lumOff val="25000"/>
                </a:schemeClr>
              </a:solidFill>
              <a:latin typeface="Arial Narrow" pitchFamily="34" charset="0"/>
            </a:rPr>
            <a:t>Vast experience and </a:t>
          </a:r>
          <a:r>
            <a:rPr lang="en-US" sz="1400" b="1" dirty="0" err="1" smtClean="0">
              <a:solidFill>
                <a:schemeClr val="tx1">
                  <a:lumMod val="75000"/>
                  <a:lumOff val="25000"/>
                </a:schemeClr>
              </a:solidFill>
              <a:latin typeface="Arial Narrow" pitchFamily="34" charset="0"/>
            </a:rPr>
            <a:t>professiona-lism</a:t>
          </a:r>
          <a:endParaRPr lang="ru-RU" sz="1400" b="1" dirty="0">
            <a:solidFill>
              <a:schemeClr val="tx1">
                <a:lumMod val="75000"/>
                <a:lumOff val="25000"/>
              </a:schemeClr>
            </a:solidFill>
            <a:latin typeface="Arial Narrow" pitchFamily="34" charset="0"/>
          </a:endParaRPr>
        </a:p>
      </dgm:t>
    </dgm:pt>
    <dgm:pt modelId="{DC3E091C-343F-47B4-B0C4-D5BF10DACABE}" type="parTrans" cxnId="{5EA00B73-A03E-471B-9F62-7C2A2F1EC712}">
      <dgm:prSet/>
      <dgm:spPr/>
      <dgm:t>
        <a:bodyPr/>
        <a:lstStyle/>
        <a:p>
          <a:endParaRPr lang="ru-RU"/>
        </a:p>
      </dgm:t>
    </dgm:pt>
    <dgm:pt modelId="{4023B026-2B2F-4ECE-ABBD-08A0F45ED353}" type="sibTrans" cxnId="{5EA00B73-A03E-471B-9F62-7C2A2F1EC712}">
      <dgm:prSet/>
      <dgm:spPr>
        <a:solidFill>
          <a:schemeClr val="bg1">
            <a:lumMod val="95000"/>
          </a:schemeClr>
        </a:solidFill>
        <a:ln>
          <a:solidFill>
            <a:schemeClr val="bg1">
              <a:lumMod val="50000"/>
            </a:schemeClr>
          </a:solidFill>
        </a:ln>
      </dgm:spPr>
      <dgm:t>
        <a:bodyPr/>
        <a:lstStyle/>
        <a:p>
          <a:endParaRPr lang="ru-RU"/>
        </a:p>
      </dgm:t>
    </dgm:pt>
    <dgm:pt modelId="{6D8FB7E1-953D-4F09-976D-692B67D3C773}">
      <dgm:prSet phldrT="[Текст]" custT="1"/>
      <dgm:spPr>
        <a:solidFill>
          <a:srgbClr val="ECF1F8"/>
        </a:solidFill>
        <a:ln>
          <a:solidFill>
            <a:schemeClr val="accent1">
              <a:lumMod val="75000"/>
            </a:schemeClr>
          </a:solidFill>
        </a:ln>
      </dgm:spPr>
      <dgm:t>
        <a:bodyPr/>
        <a:lstStyle/>
        <a:p>
          <a:r>
            <a:rPr lang="en-US" sz="1400" b="1" dirty="0" smtClean="0">
              <a:solidFill>
                <a:schemeClr val="tx1">
                  <a:lumMod val="75000"/>
                  <a:lumOff val="25000"/>
                </a:schemeClr>
              </a:solidFill>
              <a:latin typeface="Arial Narrow" pitchFamily="34" charset="0"/>
            </a:rPr>
            <a:t>Stability</a:t>
          </a:r>
          <a:endParaRPr lang="ru-RU" sz="1400" b="1" dirty="0">
            <a:solidFill>
              <a:schemeClr val="tx1">
                <a:lumMod val="75000"/>
                <a:lumOff val="25000"/>
              </a:schemeClr>
            </a:solidFill>
            <a:latin typeface="Arial Narrow" pitchFamily="34" charset="0"/>
          </a:endParaRPr>
        </a:p>
      </dgm:t>
    </dgm:pt>
    <dgm:pt modelId="{05DF7D5E-2F15-46F0-9E45-ABF64A96FEBA}" type="parTrans" cxnId="{F6CD6169-4314-41C3-ACB6-5A324F9EB134}">
      <dgm:prSet/>
      <dgm:spPr/>
      <dgm:t>
        <a:bodyPr/>
        <a:lstStyle/>
        <a:p>
          <a:endParaRPr lang="ru-RU"/>
        </a:p>
      </dgm:t>
    </dgm:pt>
    <dgm:pt modelId="{5CF0818F-93CF-47F6-A038-A621B01EA87B}" type="sibTrans" cxnId="{F6CD6169-4314-41C3-ACB6-5A324F9EB134}">
      <dgm:prSet/>
      <dgm:spPr>
        <a:solidFill>
          <a:schemeClr val="bg1">
            <a:lumMod val="95000"/>
          </a:schemeClr>
        </a:solidFill>
        <a:ln>
          <a:solidFill>
            <a:schemeClr val="bg1">
              <a:lumMod val="50000"/>
            </a:schemeClr>
          </a:solidFill>
        </a:ln>
      </dgm:spPr>
      <dgm:t>
        <a:bodyPr/>
        <a:lstStyle/>
        <a:p>
          <a:endParaRPr lang="ru-RU"/>
        </a:p>
      </dgm:t>
    </dgm:pt>
    <dgm:pt modelId="{8A056ED3-6D03-416C-ADF3-05E2773CB55C}">
      <dgm:prSet phldrT="[Текст]" custT="1"/>
      <dgm:spPr>
        <a:solidFill>
          <a:srgbClr val="ECF1F8"/>
        </a:solidFill>
        <a:ln>
          <a:solidFill>
            <a:schemeClr val="accent1">
              <a:lumMod val="75000"/>
            </a:schemeClr>
          </a:solidFill>
        </a:ln>
      </dgm:spPr>
      <dgm:t>
        <a:bodyPr/>
        <a:lstStyle/>
        <a:p>
          <a:r>
            <a:rPr lang="en-US" sz="1400" b="1" dirty="0" smtClean="0">
              <a:solidFill>
                <a:schemeClr val="tx1">
                  <a:lumMod val="75000"/>
                  <a:lumOff val="25000"/>
                </a:schemeClr>
              </a:solidFill>
              <a:latin typeface="Arial Narrow" pitchFamily="34" charset="0"/>
            </a:rPr>
            <a:t>Quality</a:t>
          </a:r>
          <a:endParaRPr lang="ru-RU" sz="1400" b="1" dirty="0">
            <a:solidFill>
              <a:schemeClr val="tx1">
                <a:lumMod val="75000"/>
                <a:lumOff val="25000"/>
              </a:schemeClr>
            </a:solidFill>
            <a:latin typeface="Arial Narrow" pitchFamily="34" charset="0"/>
          </a:endParaRPr>
        </a:p>
      </dgm:t>
    </dgm:pt>
    <dgm:pt modelId="{98EF9133-9B67-4707-9861-02C93165511A}" type="parTrans" cxnId="{3EEC984F-C411-44E7-895F-17CCF24BA564}">
      <dgm:prSet/>
      <dgm:spPr/>
      <dgm:t>
        <a:bodyPr/>
        <a:lstStyle/>
        <a:p>
          <a:endParaRPr lang="ru-RU"/>
        </a:p>
      </dgm:t>
    </dgm:pt>
    <dgm:pt modelId="{CB7FC192-DA25-40A3-AB88-35F6ACF9732C}" type="sibTrans" cxnId="{3EEC984F-C411-44E7-895F-17CCF24BA564}">
      <dgm:prSet/>
      <dgm:spPr>
        <a:solidFill>
          <a:schemeClr val="bg1">
            <a:lumMod val="95000"/>
          </a:schemeClr>
        </a:solidFill>
        <a:ln>
          <a:solidFill>
            <a:schemeClr val="bg1">
              <a:lumMod val="50000"/>
            </a:schemeClr>
          </a:solidFill>
        </a:ln>
      </dgm:spPr>
      <dgm:t>
        <a:bodyPr/>
        <a:lstStyle/>
        <a:p>
          <a:endParaRPr lang="ru-RU"/>
        </a:p>
      </dgm:t>
    </dgm:pt>
    <dgm:pt modelId="{35D56C99-959E-4F1E-BAC1-612B59096D27}" type="pres">
      <dgm:prSet presAssocID="{4E0638FA-701F-4A1C-8668-20532EBFA67B}" presName="composite" presStyleCnt="0">
        <dgm:presLayoutVars>
          <dgm:chMax val="3"/>
          <dgm:animLvl val="lvl"/>
          <dgm:resizeHandles val="exact"/>
        </dgm:presLayoutVars>
      </dgm:prSet>
      <dgm:spPr/>
    </dgm:pt>
    <dgm:pt modelId="{040088DA-A080-4526-9E2C-76A4059F5CEC}" type="pres">
      <dgm:prSet presAssocID="{07CD475F-8C01-45D1-A71C-E00467E23E3B}" presName="gear1" presStyleLbl="node1" presStyleIdx="0" presStyleCnt="3">
        <dgm:presLayoutVars>
          <dgm:chMax val="1"/>
          <dgm:bulletEnabled val="1"/>
        </dgm:presLayoutVars>
      </dgm:prSet>
      <dgm:spPr/>
      <dgm:t>
        <a:bodyPr/>
        <a:lstStyle/>
        <a:p>
          <a:endParaRPr lang="ru-RU"/>
        </a:p>
      </dgm:t>
    </dgm:pt>
    <dgm:pt modelId="{DB9223F3-D2A4-4DEC-94A7-5A510E8AB033}" type="pres">
      <dgm:prSet presAssocID="{07CD475F-8C01-45D1-A71C-E00467E23E3B}" presName="gear1srcNode" presStyleLbl="node1" presStyleIdx="0" presStyleCnt="3"/>
      <dgm:spPr/>
      <dgm:t>
        <a:bodyPr/>
        <a:lstStyle/>
        <a:p>
          <a:endParaRPr lang="ru-RU"/>
        </a:p>
      </dgm:t>
    </dgm:pt>
    <dgm:pt modelId="{74FDB2C9-DEF7-4ED0-AD28-20773F23F8F0}" type="pres">
      <dgm:prSet presAssocID="{07CD475F-8C01-45D1-A71C-E00467E23E3B}" presName="gear1dstNode" presStyleLbl="node1" presStyleIdx="0" presStyleCnt="3"/>
      <dgm:spPr/>
      <dgm:t>
        <a:bodyPr/>
        <a:lstStyle/>
        <a:p>
          <a:endParaRPr lang="ru-RU"/>
        </a:p>
      </dgm:t>
    </dgm:pt>
    <dgm:pt modelId="{C5A2D607-7E12-405F-AF88-F993582FAB9F}" type="pres">
      <dgm:prSet presAssocID="{6D8FB7E1-953D-4F09-976D-692B67D3C773}" presName="gear2" presStyleLbl="node1" presStyleIdx="1" presStyleCnt="3">
        <dgm:presLayoutVars>
          <dgm:chMax val="1"/>
          <dgm:bulletEnabled val="1"/>
        </dgm:presLayoutVars>
      </dgm:prSet>
      <dgm:spPr/>
      <dgm:t>
        <a:bodyPr/>
        <a:lstStyle/>
        <a:p>
          <a:endParaRPr lang="ru-RU"/>
        </a:p>
      </dgm:t>
    </dgm:pt>
    <dgm:pt modelId="{10F98127-8D3E-461A-BD1D-946DABEEBE13}" type="pres">
      <dgm:prSet presAssocID="{6D8FB7E1-953D-4F09-976D-692B67D3C773}" presName="gear2srcNode" presStyleLbl="node1" presStyleIdx="1" presStyleCnt="3"/>
      <dgm:spPr/>
      <dgm:t>
        <a:bodyPr/>
        <a:lstStyle/>
        <a:p>
          <a:endParaRPr lang="ru-RU"/>
        </a:p>
      </dgm:t>
    </dgm:pt>
    <dgm:pt modelId="{9B6E7091-17ED-4C0A-82BA-974D124476ED}" type="pres">
      <dgm:prSet presAssocID="{6D8FB7E1-953D-4F09-976D-692B67D3C773}" presName="gear2dstNode" presStyleLbl="node1" presStyleIdx="1" presStyleCnt="3"/>
      <dgm:spPr/>
      <dgm:t>
        <a:bodyPr/>
        <a:lstStyle/>
        <a:p>
          <a:endParaRPr lang="ru-RU"/>
        </a:p>
      </dgm:t>
    </dgm:pt>
    <dgm:pt modelId="{811B5619-347C-422F-9A71-3EC3A89A8566}" type="pres">
      <dgm:prSet presAssocID="{8A056ED3-6D03-416C-ADF3-05E2773CB55C}" presName="gear3" presStyleLbl="node1" presStyleIdx="2" presStyleCnt="3"/>
      <dgm:spPr/>
      <dgm:t>
        <a:bodyPr/>
        <a:lstStyle/>
        <a:p>
          <a:endParaRPr lang="ru-RU"/>
        </a:p>
      </dgm:t>
    </dgm:pt>
    <dgm:pt modelId="{514D2585-01C8-40A9-9556-71EAA7C5C615}" type="pres">
      <dgm:prSet presAssocID="{8A056ED3-6D03-416C-ADF3-05E2773CB55C}" presName="gear3tx" presStyleLbl="node1" presStyleIdx="2" presStyleCnt="3">
        <dgm:presLayoutVars>
          <dgm:chMax val="1"/>
          <dgm:bulletEnabled val="1"/>
        </dgm:presLayoutVars>
      </dgm:prSet>
      <dgm:spPr/>
      <dgm:t>
        <a:bodyPr/>
        <a:lstStyle/>
        <a:p>
          <a:endParaRPr lang="ru-RU"/>
        </a:p>
      </dgm:t>
    </dgm:pt>
    <dgm:pt modelId="{28517453-D824-46F6-9819-8B1371505683}" type="pres">
      <dgm:prSet presAssocID="{8A056ED3-6D03-416C-ADF3-05E2773CB55C}" presName="gear3srcNode" presStyleLbl="node1" presStyleIdx="2" presStyleCnt="3"/>
      <dgm:spPr/>
      <dgm:t>
        <a:bodyPr/>
        <a:lstStyle/>
        <a:p>
          <a:endParaRPr lang="ru-RU"/>
        </a:p>
      </dgm:t>
    </dgm:pt>
    <dgm:pt modelId="{6CEAD2BB-E840-49BB-A4B6-3AC3A377705F}" type="pres">
      <dgm:prSet presAssocID="{8A056ED3-6D03-416C-ADF3-05E2773CB55C}" presName="gear3dstNode" presStyleLbl="node1" presStyleIdx="2" presStyleCnt="3"/>
      <dgm:spPr/>
      <dgm:t>
        <a:bodyPr/>
        <a:lstStyle/>
        <a:p>
          <a:endParaRPr lang="ru-RU"/>
        </a:p>
      </dgm:t>
    </dgm:pt>
    <dgm:pt modelId="{A3CB2E47-9CF1-491A-A210-316D0D948220}" type="pres">
      <dgm:prSet presAssocID="{4023B026-2B2F-4ECE-ABBD-08A0F45ED353}" presName="connector1" presStyleLbl="sibTrans2D1" presStyleIdx="0" presStyleCnt="3"/>
      <dgm:spPr/>
      <dgm:t>
        <a:bodyPr/>
        <a:lstStyle/>
        <a:p>
          <a:endParaRPr lang="ru-RU"/>
        </a:p>
      </dgm:t>
    </dgm:pt>
    <dgm:pt modelId="{066CA02A-5B05-4478-9762-86AE32613098}" type="pres">
      <dgm:prSet presAssocID="{5CF0818F-93CF-47F6-A038-A621B01EA87B}" presName="connector2" presStyleLbl="sibTrans2D1" presStyleIdx="1" presStyleCnt="3"/>
      <dgm:spPr/>
      <dgm:t>
        <a:bodyPr/>
        <a:lstStyle/>
        <a:p>
          <a:endParaRPr lang="ru-RU"/>
        </a:p>
      </dgm:t>
    </dgm:pt>
    <dgm:pt modelId="{C642AC14-BC70-4617-A07E-CA536327E6C1}" type="pres">
      <dgm:prSet presAssocID="{CB7FC192-DA25-40A3-AB88-35F6ACF9732C}" presName="connector3" presStyleLbl="sibTrans2D1" presStyleIdx="2" presStyleCnt="3"/>
      <dgm:spPr/>
      <dgm:t>
        <a:bodyPr/>
        <a:lstStyle/>
        <a:p>
          <a:endParaRPr lang="ru-RU"/>
        </a:p>
      </dgm:t>
    </dgm:pt>
  </dgm:ptLst>
  <dgm:cxnLst>
    <dgm:cxn modelId="{C6C24CCE-B8D4-482B-9A5D-AF10C8C1DED3}" type="presOf" srcId="{07CD475F-8C01-45D1-A71C-E00467E23E3B}" destId="{74FDB2C9-DEF7-4ED0-AD28-20773F23F8F0}" srcOrd="2" destOrd="0" presId="urn:microsoft.com/office/officeart/2005/8/layout/gear1"/>
    <dgm:cxn modelId="{F46AF7A6-3D68-4969-ADDC-A722EA34A7A2}" type="presOf" srcId="{07CD475F-8C01-45D1-A71C-E00467E23E3B}" destId="{DB9223F3-D2A4-4DEC-94A7-5A510E8AB033}" srcOrd="1" destOrd="0" presId="urn:microsoft.com/office/officeart/2005/8/layout/gear1"/>
    <dgm:cxn modelId="{91DAF5CE-CFD6-4594-9118-40B304450F45}" type="presOf" srcId="{6D8FB7E1-953D-4F09-976D-692B67D3C773}" destId="{C5A2D607-7E12-405F-AF88-F993582FAB9F}" srcOrd="0" destOrd="0" presId="urn:microsoft.com/office/officeart/2005/8/layout/gear1"/>
    <dgm:cxn modelId="{A510F409-7E54-4A4A-A3B1-E42290C24C76}" type="presOf" srcId="{07CD475F-8C01-45D1-A71C-E00467E23E3B}" destId="{040088DA-A080-4526-9E2C-76A4059F5CEC}" srcOrd="0" destOrd="0" presId="urn:microsoft.com/office/officeart/2005/8/layout/gear1"/>
    <dgm:cxn modelId="{D98F3D4C-8A3F-4722-ACC4-E4EE67F90A7A}" type="presOf" srcId="{8A056ED3-6D03-416C-ADF3-05E2773CB55C}" destId="{6CEAD2BB-E840-49BB-A4B6-3AC3A377705F}" srcOrd="3" destOrd="0" presId="urn:microsoft.com/office/officeart/2005/8/layout/gear1"/>
    <dgm:cxn modelId="{F6CD6169-4314-41C3-ACB6-5A324F9EB134}" srcId="{4E0638FA-701F-4A1C-8668-20532EBFA67B}" destId="{6D8FB7E1-953D-4F09-976D-692B67D3C773}" srcOrd="1" destOrd="0" parTransId="{05DF7D5E-2F15-46F0-9E45-ABF64A96FEBA}" sibTransId="{5CF0818F-93CF-47F6-A038-A621B01EA87B}"/>
    <dgm:cxn modelId="{50A0834A-3453-4BD2-9D69-FF2C66B2EECC}" type="presOf" srcId="{4E0638FA-701F-4A1C-8668-20532EBFA67B}" destId="{35D56C99-959E-4F1E-BAC1-612B59096D27}" srcOrd="0" destOrd="0" presId="urn:microsoft.com/office/officeart/2005/8/layout/gear1"/>
    <dgm:cxn modelId="{E4DE8990-BE19-4E32-8C81-01E4A13BC8FB}" type="presOf" srcId="{8A056ED3-6D03-416C-ADF3-05E2773CB55C}" destId="{28517453-D824-46F6-9819-8B1371505683}" srcOrd="2" destOrd="0" presId="urn:microsoft.com/office/officeart/2005/8/layout/gear1"/>
    <dgm:cxn modelId="{5EA00B73-A03E-471B-9F62-7C2A2F1EC712}" srcId="{4E0638FA-701F-4A1C-8668-20532EBFA67B}" destId="{07CD475F-8C01-45D1-A71C-E00467E23E3B}" srcOrd="0" destOrd="0" parTransId="{DC3E091C-343F-47B4-B0C4-D5BF10DACABE}" sibTransId="{4023B026-2B2F-4ECE-ABBD-08A0F45ED353}"/>
    <dgm:cxn modelId="{71C025D2-4C89-410D-9CBB-5EA7EF196A4C}" type="presOf" srcId="{5CF0818F-93CF-47F6-A038-A621B01EA87B}" destId="{066CA02A-5B05-4478-9762-86AE32613098}" srcOrd="0" destOrd="0" presId="urn:microsoft.com/office/officeart/2005/8/layout/gear1"/>
    <dgm:cxn modelId="{09B4CDA8-23A4-4058-B23D-A62466A06713}" type="presOf" srcId="{4023B026-2B2F-4ECE-ABBD-08A0F45ED353}" destId="{A3CB2E47-9CF1-491A-A210-316D0D948220}" srcOrd="0" destOrd="0" presId="urn:microsoft.com/office/officeart/2005/8/layout/gear1"/>
    <dgm:cxn modelId="{D8B75C1A-21B0-4332-B8E0-7F14EF41263E}" type="presOf" srcId="{6D8FB7E1-953D-4F09-976D-692B67D3C773}" destId="{9B6E7091-17ED-4C0A-82BA-974D124476ED}" srcOrd="2" destOrd="0" presId="urn:microsoft.com/office/officeart/2005/8/layout/gear1"/>
    <dgm:cxn modelId="{3EEC984F-C411-44E7-895F-17CCF24BA564}" srcId="{4E0638FA-701F-4A1C-8668-20532EBFA67B}" destId="{8A056ED3-6D03-416C-ADF3-05E2773CB55C}" srcOrd="2" destOrd="0" parTransId="{98EF9133-9B67-4707-9861-02C93165511A}" sibTransId="{CB7FC192-DA25-40A3-AB88-35F6ACF9732C}"/>
    <dgm:cxn modelId="{1562C32C-7404-4C23-8FCE-70C88AED81E5}" type="presOf" srcId="{CB7FC192-DA25-40A3-AB88-35F6ACF9732C}" destId="{C642AC14-BC70-4617-A07E-CA536327E6C1}" srcOrd="0" destOrd="0" presId="urn:microsoft.com/office/officeart/2005/8/layout/gear1"/>
    <dgm:cxn modelId="{DB12118A-F8B8-485B-A1A3-DF971AD3AAE4}" type="presOf" srcId="{6D8FB7E1-953D-4F09-976D-692B67D3C773}" destId="{10F98127-8D3E-461A-BD1D-946DABEEBE13}" srcOrd="1" destOrd="0" presId="urn:microsoft.com/office/officeart/2005/8/layout/gear1"/>
    <dgm:cxn modelId="{76B84DB1-2A4F-444D-9926-7BA8FC786A52}" type="presOf" srcId="{8A056ED3-6D03-416C-ADF3-05E2773CB55C}" destId="{811B5619-347C-422F-9A71-3EC3A89A8566}" srcOrd="0" destOrd="0" presId="urn:microsoft.com/office/officeart/2005/8/layout/gear1"/>
    <dgm:cxn modelId="{00DADF9E-A0DC-4CE7-A651-99D7A877C01F}" type="presOf" srcId="{8A056ED3-6D03-416C-ADF3-05E2773CB55C}" destId="{514D2585-01C8-40A9-9556-71EAA7C5C615}" srcOrd="1" destOrd="0" presId="urn:microsoft.com/office/officeart/2005/8/layout/gear1"/>
    <dgm:cxn modelId="{90057754-27B0-4CF6-B46E-1358855F467A}" type="presParOf" srcId="{35D56C99-959E-4F1E-BAC1-612B59096D27}" destId="{040088DA-A080-4526-9E2C-76A4059F5CEC}" srcOrd="0" destOrd="0" presId="urn:microsoft.com/office/officeart/2005/8/layout/gear1"/>
    <dgm:cxn modelId="{ADDB46A5-1956-4873-A779-E63BEA17CEF1}" type="presParOf" srcId="{35D56C99-959E-4F1E-BAC1-612B59096D27}" destId="{DB9223F3-D2A4-4DEC-94A7-5A510E8AB033}" srcOrd="1" destOrd="0" presId="urn:microsoft.com/office/officeart/2005/8/layout/gear1"/>
    <dgm:cxn modelId="{EE1E8867-B17C-4270-9693-2188A0B3C2CE}" type="presParOf" srcId="{35D56C99-959E-4F1E-BAC1-612B59096D27}" destId="{74FDB2C9-DEF7-4ED0-AD28-20773F23F8F0}" srcOrd="2" destOrd="0" presId="urn:microsoft.com/office/officeart/2005/8/layout/gear1"/>
    <dgm:cxn modelId="{EFFE0C9D-B10E-4853-AACE-D52D71EEEB75}" type="presParOf" srcId="{35D56C99-959E-4F1E-BAC1-612B59096D27}" destId="{C5A2D607-7E12-405F-AF88-F993582FAB9F}" srcOrd="3" destOrd="0" presId="urn:microsoft.com/office/officeart/2005/8/layout/gear1"/>
    <dgm:cxn modelId="{6ECCD4B2-39E0-426D-A7D2-4238A2651F6D}" type="presParOf" srcId="{35D56C99-959E-4F1E-BAC1-612B59096D27}" destId="{10F98127-8D3E-461A-BD1D-946DABEEBE13}" srcOrd="4" destOrd="0" presId="urn:microsoft.com/office/officeart/2005/8/layout/gear1"/>
    <dgm:cxn modelId="{752AA23D-108D-419A-989F-90DD83619E9A}" type="presParOf" srcId="{35D56C99-959E-4F1E-BAC1-612B59096D27}" destId="{9B6E7091-17ED-4C0A-82BA-974D124476ED}" srcOrd="5" destOrd="0" presId="urn:microsoft.com/office/officeart/2005/8/layout/gear1"/>
    <dgm:cxn modelId="{76960962-F925-4B3C-9573-0F19200EE844}" type="presParOf" srcId="{35D56C99-959E-4F1E-BAC1-612B59096D27}" destId="{811B5619-347C-422F-9A71-3EC3A89A8566}" srcOrd="6" destOrd="0" presId="urn:microsoft.com/office/officeart/2005/8/layout/gear1"/>
    <dgm:cxn modelId="{354FF51C-F38B-40D8-B2B6-B90DFA8EB2A4}" type="presParOf" srcId="{35D56C99-959E-4F1E-BAC1-612B59096D27}" destId="{514D2585-01C8-40A9-9556-71EAA7C5C615}" srcOrd="7" destOrd="0" presId="urn:microsoft.com/office/officeart/2005/8/layout/gear1"/>
    <dgm:cxn modelId="{16966F85-B031-4FA5-B977-136BA79EEDCD}" type="presParOf" srcId="{35D56C99-959E-4F1E-BAC1-612B59096D27}" destId="{28517453-D824-46F6-9819-8B1371505683}" srcOrd="8" destOrd="0" presId="urn:microsoft.com/office/officeart/2005/8/layout/gear1"/>
    <dgm:cxn modelId="{5AFADF04-28F7-44C7-B239-148A827A6478}" type="presParOf" srcId="{35D56C99-959E-4F1E-BAC1-612B59096D27}" destId="{6CEAD2BB-E840-49BB-A4B6-3AC3A377705F}" srcOrd="9" destOrd="0" presId="urn:microsoft.com/office/officeart/2005/8/layout/gear1"/>
    <dgm:cxn modelId="{7B6C9A1C-1D2A-4DC9-AAF2-875631668CF2}" type="presParOf" srcId="{35D56C99-959E-4F1E-BAC1-612B59096D27}" destId="{A3CB2E47-9CF1-491A-A210-316D0D948220}" srcOrd="10" destOrd="0" presId="urn:microsoft.com/office/officeart/2005/8/layout/gear1"/>
    <dgm:cxn modelId="{30180D26-8C17-4FFB-92D2-6725911DDFBC}" type="presParOf" srcId="{35D56C99-959E-4F1E-BAC1-612B59096D27}" destId="{066CA02A-5B05-4478-9762-86AE32613098}" srcOrd="11" destOrd="0" presId="urn:microsoft.com/office/officeart/2005/8/layout/gear1"/>
    <dgm:cxn modelId="{E1DFDAFA-BA47-466D-BFC5-CBE2761E5E1E}" type="presParOf" srcId="{35D56C99-959E-4F1E-BAC1-612B59096D27}" destId="{C642AC14-BC70-4617-A07E-CA536327E6C1}" srcOrd="12" destOrd="0" presId="urn:microsoft.com/office/officeart/2005/8/layout/gear1"/>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0088DA-A080-4526-9E2C-76A4059F5CEC}">
      <dsp:nvSpPr>
        <dsp:cNvPr id="0" name=""/>
        <dsp:cNvSpPr/>
      </dsp:nvSpPr>
      <dsp:spPr>
        <a:xfrm>
          <a:off x="2300701" y="1475181"/>
          <a:ext cx="1803000" cy="1803000"/>
        </a:xfrm>
        <a:prstGeom prst="gear9">
          <a:avLst/>
        </a:prstGeom>
        <a:solidFill>
          <a:srgbClr val="ECF1F8"/>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b="1" kern="1200" dirty="0" smtClean="0">
              <a:solidFill>
                <a:schemeClr val="tx1">
                  <a:lumMod val="75000"/>
                  <a:lumOff val="25000"/>
                </a:schemeClr>
              </a:solidFill>
              <a:latin typeface="Arial Narrow" pitchFamily="34" charset="0"/>
            </a:rPr>
            <a:t>Богатый опыт  и</a:t>
          </a:r>
          <a:br>
            <a:rPr lang="ru-RU" sz="1400" b="1" kern="1200" dirty="0" smtClean="0">
              <a:solidFill>
                <a:schemeClr val="tx1">
                  <a:lumMod val="75000"/>
                  <a:lumOff val="25000"/>
                </a:schemeClr>
              </a:solidFill>
              <a:latin typeface="Arial Narrow" pitchFamily="34" charset="0"/>
            </a:rPr>
          </a:br>
          <a:r>
            <a:rPr lang="ru-RU" sz="1400" b="1" kern="1200" dirty="0" err="1" smtClean="0">
              <a:solidFill>
                <a:schemeClr val="tx1">
                  <a:lumMod val="75000"/>
                  <a:lumOff val="25000"/>
                </a:schemeClr>
              </a:solidFill>
              <a:latin typeface="Arial Narrow" pitchFamily="34" charset="0"/>
            </a:rPr>
            <a:t>профес-сионализм</a:t>
          </a:r>
          <a:endParaRPr lang="ru-RU" sz="1400" b="1" kern="1200" dirty="0">
            <a:solidFill>
              <a:schemeClr val="tx1">
                <a:lumMod val="75000"/>
                <a:lumOff val="25000"/>
              </a:schemeClr>
            </a:solidFill>
            <a:latin typeface="Arial Narrow" pitchFamily="34" charset="0"/>
          </a:endParaRPr>
        </a:p>
      </dsp:txBody>
      <dsp:txXfrm>
        <a:off x="2663184" y="1897525"/>
        <a:ext cx="1078034" cy="926779"/>
      </dsp:txXfrm>
    </dsp:sp>
    <dsp:sp modelId="{C5A2D607-7E12-405F-AF88-F993582FAB9F}">
      <dsp:nvSpPr>
        <dsp:cNvPr id="0" name=""/>
        <dsp:cNvSpPr/>
      </dsp:nvSpPr>
      <dsp:spPr>
        <a:xfrm>
          <a:off x="1251683" y="1049018"/>
          <a:ext cx="1311272" cy="1311272"/>
        </a:xfrm>
        <a:prstGeom prst="gear6">
          <a:avLst/>
        </a:prstGeom>
        <a:solidFill>
          <a:srgbClr val="ECF1F8"/>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b="1" kern="1200" dirty="0" smtClean="0">
              <a:solidFill>
                <a:schemeClr val="tx1">
                  <a:lumMod val="75000"/>
                  <a:lumOff val="25000"/>
                </a:schemeClr>
              </a:solidFill>
              <a:latin typeface="Arial Narrow" pitchFamily="34" charset="0"/>
            </a:rPr>
            <a:t>Стабильность</a:t>
          </a:r>
          <a:endParaRPr lang="ru-RU" sz="1400" b="1" kern="1200" dirty="0">
            <a:solidFill>
              <a:schemeClr val="tx1">
                <a:lumMod val="75000"/>
                <a:lumOff val="25000"/>
              </a:schemeClr>
            </a:solidFill>
            <a:latin typeface="Arial Narrow" pitchFamily="34" charset="0"/>
          </a:endParaRPr>
        </a:p>
      </dsp:txBody>
      <dsp:txXfrm>
        <a:off x="1581800" y="1381130"/>
        <a:ext cx="651038" cy="647048"/>
      </dsp:txXfrm>
    </dsp:sp>
    <dsp:sp modelId="{811B5619-347C-422F-9A71-3EC3A89A8566}">
      <dsp:nvSpPr>
        <dsp:cNvPr id="0" name=""/>
        <dsp:cNvSpPr/>
      </dsp:nvSpPr>
      <dsp:spPr>
        <a:xfrm rot="20700000">
          <a:off x="1986130" y="144373"/>
          <a:ext cx="1284779" cy="1284779"/>
        </a:xfrm>
        <a:prstGeom prst="gear6">
          <a:avLst/>
        </a:prstGeom>
        <a:solidFill>
          <a:srgbClr val="ECF1F8"/>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b="1" kern="1200" dirty="0" smtClean="0">
              <a:solidFill>
                <a:schemeClr val="tx1">
                  <a:lumMod val="75000"/>
                  <a:lumOff val="25000"/>
                </a:schemeClr>
              </a:solidFill>
              <a:latin typeface="Arial Narrow" pitchFamily="34" charset="0"/>
            </a:rPr>
            <a:t>Качество</a:t>
          </a:r>
          <a:endParaRPr lang="ru-RU" sz="1400" b="1" kern="1200" dirty="0">
            <a:solidFill>
              <a:schemeClr val="tx1">
                <a:lumMod val="75000"/>
                <a:lumOff val="25000"/>
              </a:schemeClr>
            </a:solidFill>
            <a:latin typeface="Arial Narrow" pitchFamily="34" charset="0"/>
          </a:endParaRPr>
        </a:p>
      </dsp:txBody>
      <dsp:txXfrm rot="-20700000">
        <a:off x="2267920" y="426163"/>
        <a:ext cx="721200" cy="721200"/>
      </dsp:txXfrm>
    </dsp:sp>
    <dsp:sp modelId="{A3CB2E47-9CF1-491A-A210-316D0D948220}">
      <dsp:nvSpPr>
        <dsp:cNvPr id="0" name=""/>
        <dsp:cNvSpPr/>
      </dsp:nvSpPr>
      <dsp:spPr>
        <a:xfrm>
          <a:off x="2152268" y="1208638"/>
          <a:ext cx="2307840" cy="2307840"/>
        </a:xfrm>
        <a:prstGeom prst="circularArrow">
          <a:avLst>
            <a:gd name="adj1" fmla="val 4688"/>
            <a:gd name="adj2" fmla="val 299029"/>
            <a:gd name="adj3" fmla="val 2489529"/>
            <a:gd name="adj4" fmla="val 15919897"/>
            <a:gd name="adj5" fmla="val 5469"/>
          </a:avLst>
        </a:prstGeom>
        <a:solidFill>
          <a:schemeClr val="bg1">
            <a:lumMod val="95000"/>
          </a:schemeClr>
        </a:solidFill>
        <a:ln>
          <a:solidFill>
            <a:schemeClr val="bg1">
              <a:lumMod val="50000"/>
            </a:schemeClr>
          </a:solidFill>
        </a:ln>
        <a:effectLst/>
      </dsp:spPr>
      <dsp:style>
        <a:lnRef idx="0">
          <a:scrgbClr r="0" g="0" b="0"/>
        </a:lnRef>
        <a:fillRef idx="1">
          <a:scrgbClr r="0" g="0" b="0"/>
        </a:fillRef>
        <a:effectRef idx="0">
          <a:scrgbClr r="0" g="0" b="0"/>
        </a:effectRef>
        <a:fontRef idx="minor">
          <a:schemeClr val="lt1"/>
        </a:fontRef>
      </dsp:style>
    </dsp:sp>
    <dsp:sp modelId="{066CA02A-5B05-4478-9762-86AE32613098}">
      <dsp:nvSpPr>
        <dsp:cNvPr id="0" name=""/>
        <dsp:cNvSpPr/>
      </dsp:nvSpPr>
      <dsp:spPr>
        <a:xfrm>
          <a:off x="1019459" y="762814"/>
          <a:ext cx="1676790" cy="1676790"/>
        </a:xfrm>
        <a:prstGeom prst="leftCircularArrow">
          <a:avLst>
            <a:gd name="adj1" fmla="val 6452"/>
            <a:gd name="adj2" fmla="val 429999"/>
            <a:gd name="adj3" fmla="val 10489124"/>
            <a:gd name="adj4" fmla="val 14837806"/>
            <a:gd name="adj5" fmla="val 7527"/>
          </a:avLst>
        </a:prstGeom>
        <a:solidFill>
          <a:schemeClr val="bg1">
            <a:lumMod val="95000"/>
          </a:schemeClr>
        </a:solidFill>
        <a:ln>
          <a:solidFill>
            <a:schemeClr val="bg1">
              <a:lumMod val="50000"/>
            </a:schemeClr>
          </a:solidFill>
        </a:ln>
        <a:effectLst/>
      </dsp:spPr>
      <dsp:style>
        <a:lnRef idx="0">
          <a:scrgbClr r="0" g="0" b="0"/>
        </a:lnRef>
        <a:fillRef idx="1">
          <a:scrgbClr r="0" g="0" b="0"/>
        </a:fillRef>
        <a:effectRef idx="0">
          <a:scrgbClr r="0" g="0" b="0"/>
        </a:effectRef>
        <a:fontRef idx="minor">
          <a:schemeClr val="lt1"/>
        </a:fontRef>
      </dsp:style>
    </dsp:sp>
    <dsp:sp modelId="{C642AC14-BC70-4617-A07E-CA536327E6C1}">
      <dsp:nvSpPr>
        <dsp:cNvPr id="0" name=""/>
        <dsp:cNvSpPr/>
      </dsp:nvSpPr>
      <dsp:spPr>
        <a:xfrm>
          <a:off x="1688947" y="-133109"/>
          <a:ext cx="1807917" cy="1807917"/>
        </a:xfrm>
        <a:prstGeom prst="circularArrow">
          <a:avLst>
            <a:gd name="adj1" fmla="val 5984"/>
            <a:gd name="adj2" fmla="val 394124"/>
            <a:gd name="adj3" fmla="val 13313824"/>
            <a:gd name="adj4" fmla="val 10508221"/>
            <a:gd name="adj5" fmla="val 6981"/>
          </a:avLst>
        </a:prstGeom>
        <a:solidFill>
          <a:schemeClr val="bg1">
            <a:lumMod val="95000"/>
          </a:schemeClr>
        </a:solidFill>
        <a:ln>
          <a:solidFill>
            <a:schemeClr val="bg1">
              <a:lumMod val="50000"/>
            </a:schemeClr>
          </a:solid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7.png"/></Relationships>
</file>

<file path=ppt/drawings/drawing1.xml><?xml version="1.0" encoding="utf-8"?>
<c:userShapes xmlns:c="http://schemas.openxmlformats.org/drawingml/2006/chart">
  <cdr:relSizeAnchor xmlns:cdr="http://schemas.openxmlformats.org/drawingml/2006/chartDrawing">
    <cdr:from>
      <cdr:x>0</cdr:x>
      <cdr:y>0</cdr:y>
    </cdr:from>
    <cdr:to>
      <cdr:x>0.00533</cdr:x>
      <cdr:y>0.00889</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D5C185-5EFD-4653-ABF5-F220E484C6BE}" type="datetimeFigureOut">
              <a:rPr lang="ru-RU" smtClean="0"/>
              <a:pPr/>
              <a:t>19.02.2013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18D3A0-8531-4B38-8D57-8C8CB807F717}" type="slidenum">
              <a:rPr lang="ru-RU" smtClean="0"/>
              <a:pPr/>
              <a:t>‹#›</a:t>
            </a:fld>
            <a:endParaRPr lang="ru-RU"/>
          </a:p>
        </p:txBody>
      </p:sp>
    </p:spTree>
    <p:extLst>
      <p:ext uri="{BB962C8B-B14F-4D97-AF65-F5344CB8AC3E}">
        <p14:creationId xmlns:p14="http://schemas.microsoft.com/office/powerpoint/2010/main" xmlns="" val="3592157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318D3A0-8531-4B38-8D57-8C8CB807F717}"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7318D3A0-8531-4B38-8D57-8C8CB807F717}"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7318D3A0-8531-4B38-8D57-8C8CB807F717}"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318D3A0-8531-4B38-8D57-8C8CB807F717}"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318D3A0-8531-4B38-8D57-8C8CB807F717}"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318D3A0-8531-4B38-8D57-8C8CB807F717}"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318D3A0-8531-4B38-8D57-8C8CB807F717}"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318D3A0-8531-4B38-8D57-8C8CB807F717}" type="slidenum">
              <a:rPr lang="ru-RU" smtClean="0"/>
              <a:pPr/>
              <a:t>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CC8B8A5-9A3A-4C05-882F-124C49DACC97}" type="datetime1">
              <a:rPr lang="ru-RU" smtClean="0"/>
              <a:pPr/>
              <a:t>19.02.2013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F761886-A1E6-408E-86A1-A2C3F31F8FFC}" type="datetime1">
              <a:rPr lang="ru-RU" smtClean="0"/>
              <a:pPr/>
              <a:t>19.02.2013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15C11B5-9C69-470F-A8D7-3D4EA62907AE}" type="datetime1">
              <a:rPr lang="ru-RU" smtClean="0"/>
              <a:pPr/>
              <a:t>19.02.2013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D2E95B-FEDF-4CFB-99C6-BAC2EF37EE54}" type="datetime1">
              <a:rPr lang="ru-RU" smtClean="0"/>
              <a:pPr/>
              <a:t>19.02.2013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5279893-E1E5-421F-844E-44EC36A1916C}" type="datetime1">
              <a:rPr lang="ru-RU" smtClean="0"/>
              <a:pPr/>
              <a:t>19.02.2013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6791DF4-23E2-41E7-B25D-F9B315573543}" type="datetime1">
              <a:rPr lang="ru-RU" smtClean="0"/>
              <a:pPr/>
              <a:t>19.02.2013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1E766DC-8E06-42C1-92F2-39E7085BB0E9}" type="datetime1">
              <a:rPr lang="ru-RU" smtClean="0"/>
              <a:pPr/>
              <a:t>19.02.2013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ACFE2B6-4B86-477D-9CB4-43CD41388E91}" type="datetime1">
              <a:rPr lang="ru-RU" smtClean="0"/>
              <a:pPr/>
              <a:t>19.02.2013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B646FC7-3514-4423-9C7B-C17700F981A7}" type="datetime1">
              <a:rPr lang="ru-RU" smtClean="0"/>
              <a:pPr/>
              <a:t>19.02.2013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3E0DA3F-F8FF-4D78-8C6F-B83FF12164FE}" type="datetime1">
              <a:rPr lang="ru-RU" smtClean="0"/>
              <a:pPr/>
              <a:t>19.02.2013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D8A5F63-088A-4A0F-8CDC-C617347A8F99}" type="datetime1">
              <a:rPr lang="ru-RU" smtClean="0"/>
              <a:pPr/>
              <a:t>19.02.2013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7A1C41-2155-470E-935B-3884E31507B3}" type="datetime1">
              <a:rPr lang="ru-RU" smtClean="0"/>
              <a:pPr/>
              <a:t>19.02.2013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kalugatransmash.ru/" TargetMode="Externa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wmf"/><Relationship Id="rId7"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wmf"/><Relationship Id="rId7" Type="http://schemas.openxmlformats.org/officeDocument/2006/relationships/diagramQuickStyle" Target="../diagrams/quickStyle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wmf"/><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Группа 26"/>
          <p:cNvGrpSpPr/>
          <p:nvPr/>
        </p:nvGrpSpPr>
        <p:grpSpPr>
          <a:xfrm>
            <a:off x="285720" y="192225"/>
            <a:ext cx="7786742" cy="807883"/>
            <a:chOff x="142844" y="71414"/>
            <a:chExt cx="7786742" cy="807883"/>
          </a:xfrm>
        </p:grpSpPr>
        <p:grpSp>
          <p:nvGrpSpPr>
            <p:cNvPr id="23" name="Группа 22"/>
            <p:cNvGrpSpPr/>
            <p:nvPr/>
          </p:nvGrpSpPr>
          <p:grpSpPr>
            <a:xfrm>
              <a:off x="142844" y="71414"/>
              <a:ext cx="7786742" cy="807883"/>
              <a:chOff x="142844" y="71414"/>
              <a:chExt cx="7786742" cy="807883"/>
            </a:xfrm>
          </p:grpSpPr>
          <p:grpSp>
            <p:nvGrpSpPr>
              <p:cNvPr id="7" name="Группа 6"/>
              <p:cNvGrpSpPr/>
              <p:nvPr/>
            </p:nvGrpSpPr>
            <p:grpSpPr>
              <a:xfrm>
                <a:off x="142844" y="142853"/>
                <a:ext cx="1000132" cy="736444"/>
                <a:chOff x="4000496" y="2928934"/>
                <a:chExt cx="1357322" cy="999460"/>
              </a:xfrm>
            </p:grpSpPr>
            <p:pic>
              <p:nvPicPr>
                <p:cNvPr id="6" name="Рисунок 5" descr="Tznak3.wmf"/>
                <p:cNvPicPr/>
                <p:nvPr/>
              </p:nvPicPr>
              <p:blipFill>
                <a:blip r:embed="rId3"/>
                <a:srcRect/>
                <a:stretch>
                  <a:fillRect/>
                </a:stretch>
              </p:blipFill>
              <p:spPr bwMode="auto">
                <a:xfrm>
                  <a:off x="4037166" y="2928934"/>
                  <a:ext cx="1320652" cy="999460"/>
                </a:xfrm>
                <a:prstGeom prst="rect">
                  <a:avLst/>
                </a:prstGeom>
                <a:noFill/>
                <a:ln w="9525">
                  <a:noFill/>
                  <a:miter lim="800000"/>
                  <a:headEnd/>
                  <a:tailEnd/>
                </a:ln>
              </p:spPr>
            </p:pic>
            <p:pic>
              <p:nvPicPr>
                <p:cNvPr id="5" name="Рисунок 4" descr="Tznak2.wmf"/>
                <p:cNvPicPr/>
                <p:nvPr/>
              </p:nvPicPr>
              <p:blipFill>
                <a:blip r:embed="rId4"/>
                <a:srcRect/>
                <a:stretch>
                  <a:fillRect/>
                </a:stretch>
              </p:blipFill>
              <p:spPr bwMode="auto">
                <a:xfrm>
                  <a:off x="4000496" y="2928934"/>
                  <a:ext cx="1320652" cy="978195"/>
                </a:xfrm>
                <a:prstGeom prst="rect">
                  <a:avLst/>
                </a:prstGeom>
                <a:noFill/>
                <a:ln w="9525">
                  <a:noFill/>
                  <a:miter lim="800000"/>
                  <a:headEnd/>
                  <a:tailEnd/>
                </a:ln>
              </p:spPr>
            </p:pic>
          </p:grpSp>
          <p:grpSp>
            <p:nvGrpSpPr>
              <p:cNvPr id="22" name="Группа 21"/>
              <p:cNvGrpSpPr/>
              <p:nvPr/>
            </p:nvGrpSpPr>
            <p:grpSpPr>
              <a:xfrm>
                <a:off x="1214414" y="71414"/>
                <a:ext cx="6715172" cy="430216"/>
                <a:chOff x="1214414" y="71414"/>
                <a:chExt cx="6715172" cy="430216"/>
              </a:xfrm>
            </p:grpSpPr>
            <p:sp>
              <p:nvSpPr>
                <p:cNvPr id="4" name="Заголовок 1"/>
                <p:cNvSpPr txBox="1">
                  <a:spLocks/>
                </p:cNvSpPr>
                <p:nvPr/>
              </p:nvSpPr>
              <p:spPr>
                <a:xfrm>
                  <a:off x="1214414" y="71414"/>
                  <a:ext cx="6715172" cy="35719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000" b="1" dirty="0" smtClean="0">
                      <a:solidFill>
                        <a:schemeClr val="tx1">
                          <a:lumMod val="75000"/>
                          <a:lumOff val="25000"/>
                        </a:schemeClr>
                      </a:solidFill>
                      <a:latin typeface="Arial Narrow" pitchFamily="34" charset="0"/>
                      <a:ea typeface="+mj-ea"/>
                      <a:cs typeface="+mj-cs"/>
                    </a:rPr>
                    <a:t>Kaluga Plant for Transport Machine-Building </a:t>
                  </a:r>
                  <a:r>
                    <a:rPr kumimoji="0" lang="ru-RU" sz="2000" b="1" i="0" u="none" strike="noStrike" kern="1200" cap="none" spc="0" normalizeH="0" baseline="0" noProof="0" dirty="0" smtClean="0">
                      <a:ln>
                        <a:noFill/>
                      </a:ln>
                      <a:solidFill>
                        <a:schemeClr val="tx1">
                          <a:lumMod val="75000"/>
                          <a:lumOff val="25000"/>
                        </a:schemeClr>
                      </a:solidFill>
                      <a:effectLst/>
                      <a:uLnTx/>
                      <a:uFillTx/>
                      <a:latin typeface="Arial Narrow" pitchFamily="34" charset="0"/>
                      <a:ea typeface="+mj-ea"/>
                      <a:cs typeface="+mj-cs"/>
                    </a:rPr>
                    <a:t>ОАО</a:t>
                  </a:r>
                  <a:r>
                    <a:rPr kumimoji="0" lang="ru-RU" sz="2000" b="1" i="0" u="none" strike="noStrike" kern="1200" cap="none" spc="0" normalizeH="0" noProof="0" dirty="0" smtClean="0">
                      <a:ln>
                        <a:noFill/>
                      </a:ln>
                      <a:solidFill>
                        <a:schemeClr val="tx1">
                          <a:lumMod val="75000"/>
                          <a:lumOff val="25000"/>
                        </a:schemeClr>
                      </a:solidFill>
                      <a:effectLst/>
                      <a:uLnTx/>
                      <a:uFillTx/>
                      <a:latin typeface="Arial Narrow" pitchFamily="34" charset="0"/>
                      <a:ea typeface="+mj-ea"/>
                      <a:cs typeface="+mj-cs"/>
                    </a:rPr>
                    <a:t> </a:t>
                  </a:r>
                  <a:endParaRPr kumimoji="0" lang="ru-RU" sz="2000" b="1" i="0" u="none" strike="noStrike" kern="1200" cap="none" spc="0" normalizeH="0" baseline="0" noProof="0" dirty="0">
                    <a:ln>
                      <a:noFill/>
                    </a:ln>
                    <a:solidFill>
                      <a:schemeClr val="tx1">
                        <a:lumMod val="75000"/>
                        <a:lumOff val="25000"/>
                      </a:schemeClr>
                    </a:solidFill>
                    <a:effectLst/>
                    <a:uLnTx/>
                    <a:uFillTx/>
                    <a:latin typeface="Arial Narrow" pitchFamily="34" charset="0"/>
                    <a:ea typeface="+mj-ea"/>
                    <a:cs typeface="+mj-cs"/>
                  </a:endParaRPr>
                </a:p>
              </p:txBody>
            </p:sp>
            <p:cxnSp>
              <p:nvCxnSpPr>
                <p:cNvPr id="9" name="Прямая соединительная линия 8"/>
                <p:cNvCxnSpPr/>
                <p:nvPr/>
              </p:nvCxnSpPr>
              <p:spPr>
                <a:xfrm>
                  <a:off x="1285852" y="500042"/>
                  <a:ext cx="6000792" cy="1588"/>
                </a:xfrm>
                <a:prstGeom prst="line">
                  <a:avLst/>
                </a:prstGeom>
                <a:ln w="31750" cmpd="dbl">
                  <a:solidFill>
                    <a:srgbClr val="AFE15D"/>
                  </a:solidFill>
                </a:ln>
              </p:spPr>
              <p:style>
                <a:lnRef idx="1">
                  <a:schemeClr val="accent1"/>
                </a:lnRef>
                <a:fillRef idx="0">
                  <a:schemeClr val="accent1"/>
                </a:fillRef>
                <a:effectRef idx="0">
                  <a:schemeClr val="accent1"/>
                </a:effectRef>
                <a:fontRef idx="minor">
                  <a:schemeClr val="tx1"/>
                </a:fontRef>
              </p:style>
            </p:cxnSp>
          </p:grpSp>
        </p:grpSp>
        <p:sp>
          <p:nvSpPr>
            <p:cNvPr id="24" name="Заголовок 1"/>
            <p:cNvSpPr txBox="1">
              <a:spLocks/>
            </p:cNvSpPr>
            <p:nvPr/>
          </p:nvSpPr>
          <p:spPr>
            <a:xfrm>
              <a:off x="1214414" y="571480"/>
              <a:ext cx="6715172" cy="285752"/>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err="1" smtClean="0">
                  <a:ln>
                    <a:noFill/>
                  </a:ln>
                  <a:solidFill>
                    <a:schemeClr val="tx1">
                      <a:lumMod val="75000"/>
                      <a:lumOff val="25000"/>
                    </a:schemeClr>
                  </a:solidFill>
                  <a:effectLst/>
                  <a:uLnTx/>
                  <a:uFillTx/>
                  <a:latin typeface="Arial Narrow" pitchFamily="34" charset="0"/>
                  <a:ea typeface="+mj-ea"/>
                  <a:cs typeface="+mj-cs"/>
                </a:rPr>
                <a:t>Kalugatransmash</a:t>
              </a:r>
              <a:r>
                <a:rPr kumimoji="0" lang="en-US" sz="2000" b="1" i="0" u="none" strike="noStrike" kern="1200" cap="none" spc="0" normalizeH="0" baseline="0" noProof="0" dirty="0" smtClean="0">
                  <a:ln>
                    <a:noFill/>
                  </a:ln>
                  <a:solidFill>
                    <a:schemeClr val="tx1">
                      <a:lumMod val="75000"/>
                      <a:lumOff val="25000"/>
                    </a:schemeClr>
                  </a:solidFill>
                  <a:effectLst/>
                  <a:uLnTx/>
                  <a:uFillTx/>
                  <a:latin typeface="Arial Narrow" pitchFamily="34" charset="0"/>
                  <a:ea typeface="+mj-ea"/>
                  <a:cs typeface="+mj-cs"/>
                </a:rPr>
                <a:t> OAO (abbreviated name</a:t>
              </a:r>
              <a:r>
                <a:rPr kumimoji="0" lang="ru-RU" sz="2000" b="1" i="0" u="none" strike="noStrike" kern="1200" cap="none" spc="0" normalizeH="0" noProof="0" dirty="0" smtClean="0">
                  <a:ln>
                    <a:noFill/>
                  </a:ln>
                  <a:solidFill>
                    <a:schemeClr val="tx1">
                      <a:lumMod val="75000"/>
                      <a:lumOff val="25000"/>
                    </a:schemeClr>
                  </a:solidFill>
                  <a:effectLst/>
                  <a:uLnTx/>
                  <a:uFillTx/>
                  <a:latin typeface="Arial Narrow" pitchFamily="34" charset="0"/>
                  <a:ea typeface="+mj-ea"/>
                  <a:cs typeface="+mj-cs"/>
                </a:rPr>
                <a:t>)</a:t>
              </a:r>
              <a:endParaRPr kumimoji="0" lang="ru-RU" sz="2000" b="1" i="0" u="none" strike="noStrike" kern="1200" cap="none" spc="0" normalizeH="0" baseline="0" noProof="0" dirty="0">
                <a:ln>
                  <a:noFill/>
                </a:ln>
                <a:solidFill>
                  <a:schemeClr val="tx1">
                    <a:lumMod val="75000"/>
                    <a:lumOff val="25000"/>
                  </a:schemeClr>
                </a:solidFill>
                <a:effectLst/>
                <a:uLnTx/>
                <a:uFillTx/>
                <a:latin typeface="Arial Narrow" pitchFamily="34" charset="0"/>
                <a:ea typeface="+mj-ea"/>
                <a:cs typeface="+mj-cs"/>
              </a:endParaRPr>
            </a:p>
          </p:txBody>
        </p:sp>
      </p:grpSp>
      <p:graphicFrame>
        <p:nvGraphicFramePr>
          <p:cNvPr id="30" name="Таблица 29"/>
          <p:cNvGraphicFramePr>
            <a:graphicFrameLocks noGrp="1"/>
          </p:cNvGraphicFramePr>
          <p:nvPr/>
        </p:nvGraphicFramePr>
        <p:xfrm>
          <a:off x="1428728" y="2000240"/>
          <a:ext cx="6096000" cy="2225040"/>
        </p:xfrm>
        <a:graphic>
          <a:graphicData uri="http://schemas.openxmlformats.org/drawingml/2006/table">
            <a:tbl>
              <a:tblPr firstRow="1" bandRow="1">
                <a:tableStyleId>{5C22544A-7EE6-4342-B048-85BDC9FD1C3A}</a:tableStyleId>
              </a:tblPr>
              <a:tblGrid>
                <a:gridCol w="2190744"/>
                <a:gridCol w="3905256"/>
              </a:tblGrid>
              <a:tr h="370840">
                <a:tc gridSpan="2">
                  <a:txBody>
                    <a:bodyPr/>
                    <a:lstStyle/>
                    <a:p>
                      <a:r>
                        <a:rPr lang="en-US" sz="1600" dirty="0" smtClean="0">
                          <a:solidFill>
                            <a:schemeClr val="tx1">
                              <a:lumMod val="75000"/>
                              <a:lumOff val="25000"/>
                            </a:schemeClr>
                          </a:solidFill>
                          <a:latin typeface="Arial Narrow" pitchFamily="34" charset="0"/>
                        </a:rPr>
                        <a:t>Contacts</a:t>
                      </a:r>
                      <a:endParaRPr lang="ru-RU" sz="1600" dirty="0" smtClean="0">
                        <a:solidFill>
                          <a:schemeClr val="tx1">
                            <a:lumMod val="75000"/>
                            <a:lumOff val="25000"/>
                          </a:schemeClr>
                        </a:solidFill>
                        <a:latin typeface="Arial Narrow"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rgbClr val="AFE15D"/>
                      </a:solidFill>
                      <a:prstDash val="solid"/>
                      <a:round/>
                      <a:headEnd type="none" w="med" len="med"/>
                      <a:tailEnd type="none" w="med" len="med"/>
                    </a:lnT>
                    <a:lnB w="28575" cap="flat" cmpd="sng" algn="ctr">
                      <a:solidFill>
                        <a:srgbClr val="AFE15D"/>
                      </a:solidFill>
                      <a:prstDash val="solid"/>
                      <a:round/>
                      <a:headEnd type="none" w="med" len="med"/>
                      <a:tailEnd type="none" w="med" len="med"/>
                    </a:lnB>
                    <a:lnTlToBr w="12700" cmpd="sng">
                      <a:noFill/>
                      <a:prstDash val="solid"/>
                    </a:lnTlToBr>
                    <a:lnBlToTr w="12700" cmpd="sng">
                      <a:noFill/>
                      <a:prstDash val="solid"/>
                    </a:lnBlToTr>
                    <a:solidFill>
                      <a:srgbClr val="ECF7E1"/>
                    </a:solidFill>
                  </a:tcPr>
                </a:tc>
                <a:tc hMerge="1">
                  <a:txBody>
                    <a:bodyPr/>
                    <a:lstStyle/>
                    <a:p>
                      <a:endParaRPr lang="ru-RU" sz="1600" dirty="0">
                        <a:solidFill>
                          <a:schemeClr val="tx1">
                            <a:lumMod val="75000"/>
                            <a:lumOff val="25000"/>
                          </a:schemeClr>
                        </a:solidFill>
                        <a:latin typeface="Arial Narrow"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rgbClr val="A9DA74"/>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5FBEF"/>
                    </a:solidFill>
                  </a:tcPr>
                </a:tc>
              </a:tr>
              <a:tr h="370840">
                <a:tc>
                  <a:txBody>
                    <a:bodyPr/>
                    <a:lstStyle/>
                    <a:p>
                      <a:r>
                        <a:rPr lang="en-US" sz="1600" dirty="0" smtClean="0">
                          <a:solidFill>
                            <a:schemeClr val="tx1">
                              <a:lumMod val="75000"/>
                              <a:lumOff val="25000"/>
                            </a:schemeClr>
                          </a:solidFill>
                          <a:latin typeface="Arial Narrow" pitchFamily="34" charset="0"/>
                        </a:rPr>
                        <a:t>Director General</a:t>
                      </a:r>
                      <a:endParaRPr lang="ru-RU" sz="1600" dirty="0" smtClean="0">
                        <a:solidFill>
                          <a:schemeClr val="tx1">
                            <a:lumMod val="75000"/>
                            <a:lumOff val="25000"/>
                          </a:schemeClr>
                        </a:solidFill>
                        <a:latin typeface="Arial Narrow"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rgbClr val="AFE15D"/>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dirty="0" smtClean="0">
                          <a:solidFill>
                            <a:schemeClr val="tx1">
                              <a:lumMod val="75000"/>
                              <a:lumOff val="25000"/>
                            </a:schemeClr>
                          </a:solidFill>
                          <a:latin typeface="Arial Narrow" pitchFamily="34" charset="0"/>
                        </a:rPr>
                        <a:t>Gennady V. </a:t>
                      </a:r>
                      <a:r>
                        <a:rPr lang="en-US" sz="1600" dirty="0" err="1" smtClean="0">
                          <a:solidFill>
                            <a:schemeClr val="tx1">
                              <a:lumMod val="75000"/>
                              <a:lumOff val="25000"/>
                            </a:schemeClr>
                          </a:solidFill>
                          <a:latin typeface="Arial Narrow" pitchFamily="34" charset="0"/>
                        </a:rPr>
                        <a:t>Utyoshev</a:t>
                      </a:r>
                      <a:endParaRPr lang="ru-RU" sz="1600" dirty="0">
                        <a:solidFill>
                          <a:schemeClr val="tx1">
                            <a:lumMod val="75000"/>
                            <a:lumOff val="25000"/>
                          </a:schemeClr>
                        </a:solidFill>
                        <a:latin typeface="Arial Narrow"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rgbClr val="AFE15D"/>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sz="1600" dirty="0" smtClean="0">
                          <a:solidFill>
                            <a:schemeClr val="tx1">
                              <a:lumMod val="75000"/>
                              <a:lumOff val="25000"/>
                            </a:schemeClr>
                          </a:solidFill>
                          <a:latin typeface="Arial Narrow" pitchFamily="34" charset="0"/>
                        </a:rPr>
                        <a:t>Address:</a:t>
                      </a:r>
                      <a:endParaRPr lang="ru-RU" sz="1600" dirty="0">
                        <a:solidFill>
                          <a:schemeClr val="tx1">
                            <a:lumMod val="75000"/>
                            <a:lumOff val="25000"/>
                          </a:schemeClr>
                        </a:solidFill>
                        <a:latin typeface="Arial Narrow"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CF7E1"/>
                    </a:solidFill>
                  </a:tcPr>
                </a:tc>
                <a:tc>
                  <a:txBody>
                    <a:bodyPr/>
                    <a:lstStyle/>
                    <a:p>
                      <a:r>
                        <a:rPr lang="en-US" sz="1600" dirty="0" smtClean="0">
                          <a:solidFill>
                            <a:schemeClr val="tx1">
                              <a:lumMod val="75000"/>
                              <a:lumOff val="25000"/>
                            </a:schemeClr>
                          </a:solidFill>
                          <a:latin typeface="Arial Narrow" pitchFamily="34" charset="0"/>
                        </a:rPr>
                        <a:t>250 </a:t>
                      </a:r>
                      <a:r>
                        <a:rPr lang="en-US" sz="1600" dirty="0" err="1" smtClean="0">
                          <a:solidFill>
                            <a:schemeClr val="tx1">
                              <a:lumMod val="75000"/>
                              <a:lumOff val="25000"/>
                            </a:schemeClr>
                          </a:solidFill>
                          <a:latin typeface="Arial Narrow" pitchFamily="34" charset="0"/>
                        </a:rPr>
                        <a:t>Moskovskaya</a:t>
                      </a:r>
                      <a:r>
                        <a:rPr lang="en-US" sz="1600" baseline="0" dirty="0" smtClean="0">
                          <a:solidFill>
                            <a:schemeClr val="tx1">
                              <a:lumMod val="75000"/>
                              <a:lumOff val="25000"/>
                            </a:schemeClr>
                          </a:solidFill>
                          <a:latin typeface="Arial Narrow" pitchFamily="34" charset="0"/>
                        </a:rPr>
                        <a:t> St., </a:t>
                      </a:r>
                      <a:r>
                        <a:rPr lang="ru-RU" sz="1600" dirty="0" smtClean="0">
                          <a:solidFill>
                            <a:schemeClr val="tx1">
                              <a:lumMod val="75000"/>
                              <a:lumOff val="25000"/>
                            </a:schemeClr>
                          </a:solidFill>
                          <a:latin typeface="Arial Narrow" pitchFamily="34" charset="0"/>
                        </a:rPr>
                        <a:t>248021,</a:t>
                      </a:r>
                      <a:r>
                        <a:rPr lang="en-US" sz="1600" dirty="0" smtClean="0">
                          <a:solidFill>
                            <a:schemeClr val="tx1">
                              <a:lumMod val="75000"/>
                              <a:lumOff val="25000"/>
                            </a:schemeClr>
                          </a:solidFill>
                          <a:latin typeface="Arial Narrow" pitchFamily="34" charset="0"/>
                        </a:rPr>
                        <a:t> Kaluga, Russia</a:t>
                      </a:r>
                      <a:endParaRPr lang="ru-RU" sz="1600" dirty="0">
                        <a:solidFill>
                          <a:schemeClr val="tx1">
                            <a:lumMod val="75000"/>
                            <a:lumOff val="25000"/>
                          </a:schemeClr>
                        </a:solidFill>
                        <a:latin typeface="Arial Narrow"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CF7E1"/>
                    </a:solidFill>
                  </a:tcPr>
                </a:tc>
              </a:tr>
              <a:tr h="370840">
                <a:tc>
                  <a:txBody>
                    <a:bodyPr/>
                    <a:lstStyle/>
                    <a:p>
                      <a:r>
                        <a:rPr lang="en-US" sz="1600" dirty="0" smtClean="0">
                          <a:solidFill>
                            <a:schemeClr val="tx1">
                              <a:lumMod val="75000"/>
                              <a:lumOff val="25000"/>
                            </a:schemeClr>
                          </a:solidFill>
                          <a:latin typeface="Arial Narrow" pitchFamily="34" charset="0"/>
                        </a:rPr>
                        <a:t>Web</a:t>
                      </a:r>
                      <a:endParaRPr lang="ru-RU" sz="1600" dirty="0">
                        <a:solidFill>
                          <a:schemeClr val="tx1">
                            <a:lumMod val="75000"/>
                            <a:lumOff val="25000"/>
                          </a:schemeClr>
                        </a:solidFill>
                        <a:latin typeface="Arial Narrow"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dirty="0" smtClean="0">
                          <a:solidFill>
                            <a:schemeClr val="tx1">
                              <a:lumMod val="75000"/>
                              <a:lumOff val="25000"/>
                            </a:schemeClr>
                          </a:solidFill>
                          <a:latin typeface="Arial Narrow" pitchFamily="34" charset="0"/>
                          <a:hlinkClick r:id="rId5"/>
                        </a:rPr>
                        <a:t>www.Kalugatransmash.ru</a:t>
                      </a:r>
                      <a:endParaRPr lang="ru-RU" sz="1600" dirty="0">
                        <a:solidFill>
                          <a:schemeClr val="tx1">
                            <a:lumMod val="75000"/>
                            <a:lumOff val="25000"/>
                          </a:schemeClr>
                        </a:solidFill>
                        <a:latin typeface="Arial Narrow"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sz="1600" dirty="0" smtClean="0">
                          <a:solidFill>
                            <a:schemeClr val="tx1">
                              <a:lumMod val="75000"/>
                              <a:lumOff val="25000"/>
                            </a:schemeClr>
                          </a:solidFill>
                          <a:latin typeface="Arial Narrow" pitchFamily="34" charset="0"/>
                        </a:rPr>
                        <a:t>Tel./fax</a:t>
                      </a:r>
                      <a:endParaRPr lang="ru-RU" sz="1600" dirty="0">
                        <a:solidFill>
                          <a:schemeClr val="tx1">
                            <a:lumMod val="75000"/>
                            <a:lumOff val="25000"/>
                          </a:schemeClr>
                        </a:solidFill>
                        <a:latin typeface="Arial Narrow"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CF7E1"/>
                    </a:solidFill>
                  </a:tcPr>
                </a:tc>
                <a:tc>
                  <a:txBody>
                    <a:bodyPr/>
                    <a:lstStyle/>
                    <a:p>
                      <a:r>
                        <a:rPr lang="ru-RU" sz="1600" dirty="0" smtClean="0">
                          <a:solidFill>
                            <a:schemeClr val="tx1">
                              <a:lumMod val="75000"/>
                              <a:lumOff val="25000"/>
                            </a:schemeClr>
                          </a:solidFill>
                          <a:latin typeface="Arial Narrow" pitchFamily="34" charset="0"/>
                        </a:rPr>
                        <a:t>8 (4842) 551857</a:t>
                      </a:r>
                      <a:endParaRPr lang="ru-RU" sz="1600" dirty="0">
                        <a:solidFill>
                          <a:schemeClr val="tx1">
                            <a:lumMod val="75000"/>
                            <a:lumOff val="25000"/>
                          </a:schemeClr>
                        </a:solidFill>
                        <a:latin typeface="Arial Narrow"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CF7E1"/>
                    </a:solidFill>
                  </a:tcPr>
                </a:tc>
              </a:tr>
              <a:tr h="370840">
                <a:tc>
                  <a:txBody>
                    <a:bodyPr/>
                    <a:lstStyle/>
                    <a:p>
                      <a:r>
                        <a:rPr lang="en-US" sz="1600" smtClean="0">
                          <a:solidFill>
                            <a:schemeClr val="tx1">
                              <a:lumMod val="75000"/>
                              <a:lumOff val="25000"/>
                            </a:schemeClr>
                          </a:solidFill>
                          <a:latin typeface="Arial Narrow" pitchFamily="34" charset="0"/>
                        </a:rPr>
                        <a:t>E-mail</a:t>
                      </a:r>
                      <a:endParaRPr lang="ru-RU" sz="1600" dirty="0">
                        <a:solidFill>
                          <a:schemeClr val="tx1">
                            <a:lumMod val="75000"/>
                            <a:lumOff val="25000"/>
                          </a:schemeClr>
                        </a:solidFill>
                        <a:latin typeface="Arial Narrow"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rgbClr val="AFE15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dirty="0" smtClean="0">
                          <a:solidFill>
                            <a:schemeClr val="tx1">
                              <a:lumMod val="75000"/>
                              <a:lumOff val="25000"/>
                            </a:schemeClr>
                          </a:solidFill>
                          <a:latin typeface="Arial Narrow" pitchFamily="34" charset="0"/>
                        </a:rPr>
                        <a:t>transm@mail.ru</a:t>
                      </a:r>
                      <a:endParaRPr lang="ru-RU" sz="1600" dirty="0">
                        <a:solidFill>
                          <a:schemeClr val="tx1">
                            <a:lumMod val="75000"/>
                            <a:lumOff val="25000"/>
                          </a:schemeClr>
                        </a:solidFill>
                        <a:latin typeface="Arial Narrow"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rgbClr val="AFE15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31" name="Номер слайда 30"/>
          <p:cNvSpPr>
            <a:spLocks noGrp="1"/>
          </p:cNvSpPr>
          <p:nvPr>
            <p:ph type="sldNum" sz="quarter" idx="12"/>
          </p:nvPr>
        </p:nvSpPr>
        <p:spPr/>
        <p:txBody>
          <a:bodyPr/>
          <a:lstStyle/>
          <a:p>
            <a:fld id="{725C68B6-61C2-468F-89AB-4B9F7531AA68}" type="slidenum">
              <a:rPr lang="ru-RU" sz="1400" smtClean="0">
                <a:solidFill>
                  <a:schemeClr val="tx1">
                    <a:lumMod val="75000"/>
                    <a:lumOff val="25000"/>
                  </a:schemeClr>
                </a:solidFill>
                <a:latin typeface="Arial Narrow" pitchFamily="34" charset="0"/>
              </a:rPr>
              <a:pPr/>
              <a:t>1</a:t>
            </a:fld>
            <a:endParaRPr lang="ru-RU" sz="1400" dirty="0">
              <a:solidFill>
                <a:schemeClr val="tx1">
                  <a:lumMod val="75000"/>
                  <a:lumOff val="25000"/>
                </a:schemeClr>
              </a:solidFill>
              <a:latin typeface="Arial Narrow"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26"/>
          <p:cNvGrpSpPr/>
          <p:nvPr/>
        </p:nvGrpSpPr>
        <p:grpSpPr>
          <a:xfrm>
            <a:off x="285720" y="192225"/>
            <a:ext cx="7786742" cy="807883"/>
            <a:chOff x="142844" y="71414"/>
            <a:chExt cx="7786742" cy="807883"/>
          </a:xfrm>
        </p:grpSpPr>
        <p:grpSp>
          <p:nvGrpSpPr>
            <p:cNvPr id="3" name="Группа 22"/>
            <p:cNvGrpSpPr/>
            <p:nvPr/>
          </p:nvGrpSpPr>
          <p:grpSpPr>
            <a:xfrm>
              <a:off x="142844" y="71414"/>
              <a:ext cx="7786742" cy="807883"/>
              <a:chOff x="142844" y="71414"/>
              <a:chExt cx="7786742" cy="807883"/>
            </a:xfrm>
          </p:grpSpPr>
          <p:grpSp>
            <p:nvGrpSpPr>
              <p:cNvPr id="7" name="Группа 6"/>
              <p:cNvGrpSpPr/>
              <p:nvPr/>
            </p:nvGrpSpPr>
            <p:grpSpPr>
              <a:xfrm>
                <a:off x="142844" y="142853"/>
                <a:ext cx="1000132" cy="736444"/>
                <a:chOff x="4000496" y="2928934"/>
                <a:chExt cx="1357322" cy="999460"/>
              </a:xfrm>
            </p:grpSpPr>
            <p:pic>
              <p:nvPicPr>
                <p:cNvPr id="6" name="Рисунок 5" descr="Tznak3.wmf"/>
                <p:cNvPicPr/>
                <p:nvPr/>
              </p:nvPicPr>
              <p:blipFill>
                <a:blip r:embed="rId3"/>
                <a:srcRect/>
                <a:stretch>
                  <a:fillRect/>
                </a:stretch>
              </p:blipFill>
              <p:spPr bwMode="auto">
                <a:xfrm>
                  <a:off x="4037166" y="2928934"/>
                  <a:ext cx="1320652" cy="999460"/>
                </a:xfrm>
                <a:prstGeom prst="rect">
                  <a:avLst/>
                </a:prstGeom>
                <a:noFill/>
                <a:ln w="9525">
                  <a:noFill/>
                  <a:miter lim="800000"/>
                  <a:headEnd/>
                  <a:tailEnd/>
                </a:ln>
              </p:spPr>
            </p:pic>
            <p:pic>
              <p:nvPicPr>
                <p:cNvPr id="5" name="Рисунок 4" descr="Tznak2.wmf"/>
                <p:cNvPicPr/>
                <p:nvPr/>
              </p:nvPicPr>
              <p:blipFill>
                <a:blip r:embed="rId4"/>
                <a:srcRect/>
                <a:stretch>
                  <a:fillRect/>
                </a:stretch>
              </p:blipFill>
              <p:spPr bwMode="auto">
                <a:xfrm>
                  <a:off x="4000496" y="2928934"/>
                  <a:ext cx="1320652" cy="978195"/>
                </a:xfrm>
                <a:prstGeom prst="rect">
                  <a:avLst/>
                </a:prstGeom>
                <a:noFill/>
                <a:ln w="9525">
                  <a:noFill/>
                  <a:miter lim="800000"/>
                  <a:headEnd/>
                  <a:tailEnd/>
                </a:ln>
              </p:spPr>
            </p:pic>
          </p:grpSp>
          <p:grpSp>
            <p:nvGrpSpPr>
              <p:cNvPr id="8" name="Группа 21"/>
              <p:cNvGrpSpPr/>
              <p:nvPr/>
            </p:nvGrpSpPr>
            <p:grpSpPr>
              <a:xfrm>
                <a:off x="1214414" y="71414"/>
                <a:ext cx="6715172" cy="430216"/>
                <a:chOff x="1214414" y="71414"/>
                <a:chExt cx="6715172" cy="430216"/>
              </a:xfrm>
            </p:grpSpPr>
            <p:sp>
              <p:nvSpPr>
                <p:cNvPr id="4" name="Заголовок 1"/>
                <p:cNvSpPr txBox="1">
                  <a:spLocks/>
                </p:cNvSpPr>
                <p:nvPr/>
              </p:nvSpPr>
              <p:spPr>
                <a:xfrm>
                  <a:off x="1214414" y="71414"/>
                  <a:ext cx="6715172" cy="35719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1">
                          <a:lumMod val="75000"/>
                          <a:lumOff val="25000"/>
                        </a:schemeClr>
                      </a:solidFill>
                      <a:effectLst/>
                      <a:uLnTx/>
                      <a:uFillTx/>
                      <a:latin typeface="Arial Narrow" pitchFamily="34" charset="0"/>
                      <a:ea typeface="+mj-ea"/>
                      <a:cs typeface="+mj-cs"/>
                    </a:rPr>
                    <a:t>Company</a:t>
                  </a:r>
                  <a:r>
                    <a:rPr kumimoji="0" lang="en-US" sz="2000" b="1" i="0" u="none" strike="noStrike" kern="1200" cap="none" spc="0" normalizeH="0" noProof="0" dirty="0" smtClean="0">
                      <a:ln>
                        <a:noFill/>
                      </a:ln>
                      <a:solidFill>
                        <a:schemeClr val="tx1">
                          <a:lumMod val="75000"/>
                          <a:lumOff val="25000"/>
                        </a:schemeClr>
                      </a:solidFill>
                      <a:effectLst/>
                      <a:uLnTx/>
                      <a:uFillTx/>
                      <a:latin typeface="Arial Narrow" pitchFamily="34" charset="0"/>
                      <a:ea typeface="+mj-ea"/>
                      <a:cs typeface="+mj-cs"/>
                    </a:rPr>
                    <a:t> History</a:t>
                  </a:r>
                  <a:endParaRPr kumimoji="0" lang="ru-RU" sz="2000" b="1" i="0" u="none" strike="noStrike" kern="1200" cap="none" spc="0" normalizeH="0" baseline="0" noProof="0" dirty="0">
                    <a:ln>
                      <a:noFill/>
                    </a:ln>
                    <a:solidFill>
                      <a:schemeClr val="tx1">
                        <a:lumMod val="75000"/>
                        <a:lumOff val="25000"/>
                      </a:schemeClr>
                    </a:solidFill>
                    <a:effectLst/>
                    <a:uLnTx/>
                    <a:uFillTx/>
                    <a:latin typeface="Arial Narrow" pitchFamily="34" charset="0"/>
                    <a:ea typeface="+mj-ea"/>
                    <a:cs typeface="+mj-cs"/>
                  </a:endParaRPr>
                </a:p>
              </p:txBody>
            </p:sp>
            <p:cxnSp>
              <p:nvCxnSpPr>
                <p:cNvPr id="9" name="Прямая соединительная линия 8"/>
                <p:cNvCxnSpPr/>
                <p:nvPr/>
              </p:nvCxnSpPr>
              <p:spPr>
                <a:xfrm>
                  <a:off x="1285852" y="500042"/>
                  <a:ext cx="6000792" cy="1588"/>
                </a:xfrm>
                <a:prstGeom prst="line">
                  <a:avLst/>
                </a:prstGeom>
                <a:ln w="31750" cmpd="dbl">
                  <a:solidFill>
                    <a:srgbClr val="92D050"/>
                  </a:solidFill>
                </a:ln>
              </p:spPr>
              <p:style>
                <a:lnRef idx="1">
                  <a:schemeClr val="accent1"/>
                </a:lnRef>
                <a:fillRef idx="0">
                  <a:schemeClr val="accent1"/>
                </a:fillRef>
                <a:effectRef idx="0">
                  <a:schemeClr val="accent1"/>
                </a:effectRef>
                <a:fontRef idx="minor">
                  <a:schemeClr val="tx1"/>
                </a:fontRef>
              </p:style>
            </p:cxnSp>
          </p:grpSp>
        </p:grpSp>
        <p:sp>
          <p:nvSpPr>
            <p:cNvPr id="24" name="Заголовок 1"/>
            <p:cNvSpPr txBox="1">
              <a:spLocks/>
            </p:cNvSpPr>
            <p:nvPr/>
          </p:nvSpPr>
          <p:spPr>
            <a:xfrm>
              <a:off x="1214414" y="571480"/>
              <a:ext cx="6715172" cy="285752"/>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err="1" smtClean="0">
                  <a:ln>
                    <a:noFill/>
                  </a:ln>
                  <a:solidFill>
                    <a:schemeClr val="tx1">
                      <a:lumMod val="75000"/>
                      <a:lumOff val="25000"/>
                    </a:schemeClr>
                  </a:solidFill>
                  <a:effectLst/>
                  <a:uLnTx/>
                  <a:uFillTx/>
                  <a:latin typeface="Arial Narrow" pitchFamily="34" charset="0"/>
                  <a:ea typeface="+mj-ea"/>
                  <a:cs typeface="+mj-cs"/>
                </a:rPr>
                <a:t>Kalugatransmash</a:t>
              </a:r>
              <a:r>
                <a:rPr kumimoji="0" lang="en-US" sz="2000" b="1" i="0" u="none" strike="noStrike" kern="1200" cap="none" spc="0" normalizeH="0" baseline="0" noProof="0" dirty="0" smtClean="0">
                  <a:ln>
                    <a:noFill/>
                  </a:ln>
                  <a:solidFill>
                    <a:schemeClr val="tx1">
                      <a:lumMod val="75000"/>
                      <a:lumOff val="25000"/>
                    </a:schemeClr>
                  </a:solidFill>
                  <a:effectLst/>
                  <a:uLnTx/>
                  <a:uFillTx/>
                  <a:latin typeface="Arial Narrow" pitchFamily="34" charset="0"/>
                  <a:ea typeface="+mj-ea"/>
                  <a:cs typeface="+mj-cs"/>
                </a:rPr>
                <a:t> OAO</a:t>
              </a:r>
              <a:endParaRPr kumimoji="0" lang="ru-RU" sz="2000" b="1" i="0" u="none" strike="noStrike" kern="1200" cap="none" spc="0" normalizeH="0" baseline="0" noProof="0" dirty="0">
                <a:ln>
                  <a:noFill/>
                </a:ln>
                <a:solidFill>
                  <a:schemeClr val="tx1">
                    <a:lumMod val="75000"/>
                    <a:lumOff val="25000"/>
                  </a:schemeClr>
                </a:solidFill>
                <a:effectLst/>
                <a:uLnTx/>
                <a:uFillTx/>
                <a:latin typeface="Arial Narrow" pitchFamily="34" charset="0"/>
                <a:ea typeface="+mj-ea"/>
                <a:cs typeface="+mj-cs"/>
              </a:endParaRPr>
            </a:p>
          </p:txBody>
        </p:sp>
      </p:grpSp>
      <p:sp>
        <p:nvSpPr>
          <p:cNvPr id="13" name="Прямоугольник 12"/>
          <p:cNvSpPr/>
          <p:nvPr/>
        </p:nvSpPr>
        <p:spPr>
          <a:xfrm>
            <a:off x="214282" y="1071546"/>
            <a:ext cx="8786874" cy="4923656"/>
          </a:xfrm>
          <a:prstGeom prst="rect">
            <a:avLst/>
          </a:prstGeom>
        </p:spPr>
        <p:txBody>
          <a:bodyPr wrap="square">
            <a:spAutoFit/>
          </a:bodyPr>
          <a:lstStyle/>
          <a:p>
            <a:pPr marL="342900" lvl="0" indent="-342900" algn="just">
              <a:lnSpc>
                <a:spcPct val="115000"/>
              </a:lnSpc>
              <a:spcAft>
                <a:spcPts val="0"/>
              </a:spcAft>
              <a:buFont typeface="Wingdings"/>
              <a:buChar char=""/>
            </a:pPr>
            <a:r>
              <a:rPr lang="ru-RU" sz="1300" dirty="0" smtClean="0">
                <a:solidFill>
                  <a:srgbClr val="595959"/>
                </a:solidFill>
                <a:latin typeface="Arial Narrow" pitchFamily="34" charset="0"/>
                <a:ea typeface="Times New Roman"/>
                <a:cs typeface="Times New Roman"/>
              </a:rPr>
              <a:t>1901</a:t>
            </a:r>
            <a:r>
              <a:rPr lang="en-US" sz="1300" dirty="0" smtClean="0">
                <a:solidFill>
                  <a:srgbClr val="595959"/>
                </a:solidFill>
                <a:latin typeface="Arial Narrow" pitchFamily="34" charset="0"/>
                <a:ea typeface="Times New Roman"/>
                <a:cs typeface="Times New Roman"/>
              </a:rPr>
              <a:t> </a:t>
            </a:r>
            <a:r>
              <a:rPr lang="ru-RU" sz="1300" dirty="0" smtClean="0">
                <a:solidFill>
                  <a:srgbClr val="595959"/>
                </a:solidFill>
                <a:latin typeface="Arial Narrow" pitchFamily="34" charset="0"/>
                <a:ea typeface="Times New Roman"/>
                <a:cs typeface="Times New Roman"/>
              </a:rPr>
              <a:t>–</a:t>
            </a:r>
            <a:r>
              <a:rPr lang="en-US" sz="1300" dirty="0" smtClean="0">
                <a:solidFill>
                  <a:srgbClr val="595959"/>
                </a:solidFill>
                <a:latin typeface="Arial Narrow" pitchFamily="34" charset="0"/>
                <a:ea typeface="Times New Roman"/>
                <a:cs typeface="Times New Roman"/>
              </a:rPr>
              <a:t>  </a:t>
            </a:r>
            <a:r>
              <a:rPr lang="en-US" sz="1300" dirty="0" err="1" smtClean="0">
                <a:solidFill>
                  <a:srgbClr val="595959"/>
                </a:solidFill>
                <a:latin typeface="Arial Narrow" pitchFamily="34" charset="0"/>
                <a:ea typeface="Times New Roman"/>
                <a:cs typeface="Times New Roman"/>
              </a:rPr>
              <a:t>Gribchenkovs</a:t>
            </a:r>
            <a:r>
              <a:rPr lang="en-US" sz="1300" dirty="0" smtClean="0">
                <a:solidFill>
                  <a:srgbClr val="595959"/>
                </a:solidFill>
                <a:latin typeface="Arial Narrow" pitchFamily="34" charset="0"/>
                <a:ea typeface="Times New Roman"/>
                <a:cs typeface="Times New Roman"/>
              </a:rPr>
              <a:t>’ Metal Plant is opened</a:t>
            </a:r>
            <a:endParaRPr lang="ru-RU" sz="1300" dirty="0" smtClean="0">
              <a:latin typeface="Arial Narrow" pitchFamily="34" charset="0"/>
              <a:ea typeface="Times New Roman"/>
              <a:cs typeface="Times New Roman"/>
            </a:endParaRPr>
          </a:p>
          <a:p>
            <a:pPr marL="342900" lvl="0" indent="-342900" algn="just">
              <a:lnSpc>
                <a:spcPct val="115000"/>
              </a:lnSpc>
              <a:spcAft>
                <a:spcPts val="0"/>
              </a:spcAft>
              <a:buFont typeface="Wingdings"/>
              <a:buChar char=""/>
            </a:pPr>
            <a:r>
              <a:rPr lang="en-US" sz="1300" dirty="0" smtClean="0">
                <a:solidFill>
                  <a:srgbClr val="595959"/>
                </a:solidFill>
                <a:latin typeface="Arial Narrow" pitchFamily="34" charset="0"/>
                <a:ea typeface="Times New Roman"/>
                <a:cs typeface="Times New Roman"/>
              </a:rPr>
              <a:t>Early</a:t>
            </a:r>
            <a:r>
              <a:rPr lang="ru-RU" sz="1300" dirty="0" smtClean="0">
                <a:solidFill>
                  <a:srgbClr val="595959"/>
                </a:solidFill>
                <a:latin typeface="Arial Narrow" pitchFamily="34" charset="0"/>
                <a:ea typeface="Times New Roman"/>
                <a:cs typeface="Times New Roman"/>
              </a:rPr>
              <a:t>1919 – </a:t>
            </a:r>
            <a:r>
              <a:rPr lang="en-US" sz="1300" dirty="0" smtClean="0">
                <a:solidFill>
                  <a:srgbClr val="595959"/>
                </a:solidFill>
                <a:latin typeface="Arial Narrow" pitchFamily="34" charset="0"/>
                <a:ea typeface="Times New Roman"/>
                <a:cs typeface="Times New Roman"/>
              </a:rPr>
              <a:t>Kaluga Province Council for People’s Economy took a decision to privatize  the plant. Since then, the plant has been controlled by Kaluga Province Council for People’s Economy </a:t>
            </a:r>
            <a:endParaRPr lang="ru-RU" sz="1300" dirty="0" smtClean="0">
              <a:latin typeface="Arial Narrow" pitchFamily="34" charset="0"/>
              <a:ea typeface="Times New Roman"/>
              <a:cs typeface="Times New Roman"/>
            </a:endParaRPr>
          </a:p>
          <a:p>
            <a:pPr marL="342900" lvl="0" indent="-342900" algn="just">
              <a:lnSpc>
                <a:spcPct val="115000"/>
              </a:lnSpc>
              <a:spcAft>
                <a:spcPts val="0"/>
              </a:spcAft>
              <a:buFont typeface="Wingdings"/>
              <a:buChar char=""/>
            </a:pPr>
            <a:r>
              <a:rPr lang="en-US" sz="1300" dirty="0" smtClean="0">
                <a:solidFill>
                  <a:srgbClr val="595959"/>
                </a:solidFill>
                <a:latin typeface="Arial Narrow" pitchFamily="34" charset="0"/>
                <a:ea typeface="Times New Roman"/>
                <a:cs typeface="Times New Roman"/>
              </a:rPr>
              <a:t>On June </a:t>
            </a:r>
            <a:r>
              <a:rPr lang="ru-RU" sz="1300" dirty="0" smtClean="0">
                <a:solidFill>
                  <a:srgbClr val="595959"/>
                </a:solidFill>
                <a:latin typeface="Arial Narrow" pitchFamily="34" charset="0"/>
                <a:ea typeface="Times New Roman"/>
                <a:cs typeface="Times New Roman"/>
              </a:rPr>
              <a:t>21</a:t>
            </a:r>
            <a:r>
              <a:rPr lang="en-US" sz="1300" dirty="0" smtClean="0">
                <a:solidFill>
                  <a:srgbClr val="595959"/>
                </a:solidFill>
                <a:latin typeface="Arial Narrow" pitchFamily="34" charset="0"/>
                <a:ea typeface="Times New Roman"/>
                <a:cs typeface="Times New Roman"/>
              </a:rPr>
              <a:t>, </a:t>
            </a:r>
            <a:r>
              <a:rPr lang="ru-RU" sz="1300" dirty="0" smtClean="0">
                <a:solidFill>
                  <a:srgbClr val="595959"/>
                </a:solidFill>
                <a:latin typeface="Arial Narrow" pitchFamily="34" charset="0"/>
                <a:ea typeface="Times New Roman"/>
                <a:cs typeface="Times New Roman"/>
              </a:rPr>
              <a:t> 1919 – </a:t>
            </a:r>
            <a:r>
              <a:rPr lang="en-US" sz="1300" dirty="0" err="1" smtClean="0">
                <a:solidFill>
                  <a:srgbClr val="595959"/>
                </a:solidFill>
                <a:latin typeface="Arial Narrow" pitchFamily="34" charset="0"/>
                <a:ea typeface="Times New Roman"/>
                <a:cs typeface="Times New Roman"/>
              </a:rPr>
              <a:t>Selmash</a:t>
            </a:r>
            <a:r>
              <a:rPr lang="en-US" sz="1300" dirty="0" smtClean="0">
                <a:solidFill>
                  <a:srgbClr val="595959"/>
                </a:solidFill>
                <a:latin typeface="Arial Narrow" pitchFamily="34" charset="0"/>
                <a:ea typeface="Times New Roman"/>
                <a:cs typeface="Times New Roman"/>
              </a:rPr>
              <a:t> (Agricultural Machinery) joint management body was established, and </a:t>
            </a:r>
            <a:r>
              <a:rPr lang="en-US" sz="1300" dirty="0" err="1" smtClean="0">
                <a:solidFill>
                  <a:srgbClr val="595959"/>
                </a:solidFill>
                <a:latin typeface="Arial Narrow" pitchFamily="34" charset="0"/>
                <a:ea typeface="Times New Roman"/>
                <a:cs typeface="Times New Roman"/>
              </a:rPr>
              <a:t>Gribchenkovs</a:t>
            </a:r>
            <a:r>
              <a:rPr lang="en-US" sz="1300" dirty="0" smtClean="0">
                <a:solidFill>
                  <a:srgbClr val="595959"/>
                </a:solidFill>
                <a:latin typeface="Arial Narrow" pitchFamily="34" charset="0"/>
                <a:ea typeface="Times New Roman"/>
                <a:cs typeface="Times New Roman"/>
              </a:rPr>
              <a:t>’ Metal Plant was included in the list of managed assets under number 1 (</a:t>
            </a:r>
            <a:r>
              <a:rPr lang="en-US" sz="1300" dirty="0" err="1" smtClean="0">
                <a:solidFill>
                  <a:srgbClr val="595959"/>
                </a:solidFill>
                <a:latin typeface="Arial Narrow" pitchFamily="34" charset="0"/>
                <a:ea typeface="Times New Roman"/>
                <a:cs typeface="Times New Roman"/>
              </a:rPr>
              <a:t>Selmash</a:t>
            </a:r>
            <a:r>
              <a:rPr lang="en-US" sz="1300" dirty="0" smtClean="0">
                <a:solidFill>
                  <a:srgbClr val="595959"/>
                </a:solidFill>
                <a:latin typeface="Arial Narrow" pitchFamily="34" charset="0"/>
                <a:ea typeface="Times New Roman"/>
                <a:cs typeface="Times New Roman"/>
              </a:rPr>
              <a:t> No. 1).</a:t>
            </a:r>
            <a:endParaRPr lang="ru-RU" sz="1300" dirty="0" smtClean="0">
              <a:latin typeface="Arial Narrow" pitchFamily="34" charset="0"/>
              <a:ea typeface="Times New Roman"/>
              <a:cs typeface="Times New Roman"/>
            </a:endParaRPr>
          </a:p>
          <a:p>
            <a:pPr marL="342900" lvl="0" indent="-342900" algn="just">
              <a:lnSpc>
                <a:spcPct val="115000"/>
              </a:lnSpc>
              <a:spcAft>
                <a:spcPts val="0"/>
              </a:spcAft>
              <a:buFont typeface="Wingdings"/>
              <a:buChar char=""/>
            </a:pPr>
            <a:r>
              <a:rPr lang="en-US" sz="1300" dirty="0" smtClean="0">
                <a:solidFill>
                  <a:srgbClr val="595959"/>
                </a:solidFill>
                <a:latin typeface="Arial Narrow" pitchFamily="34" charset="0"/>
                <a:ea typeface="Times New Roman"/>
                <a:cs typeface="Times New Roman"/>
              </a:rPr>
              <a:t>In </a:t>
            </a:r>
            <a:r>
              <a:rPr lang="ru-RU" sz="1300" dirty="0" smtClean="0">
                <a:solidFill>
                  <a:srgbClr val="595959"/>
                </a:solidFill>
                <a:latin typeface="Arial Narrow" pitchFamily="34" charset="0"/>
                <a:ea typeface="Times New Roman"/>
                <a:cs typeface="Times New Roman"/>
              </a:rPr>
              <a:t>1934 </a:t>
            </a:r>
            <a:r>
              <a:rPr lang="en-US" sz="1300" dirty="0" smtClean="0">
                <a:solidFill>
                  <a:srgbClr val="595959"/>
                </a:solidFill>
                <a:latin typeface="Arial Narrow" pitchFamily="34" charset="0"/>
                <a:ea typeface="Times New Roman"/>
                <a:cs typeface="Times New Roman"/>
              </a:rPr>
              <a:t>the plant’s name was changed to the State Union Plant named after Ernst </a:t>
            </a:r>
            <a:r>
              <a:rPr lang="de-DE" sz="1300" dirty="0" smtClean="0">
                <a:solidFill>
                  <a:srgbClr val="595959"/>
                </a:solidFill>
                <a:latin typeface="Arial Narrow" pitchFamily="34" charset="0"/>
                <a:ea typeface="Times New Roman"/>
                <a:cs typeface="Times New Roman"/>
              </a:rPr>
              <a:t>Thälmann, </a:t>
            </a:r>
            <a:r>
              <a:rPr lang="de-DE" sz="1300" dirty="0" err="1" smtClean="0">
                <a:solidFill>
                  <a:srgbClr val="595959"/>
                </a:solidFill>
                <a:latin typeface="Arial Narrow" pitchFamily="34" charset="0"/>
                <a:ea typeface="Times New Roman"/>
                <a:cs typeface="Times New Roman"/>
              </a:rPr>
              <a:t>with</a:t>
            </a:r>
            <a:r>
              <a:rPr lang="de-DE" sz="1300" dirty="0" smtClean="0">
                <a:solidFill>
                  <a:srgbClr val="595959"/>
                </a:solidFill>
                <a:latin typeface="Arial Narrow" pitchFamily="34" charset="0"/>
                <a:ea typeface="Times New Roman"/>
                <a:cs typeface="Times New Roman"/>
              </a:rPr>
              <a:t> </a:t>
            </a:r>
            <a:r>
              <a:rPr lang="de-DE" sz="1300" dirty="0" err="1" smtClean="0">
                <a:solidFill>
                  <a:srgbClr val="595959"/>
                </a:solidFill>
                <a:latin typeface="Arial Narrow" pitchFamily="34" charset="0"/>
                <a:ea typeface="Times New Roman"/>
                <a:cs typeface="Times New Roman"/>
              </a:rPr>
              <a:t>the</a:t>
            </a:r>
            <a:r>
              <a:rPr lang="de-DE" sz="1300" dirty="0" smtClean="0">
                <a:solidFill>
                  <a:srgbClr val="595959"/>
                </a:solidFill>
                <a:latin typeface="Arial Narrow" pitchFamily="34" charset="0"/>
                <a:ea typeface="Times New Roman"/>
                <a:cs typeface="Times New Roman"/>
              </a:rPr>
              <a:t> plant </a:t>
            </a:r>
            <a:r>
              <a:rPr lang="de-DE" sz="1300" dirty="0" err="1" smtClean="0">
                <a:solidFill>
                  <a:srgbClr val="595959"/>
                </a:solidFill>
                <a:latin typeface="Arial Narrow" pitchFamily="34" charset="0"/>
                <a:ea typeface="Times New Roman"/>
                <a:cs typeface="Times New Roman"/>
              </a:rPr>
              <a:t>management</a:t>
            </a:r>
            <a:r>
              <a:rPr lang="de-DE" sz="1300" dirty="0" smtClean="0">
                <a:solidFill>
                  <a:srgbClr val="595959"/>
                </a:solidFill>
                <a:latin typeface="Arial Narrow" pitchFamily="34" charset="0"/>
                <a:ea typeface="Times New Roman"/>
                <a:cs typeface="Times New Roman"/>
              </a:rPr>
              <a:t> </a:t>
            </a:r>
            <a:r>
              <a:rPr lang="de-DE" sz="1300" dirty="0" err="1" smtClean="0">
                <a:solidFill>
                  <a:srgbClr val="595959"/>
                </a:solidFill>
                <a:latin typeface="Arial Narrow" pitchFamily="34" charset="0"/>
                <a:ea typeface="Times New Roman"/>
                <a:cs typeface="Times New Roman"/>
              </a:rPr>
              <a:t>reporting</a:t>
            </a:r>
            <a:r>
              <a:rPr lang="de-DE" sz="1300" dirty="0" smtClean="0">
                <a:solidFill>
                  <a:srgbClr val="595959"/>
                </a:solidFill>
                <a:latin typeface="Arial Narrow" pitchFamily="34" charset="0"/>
                <a:ea typeface="Times New Roman"/>
                <a:cs typeface="Times New Roman"/>
              </a:rPr>
              <a:t> </a:t>
            </a:r>
            <a:r>
              <a:rPr lang="de-DE" sz="1300" dirty="0" err="1" smtClean="0">
                <a:solidFill>
                  <a:srgbClr val="595959"/>
                </a:solidFill>
                <a:latin typeface="Arial Narrow" pitchFamily="34" charset="0"/>
                <a:ea typeface="Times New Roman"/>
                <a:cs typeface="Times New Roman"/>
              </a:rPr>
              <a:t>directly</a:t>
            </a:r>
            <a:r>
              <a:rPr lang="de-DE" sz="1300" dirty="0" smtClean="0">
                <a:solidFill>
                  <a:srgbClr val="595959"/>
                </a:solidFill>
                <a:latin typeface="Arial Narrow" pitchFamily="34" charset="0"/>
                <a:ea typeface="Times New Roman"/>
                <a:cs typeface="Times New Roman"/>
              </a:rPr>
              <a:t> </a:t>
            </a:r>
            <a:r>
              <a:rPr lang="de-DE" sz="1300" dirty="0" err="1" smtClean="0">
                <a:solidFill>
                  <a:srgbClr val="595959"/>
                </a:solidFill>
                <a:latin typeface="Arial Narrow" pitchFamily="34" charset="0"/>
                <a:ea typeface="Times New Roman"/>
                <a:cs typeface="Times New Roman"/>
              </a:rPr>
              <a:t>to</a:t>
            </a:r>
            <a:r>
              <a:rPr lang="de-DE" sz="1300" dirty="0" smtClean="0">
                <a:solidFill>
                  <a:srgbClr val="595959"/>
                </a:solidFill>
                <a:latin typeface="Arial Narrow" pitchFamily="34" charset="0"/>
                <a:ea typeface="Times New Roman"/>
                <a:cs typeface="Times New Roman"/>
              </a:rPr>
              <a:t> </a:t>
            </a:r>
            <a:r>
              <a:rPr lang="de-DE" sz="1300" dirty="0" err="1" smtClean="0">
                <a:solidFill>
                  <a:srgbClr val="595959"/>
                </a:solidFill>
                <a:latin typeface="Arial Narrow" pitchFamily="34" charset="0"/>
                <a:ea typeface="Times New Roman"/>
                <a:cs typeface="Times New Roman"/>
              </a:rPr>
              <a:t>the</a:t>
            </a:r>
            <a:r>
              <a:rPr lang="de-DE" sz="1300" dirty="0" smtClean="0">
                <a:solidFill>
                  <a:srgbClr val="595959"/>
                </a:solidFill>
                <a:latin typeface="Arial Narrow" pitchFamily="34" charset="0"/>
                <a:ea typeface="Times New Roman"/>
                <a:cs typeface="Times New Roman"/>
              </a:rPr>
              <a:t> USSR </a:t>
            </a:r>
            <a:r>
              <a:rPr lang="de-DE" sz="1300" dirty="0" err="1" smtClean="0">
                <a:solidFill>
                  <a:srgbClr val="595959"/>
                </a:solidFill>
                <a:latin typeface="Arial Narrow" pitchFamily="34" charset="0"/>
                <a:ea typeface="Times New Roman"/>
                <a:cs typeface="Times New Roman"/>
              </a:rPr>
              <a:t>People‘s</a:t>
            </a:r>
            <a:r>
              <a:rPr lang="de-DE" sz="1300" dirty="0" smtClean="0">
                <a:solidFill>
                  <a:srgbClr val="595959"/>
                </a:solidFill>
                <a:latin typeface="Arial Narrow" pitchFamily="34" charset="0"/>
                <a:ea typeface="Times New Roman"/>
                <a:cs typeface="Times New Roman"/>
              </a:rPr>
              <a:t> </a:t>
            </a:r>
            <a:r>
              <a:rPr lang="de-DE" sz="1300" dirty="0" err="1" smtClean="0">
                <a:solidFill>
                  <a:srgbClr val="595959"/>
                </a:solidFill>
                <a:latin typeface="Arial Narrow" pitchFamily="34" charset="0"/>
                <a:ea typeface="Times New Roman"/>
                <a:cs typeface="Times New Roman"/>
              </a:rPr>
              <a:t>Commisariat</a:t>
            </a:r>
            <a:r>
              <a:rPr lang="de-DE" sz="1300" dirty="0" smtClean="0">
                <a:solidFill>
                  <a:srgbClr val="595959"/>
                </a:solidFill>
                <a:latin typeface="Arial Narrow" pitchFamily="34" charset="0"/>
                <a:ea typeface="Times New Roman"/>
                <a:cs typeface="Times New Roman"/>
              </a:rPr>
              <a:t> </a:t>
            </a:r>
            <a:r>
              <a:rPr lang="de-DE" sz="1300" dirty="0" err="1" smtClean="0">
                <a:solidFill>
                  <a:srgbClr val="595959"/>
                </a:solidFill>
                <a:latin typeface="Arial Narrow" pitchFamily="34" charset="0"/>
                <a:ea typeface="Times New Roman"/>
                <a:cs typeface="Times New Roman"/>
              </a:rPr>
              <a:t>for</a:t>
            </a:r>
            <a:r>
              <a:rPr lang="de-DE" sz="1300" dirty="0" smtClean="0">
                <a:solidFill>
                  <a:srgbClr val="595959"/>
                </a:solidFill>
                <a:latin typeface="Arial Narrow" pitchFamily="34" charset="0"/>
                <a:ea typeface="Times New Roman"/>
                <a:cs typeface="Times New Roman"/>
              </a:rPr>
              <a:t> </a:t>
            </a:r>
            <a:r>
              <a:rPr lang="de-DE" sz="1300" dirty="0" err="1" smtClean="0">
                <a:solidFill>
                  <a:srgbClr val="595959"/>
                </a:solidFill>
                <a:latin typeface="Arial Narrow" pitchFamily="34" charset="0"/>
                <a:ea typeface="Times New Roman"/>
                <a:cs typeface="Times New Roman"/>
              </a:rPr>
              <a:t>Machine-Building</a:t>
            </a:r>
            <a:r>
              <a:rPr lang="de-DE" sz="1300" dirty="0" smtClean="0">
                <a:solidFill>
                  <a:srgbClr val="595959"/>
                </a:solidFill>
                <a:latin typeface="Arial Narrow" pitchFamily="34" charset="0"/>
                <a:ea typeface="Times New Roman"/>
                <a:cs typeface="Times New Roman"/>
              </a:rPr>
              <a:t>.</a:t>
            </a:r>
            <a:endParaRPr lang="ru-RU" sz="1300" dirty="0" smtClean="0">
              <a:latin typeface="Arial Narrow" pitchFamily="34" charset="0"/>
              <a:ea typeface="Times New Roman"/>
              <a:cs typeface="Times New Roman"/>
            </a:endParaRPr>
          </a:p>
          <a:p>
            <a:pPr marL="342900" lvl="0" indent="-342900" algn="just">
              <a:lnSpc>
                <a:spcPct val="115000"/>
              </a:lnSpc>
              <a:spcAft>
                <a:spcPts val="0"/>
              </a:spcAft>
              <a:buFont typeface="Wingdings"/>
              <a:buChar char=""/>
            </a:pPr>
            <a:r>
              <a:rPr lang="en-US" sz="1300" dirty="0" smtClean="0">
                <a:solidFill>
                  <a:srgbClr val="595959"/>
                </a:solidFill>
                <a:latin typeface="Arial Narrow" pitchFamily="34" charset="0"/>
                <a:ea typeface="Times New Roman"/>
                <a:cs typeface="Times New Roman"/>
              </a:rPr>
              <a:t>In</a:t>
            </a:r>
            <a:r>
              <a:rPr lang="ru-RU" sz="1300" dirty="0" smtClean="0">
                <a:solidFill>
                  <a:srgbClr val="595959"/>
                </a:solidFill>
                <a:latin typeface="Arial Narrow" pitchFamily="34" charset="0"/>
                <a:ea typeface="Times New Roman"/>
                <a:cs typeface="Times New Roman"/>
              </a:rPr>
              <a:t> </a:t>
            </a:r>
            <a:r>
              <a:rPr lang="ru-RU" sz="1300" dirty="0" smtClean="0">
                <a:solidFill>
                  <a:srgbClr val="595959"/>
                </a:solidFill>
                <a:latin typeface="Arial Narrow" pitchFamily="34" charset="0"/>
                <a:ea typeface="Times New Roman"/>
                <a:cs typeface="Times New Roman"/>
              </a:rPr>
              <a:t>1939 </a:t>
            </a:r>
            <a:r>
              <a:rPr lang="en-US" sz="1300" dirty="0" smtClean="0">
                <a:solidFill>
                  <a:srgbClr val="595959"/>
                </a:solidFill>
                <a:latin typeface="Arial Narrow" pitchFamily="34" charset="0"/>
                <a:ea typeface="Times New Roman"/>
                <a:cs typeface="Times New Roman"/>
              </a:rPr>
              <a:t>due to beginning of the second world war the plant got the name of Plant No. 478 named after </a:t>
            </a:r>
            <a:r>
              <a:rPr lang="de-DE" sz="1300" dirty="0" smtClean="0">
                <a:solidFill>
                  <a:srgbClr val="595959"/>
                </a:solidFill>
                <a:latin typeface="Arial Narrow" pitchFamily="34" charset="0"/>
                <a:ea typeface="Times New Roman"/>
                <a:cs typeface="Times New Roman"/>
              </a:rPr>
              <a:t>Thälmann </a:t>
            </a:r>
            <a:r>
              <a:rPr lang="en-US" sz="1300" dirty="0" smtClean="0">
                <a:solidFill>
                  <a:srgbClr val="595959"/>
                </a:solidFill>
                <a:latin typeface="Arial Narrow" pitchFamily="34" charset="0"/>
                <a:ea typeface="Times New Roman"/>
                <a:cs typeface="Times New Roman"/>
              </a:rPr>
              <a:t>and became a part of the defense industry.</a:t>
            </a:r>
            <a:endParaRPr lang="ru-RU" sz="1300" dirty="0" smtClean="0">
              <a:latin typeface="Arial Narrow" pitchFamily="34" charset="0"/>
              <a:ea typeface="Times New Roman"/>
              <a:cs typeface="Times New Roman"/>
            </a:endParaRPr>
          </a:p>
          <a:p>
            <a:pPr marL="342900" lvl="0" indent="-342900" algn="just">
              <a:lnSpc>
                <a:spcPct val="115000"/>
              </a:lnSpc>
              <a:spcAft>
                <a:spcPts val="0"/>
              </a:spcAft>
              <a:buFont typeface="Wingdings"/>
              <a:buChar char=""/>
            </a:pPr>
            <a:r>
              <a:rPr lang="en-US" sz="1300" dirty="0" smtClean="0">
                <a:solidFill>
                  <a:srgbClr val="595959"/>
                </a:solidFill>
                <a:latin typeface="Arial Narrow" pitchFamily="34" charset="0"/>
                <a:ea typeface="Times New Roman"/>
                <a:cs typeface="Times New Roman"/>
              </a:rPr>
              <a:t>In</a:t>
            </a:r>
            <a:r>
              <a:rPr lang="ru-RU" sz="1300" dirty="0" smtClean="0">
                <a:solidFill>
                  <a:srgbClr val="595959"/>
                </a:solidFill>
                <a:latin typeface="Arial Narrow" pitchFamily="34" charset="0"/>
                <a:ea typeface="Times New Roman"/>
                <a:cs typeface="Times New Roman"/>
              </a:rPr>
              <a:t> </a:t>
            </a:r>
            <a:r>
              <a:rPr lang="ru-RU" sz="1300" dirty="0" smtClean="0">
                <a:solidFill>
                  <a:srgbClr val="595959"/>
                </a:solidFill>
                <a:latin typeface="Arial Narrow" pitchFamily="34" charset="0"/>
                <a:ea typeface="Times New Roman"/>
                <a:cs typeface="Times New Roman"/>
              </a:rPr>
              <a:t>1940 </a:t>
            </a:r>
            <a:r>
              <a:rPr lang="en-US" sz="1300" dirty="0" smtClean="0">
                <a:solidFill>
                  <a:srgbClr val="595959"/>
                </a:solidFill>
                <a:latin typeface="Arial Narrow" pitchFamily="34" charset="0"/>
                <a:ea typeface="Times New Roman"/>
                <a:cs typeface="Times New Roman"/>
              </a:rPr>
              <a:t> the plant was subordinated to the Ministry of </a:t>
            </a:r>
            <a:r>
              <a:rPr lang="en-US" sz="1300" dirty="0" err="1" smtClean="0">
                <a:solidFill>
                  <a:srgbClr val="595959"/>
                </a:solidFill>
                <a:latin typeface="Arial Narrow" pitchFamily="34" charset="0"/>
                <a:ea typeface="Times New Roman"/>
                <a:cs typeface="Times New Roman"/>
              </a:rPr>
              <a:t>Avation</a:t>
            </a:r>
            <a:r>
              <a:rPr lang="en-US" sz="1300" dirty="0" smtClean="0">
                <a:solidFill>
                  <a:srgbClr val="595959"/>
                </a:solidFill>
                <a:latin typeface="Arial Narrow" pitchFamily="34" charset="0"/>
                <a:ea typeface="Times New Roman"/>
                <a:cs typeface="Times New Roman"/>
              </a:rPr>
              <a:t> Industry.</a:t>
            </a:r>
            <a:endParaRPr lang="ru-RU" sz="1300" dirty="0" smtClean="0">
              <a:latin typeface="Arial Narrow" pitchFamily="34" charset="0"/>
              <a:ea typeface="Times New Roman"/>
              <a:cs typeface="Times New Roman"/>
            </a:endParaRPr>
          </a:p>
          <a:p>
            <a:pPr marL="342900" lvl="0" indent="-342900" algn="just">
              <a:lnSpc>
                <a:spcPct val="115000"/>
              </a:lnSpc>
              <a:spcAft>
                <a:spcPts val="0"/>
              </a:spcAft>
              <a:buFont typeface="Wingdings"/>
              <a:buChar char=""/>
            </a:pPr>
            <a:r>
              <a:rPr lang="en-US" sz="1300" dirty="0" smtClean="0">
                <a:solidFill>
                  <a:srgbClr val="595959"/>
                </a:solidFill>
                <a:latin typeface="Arial Narrow" pitchFamily="34" charset="0"/>
                <a:ea typeface="Times New Roman"/>
                <a:cs typeface="Times New Roman"/>
              </a:rPr>
              <a:t>In February </a:t>
            </a:r>
            <a:r>
              <a:rPr lang="ru-RU" sz="1300" dirty="0" smtClean="0">
                <a:solidFill>
                  <a:srgbClr val="595959"/>
                </a:solidFill>
                <a:latin typeface="Arial Narrow" pitchFamily="34" charset="0"/>
                <a:ea typeface="Times New Roman"/>
                <a:cs typeface="Times New Roman"/>
              </a:rPr>
              <a:t>1942</a:t>
            </a:r>
            <a:r>
              <a:rPr lang="en-US" sz="1300" dirty="0" smtClean="0">
                <a:solidFill>
                  <a:srgbClr val="595959"/>
                </a:solidFill>
                <a:latin typeface="Arial Narrow" pitchFamily="34" charset="0"/>
                <a:ea typeface="Times New Roman"/>
                <a:cs typeface="Times New Roman"/>
              </a:rPr>
              <a:t> the plant was subordinated to the Ministry of Railways. Its new name was Kaluga Cast and Mechanical Equipment Plant named after </a:t>
            </a:r>
            <a:r>
              <a:rPr lang="de-DE" sz="1300" dirty="0" smtClean="0">
                <a:solidFill>
                  <a:srgbClr val="595959"/>
                </a:solidFill>
                <a:latin typeface="Arial Narrow" pitchFamily="34" charset="0"/>
                <a:ea typeface="Times New Roman"/>
                <a:cs typeface="Times New Roman"/>
              </a:rPr>
              <a:t>Thälmann</a:t>
            </a:r>
            <a:r>
              <a:rPr lang="en-US" sz="1300" dirty="0" smtClean="0">
                <a:solidFill>
                  <a:srgbClr val="595959"/>
                </a:solidFill>
                <a:latin typeface="Arial Narrow" pitchFamily="34" charset="0"/>
                <a:ea typeface="Times New Roman"/>
                <a:cs typeface="Times New Roman"/>
              </a:rPr>
              <a:t> </a:t>
            </a:r>
            <a:r>
              <a:rPr lang="en-US" sz="1300" dirty="0" smtClean="0">
                <a:solidFill>
                  <a:srgbClr val="595959"/>
                </a:solidFill>
                <a:latin typeface="Arial Narrow" pitchFamily="34" charset="0"/>
                <a:ea typeface="Times New Roman"/>
                <a:cs typeface="Times New Roman"/>
              </a:rPr>
              <a:t>of  </a:t>
            </a:r>
            <a:r>
              <a:rPr lang="en-US" sz="1300" dirty="0" err="1" smtClean="0">
                <a:solidFill>
                  <a:srgbClr val="595959"/>
                </a:solidFill>
                <a:latin typeface="Arial Narrow" pitchFamily="34" charset="0"/>
                <a:ea typeface="Times New Roman"/>
                <a:cs typeface="Times New Roman"/>
              </a:rPr>
              <a:t>Transsignalsvyaz</a:t>
            </a:r>
            <a:r>
              <a:rPr lang="en-US" sz="1300" dirty="0" smtClean="0">
                <a:solidFill>
                  <a:srgbClr val="595959"/>
                </a:solidFill>
                <a:latin typeface="Arial Narrow" pitchFamily="34" charset="0"/>
                <a:ea typeface="Times New Roman"/>
                <a:cs typeface="Times New Roman"/>
              </a:rPr>
              <a:t>.</a:t>
            </a:r>
            <a:endParaRPr lang="ru-RU" sz="1300" dirty="0" smtClean="0">
              <a:latin typeface="Arial Narrow" pitchFamily="34" charset="0"/>
              <a:ea typeface="Times New Roman"/>
              <a:cs typeface="Times New Roman"/>
            </a:endParaRPr>
          </a:p>
          <a:p>
            <a:pPr marL="342900" lvl="0" indent="-342900" algn="just">
              <a:lnSpc>
                <a:spcPct val="115000"/>
              </a:lnSpc>
              <a:spcAft>
                <a:spcPts val="0"/>
              </a:spcAft>
              <a:buFont typeface="Wingdings"/>
              <a:buChar char=""/>
            </a:pPr>
            <a:r>
              <a:rPr lang="en-US" sz="1300" dirty="0" smtClean="0">
                <a:solidFill>
                  <a:srgbClr val="595959"/>
                </a:solidFill>
                <a:latin typeface="Arial Narrow" pitchFamily="34" charset="0"/>
                <a:ea typeface="Times New Roman"/>
                <a:cs typeface="Times New Roman"/>
              </a:rPr>
              <a:t>On August </a:t>
            </a:r>
            <a:r>
              <a:rPr lang="ru-RU" sz="1300" dirty="0" smtClean="0">
                <a:solidFill>
                  <a:srgbClr val="595959"/>
                </a:solidFill>
                <a:latin typeface="Arial Narrow" pitchFamily="34" charset="0"/>
                <a:ea typeface="Times New Roman"/>
                <a:cs typeface="Times New Roman"/>
              </a:rPr>
              <a:t>7</a:t>
            </a:r>
            <a:r>
              <a:rPr lang="en-US" sz="1300" dirty="0" smtClean="0">
                <a:solidFill>
                  <a:srgbClr val="595959"/>
                </a:solidFill>
                <a:latin typeface="Arial Narrow" pitchFamily="34" charset="0"/>
                <a:ea typeface="Times New Roman"/>
                <a:cs typeface="Times New Roman"/>
              </a:rPr>
              <a:t>, </a:t>
            </a:r>
            <a:r>
              <a:rPr lang="ru-RU" sz="1300" dirty="0" smtClean="0">
                <a:solidFill>
                  <a:srgbClr val="595959"/>
                </a:solidFill>
                <a:latin typeface="Arial Narrow" pitchFamily="34" charset="0"/>
                <a:ea typeface="Times New Roman"/>
                <a:cs typeface="Times New Roman"/>
              </a:rPr>
              <a:t>1943</a:t>
            </a:r>
            <a:r>
              <a:rPr lang="en-US" sz="1300" dirty="0" smtClean="0">
                <a:solidFill>
                  <a:srgbClr val="595959"/>
                </a:solidFill>
                <a:latin typeface="Arial Narrow" pitchFamily="34" charset="0"/>
                <a:ea typeface="Times New Roman"/>
                <a:cs typeface="Times New Roman"/>
              </a:rPr>
              <a:t> the plant received a new name – Kaluga Electrical and Technical Plant.</a:t>
            </a:r>
            <a:endParaRPr lang="ru-RU" sz="1300" dirty="0" smtClean="0">
              <a:latin typeface="Arial Narrow" pitchFamily="34" charset="0"/>
              <a:ea typeface="Times New Roman"/>
              <a:cs typeface="Times New Roman"/>
            </a:endParaRPr>
          </a:p>
          <a:p>
            <a:pPr marL="342900" lvl="0" indent="-342900" algn="just">
              <a:lnSpc>
                <a:spcPct val="115000"/>
              </a:lnSpc>
              <a:spcAft>
                <a:spcPts val="0"/>
              </a:spcAft>
              <a:buFont typeface="Wingdings"/>
              <a:buChar char=""/>
            </a:pPr>
            <a:r>
              <a:rPr lang="en-US" sz="1300" dirty="0" smtClean="0">
                <a:solidFill>
                  <a:srgbClr val="595959"/>
                </a:solidFill>
                <a:latin typeface="Arial Narrow" pitchFamily="34" charset="0"/>
                <a:ea typeface="Times New Roman"/>
                <a:cs typeface="Times New Roman"/>
              </a:rPr>
              <a:t>At the end of </a:t>
            </a:r>
            <a:r>
              <a:rPr lang="ru-RU" sz="1300" dirty="0" smtClean="0">
                <a:solidFill>
                  <a:srgbClr val="595959"/>
                </a:solidFill>
                <a:latin typeface="Arial Narrow" pitchFamily="34" charset="0"/>
                <a:ea typeface="Times New Roman"/>
                <a:cs typeface="Times New Roman"/>
              </a:rPr>
              <a:t>1943</a:t>
            </a:r>
            <a:r>
              <a:rPr lang="en-US" sz="1300" dirty="0" smtClean="0">
                <a:solidFill>
                  <a:srgbClr val="595959"/>
                </a:solidFill>
                <a:latin typeface="Arial Narrow" pitchFamily="34" charset="0"/>
                <a:ea typeface="Times New Roman"/>
                <a:cs typeface="Times New Roman"/>
              </a:rPr>
              <a:t> the plant was merged with Tula Electric and Mechanical Equipment plant (the principal location of the production facility was Kaluga) in accordance with the order of the Ministry of Railways</a:t>
            </a:r>
            <a:r>
              <a:rPr lang="ru-RU" sz="1300" dirty="0" smtClean="0">
                <a:solidFill>
                  <a:srgbClr val="595959"/>
                </a:solidFill>
                <a:latin typeface="Arial Narrow" pitchFamily="34" charset="0"/>
                <a:ea typeface="Times New Roman"/>
                <a:cs typeface="Times New Roman"/>
              </a:rPr>
              <a:t>. </a:t>
            </a:r>
            <a:endParaRPr lang="ru-RU" sz="1300" dirty="0" smtClean="0">
              <a:solidFill>
                <a:srgbClr val="595959"/>
              </a:solidFill>
              <a:latin typeface="Arial Narrow" pitchFamily="34" charset="0"/>
              <a:ea typeface="Times New Roman"/>
              <a:cs typeface="Times New Roman"/>
            </a:endParaRPr>
          </a:p>
          <a:p>
            <a:pPr marL="342900" lvl="0" indent="-342900" algn="just">
              <a:lnSpc>
                <a:spcPct val="115000"/>
              </a:lnSpc>
              <a:spcAft>
                <a:spcPts val="0"/>
              </a:spcAft>
              <a:buFont typeface="Wingdings"/>
              <a:buChar char=""/>
            </a:pPr>
            <a:r>
              <a:rPr lang="en-US" sz="1300" dirty="0" smtClean="0">
                <a:solidFill>
                  <a:srgbClr val="595959"/>
                </a:solidFill>
                <a:latin typeface="Arial Narrow" pitchFamily="34" charset="0"/>
                <a:ea typeface="Times New Roman"/>
                <a:cs typeface="Times New Roman"/>
              </a:rPr>
              <a:t>On March 4, 1993 the plant was privatized pursuant to Presidential Decree No. 721 of July 1, 1992 and Plant Order No. 54A of April 9, 1993. Its new name was Kaluga Plant for Transport Machine-Building Open Joint-Stock Company (AOOT).</a:t>
            </a:r>
            <a:endParaRPr lang="ru-RU" sz="1300" dirty="0" smtClean="0">
              <a:latin typeface="Arial Narrow" pitchFamily="34" charset="0"/>
              <a:ea typeface="Times New Roman"/>
              <a:cs typeface="Times New Roman"/>
            </a:endParaRPr>
          </a:p>
          <a:p>
            <a:pPr marL="342900" lvl="0" indent="-342900" algn="just">
              <a:lnSpc>
                <a:spcPct val="115000"/>
              </a:lnSpc>
              <a:spcAft>
                <a:spcPts val="0"/>
              </a:spcAft>
              <a:buFont typeface="Wingdings"/>
              <a:buChar char=""/>
            </a:pPr>
            <a:r>
              <a:rPr lang="en-US" sz="1300" dirty="0" smtClean="0">
                <a:solidFill>
                  <a:srgbClr val="595959"/>
                </a:solidFill>
                <a:latin typeface="Arial Narrow" pitchFamily="34" charset="0"/>
                <a:ea typeface="Times New Roman"/>
                <a:cs typeface="Times New Roman"/>
              </a:rPr>
              <a:t>Since May </a:t>
            </a:r>
            <a:r>
              <a:rPr lang="ru-RU" sz="1300" dirty="0" smtClean="0">
                <a:solidFill>
                  <a:srgbClr val="595959"/>
                </a:solidFill>
                <a:latin typeface="Arial Narrow" pitchFamily="34" charset="0"/>
                <a:ea typeface="Times New Roman"/>
                <a:cs typeface="Times New Roman"/>
              </a:rPr>
              <a:t>24</a:t>
            </a:r>
            <a:r>
              <a:rPr lang="en-US" sz="1300" dirty="0" smtClean="0">
                <a:solidFill>
                  <a:srgbClr val="595959"/>
                </a:solidFill>
                <a:latin typeface="Arial Narrow" pitchFamily="34" charset="0"/>
                <a:ea typeface="Times New Roman"/>
                <a:cs typeface="Times New Roman"/>
              </a:rPr>
              <a:t>, </a:t>
            </a:r>
            <a:r>
              <a:rPr lang="ru-RU" sz="1300" dirty="0" smtClean="0">
                <a:solidFill>
                  <a:srgbClr val="595959"/>
                </a:solidFill>
                <a:latin typeface="Arial Narrow" pitchFamily="34" charset="0"/>
                <a:ea typeface="Times New Roman"/>
                <a:cs typeface="Times New Roman"/>
              </a:rPr>
              <a:t>1996</a:t>
            </a:r>
            <a:r>
              <a:rPr lang="en-US" sz="1300" dirty="0" smtClean="0">
                <a:solidFill>
                  <a:srgbClr val="595959"/>
                </a:solidFill>
                <a:latin typeface="Arial Narrow" pitchFamily="34" charset="0"/>
                <a:ea typeface="Times New Roman"/>
                <a:cs typeface="Times New Roman"/>
              </a:rPr>
              <a:t> the company has the following </a:t>
            </a:r>
            <a:r>
              <a:rPr lang="en-US" sz="1300" dirty="0" smtClean="0">
                <a:solidFill>
                  <a:srgbClr val="595959"/>
                </a:solidFill>
                <a:latin typeface="Arial Narrow" pitchFamily="34" charset="0"/>
                <a:ea typeface="Times New Roman"/>
                <a:cs typeface="Times New Roman"/>
              </a:rPr>
              <a:t>name Kaluga Plant for Transport Machine-Building Open Joint-Stock Company </a:t>
            </a:r>
            <a:r>
              <a:rPr lang="en-US" sz="1300" dirty="0" smtClean="0">
                <a:solidFill>
                  <a:srgbClr val="595959"/>
                </a:solidFill>
                <a:latin typeface="Arial Narrow" pitchFamily="34" charset="0"/>
                <a:ea typeface="Times New Roman"/>
                <a:cs typeface="Times New Roman"/>
              </a:rPr>
              <a:t>(OAO) pursuant to Federal Law On Joint-Stock Companies</a:t>
            </a:r>
            <a:r>
              <a:rPr lang="ru-RU" sz="1300" dirty="0" smtClean="0">
                <a:solidFill>
                  <a:srgbClr val="595959"/>
                </a:solidFill>
                <a:latin typeface="Arial Narrow" pitchFamily="34" charset="0"/>
                <a:ea typeface="Times New Roman"/>
                <a:cs typeface="Times New Roman"/>
              </a:rPr>
              <a:t> </a:t>
            </a:r>
            <a:r>
              <a:rPr lang="en-US" sz="1300" dirty="0" smtClean="0">
                <a:solidFill>
                  <a:srgbClr val="595959"/>
                </a:solidFill>
                <a:latin typeface="Arial Narrow" pitchFamily="34" charset="0"/>
                <a:ea typeface="Times New Roman"/>
                <a:cs typeface="Times New Roman"/>
              </a:rPr>
              <a:t>No.</a:t>
            </a:r>
            <a:r>
              <a:rPr lang="ru-RU" sz="1300" dirty="0" smtClean="0">
                <a:solidFill>
                  <a:srgbClr val="595959"/>
                </a:solidFill>
                <a:latin typeface="Arial Narrow" pitchFamily="34" charset="0"/>
                <a:ea typeface="Times New Roman"/>
                <a:cs typeface="Times New Roman"/>
              </a:rPr>
              <a:t> </a:t>
            </a:r>
            <a:r>
              <a:rPr lang="ru-RU" sz="1300" dirty="0" smtClean="0">
                <a:solidFill>
                  <a:srgbClr val="595959"/>
                </a:solidFill>
                <a:latin typeface="Arial Narrow" pitchFamily="34" charset="0"/>
                <a:ea typeface="Times New Roman"/>
                <a:cs typeface="Times New Roman"/>
              </a:rPr>
              <a:t>208 </a:t>
            </a:r>
            <a:r>
              <a:rPr lang="en-US" sz="1300" dirty="0" smtClean="0">
                <a:solidFill>
                  <a:srgbClr val="595959"/>
                </a:solidFill>
                <a:latin typeface="Arial Narrow" pitchFamily="34" charset="0"/>
                <a:ea typeface="Times New Roman"/>
                <a:cs typeface="Times New Roman"/>
              </a:rPr>
              <a:t> of January 1, </a:t>
            </a:r>
            <a:r>
              <a:rPr lang="ru-RU" sz="1300" dirty="0" smtClean="0">
                <a:solidFill>
                  <a:srgbClr val="595959"/>
                </a:solidFill>
                <a:latin typeface="Arial Narrow" pitchFamily="34" charset="0"/>
                <a:ea typeface="Times New Roman"/>
                <a:cs typeface="Times New Roman"/>
              </a:rPr>
              <a:t>1996</a:t>
            </a:r>
            <a:r>
              <a:rPr lang="en-US" sz="1300" dirty="0" smtClean="0">
                <a:solidFill>
                  <a:srgbClr val="595959"/>
                </a:solidFill>
                <a:latin typeface="Arial Narrow" pitchFamily="34" charset="0"/>
                <a:ea typeface="Times New Roman"/>
                <a:cs typeface="Times New Roman"/>
              </a:rPr>
              <a:t> and updates introduced in the corporate constituent documents </a:t>
            </a:r>
            <a:r>
              <a:rPr lang="ru-RU" sz="1300" dirty="0" smtClean="0">
                <a:solidFill>
                  <a:srgbClr val="595959"/>
                </a:solidFill>
                <a:latin typeface="Arial Narrow" pitchFamily="34" charset="0"/>
                <a:ea typeface="Times New Roman"/>
                <a:cs typeface="Times New Roman"/>
              </a:rPr>
              <a:t> </a:t>
            </a:r>
            <a:r>
              <a:rPr lang="en-US" sz="1300" dirty="0" smtClean="0">
                <a:solidFill>
                  <a:srgbClr val="595959"/>
                </a:solidFill>
                <a:latin typeface="Arial Narrow" pitchFamily="34" charset="0"/>
                <a:ea typeface="Times New Roman"/>
                <a:cs typeface="Times New Roman"/>
              </a:rPr>
              <a:t>on May 24, 1996 (No. 1062-4). </a:t>
            </a:r>
            <a:endParaRPr lang="ru-RU" sz="1300" dirty="0" smtClean="0">
              <a:latin typeface="Arial Narrow" pitchFamily="34" charset="0"/>
              <a:ea typeface="Times New Roman"/>
              <a:cs typeface="Times New Roman"/>
            </a:endParaRPr>
          </a:p>
          <a:p>
            <a:pPr marL="342900" lvl="0" indent="-342900" algn="just">
              <a:lnSpc>
                <a:spcPct val="115000"/>
              </a:lnSpc>
              <a:spcAft>
                <a:spcPts val="0"/>
              </a:spcAft>
              <a:buFont typeface="Wingdings"/>
              <a:buChar char=""/>
            </a:pPr>
            <a:endParaRPr lang="ru-RU" sz="1300" dirty="0">
              <a:latin typeface="Arial Narrow" pitchFamily="34" charset="0"/>
              <a:ea typeface="Times New Roman"/>
              <a:cs typeface="Times New Roman"/>
            </a:endParaRPr>
          </a:p>
        </p:txBody>
      </p:sp>
      <p:sp>
        <p:nvSpPr>
          <p:cNvPr id="14" name="Номер слайда 13"/>
          <p:cNvSpPr>
            <a:spLocks noGrp="1"/>
          </p:cNvSpPr>
          <p:nvPr>
            <p:ph type="sldNum" sz="quarter" idx="12"/>
          </p:nvPr>
        </p:nvSpPr>
        <p:spPr/>
        <p:txBody>
          <a:bodyPr/>
          <a:lstStyle/>
          <a:p>
            <a:fld id="{725C68B6-61C2-468F-89AB-4B9F7531AA68}" type="slidenum">
              <a:rPr lang="ru-RU" sz="1400" smtClean="0">
                <a:latin typeface="Arial Narrow" pitchFamily="34" charset="0"/>
              </a:rPr>
              <a:pPr/>
              <a:t>2</a:t>
            </a:fld>
            <a:endParaRPr lang="ru-RU" sz="1400" dirty="0" smtClean="0">
              <a:solidFill>
                <a:schemeClr val="tx1">
                  <a:lumMod val="75000"/>
                  <a:lumOff val="25000"/>
                </a:schemeClr>
              </a:solidFill>
              <a:latin typeface="Arial Narrow"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26"/>
          <p:cNvGrpSpPr/>
          <p:nvPr/>
        </p:nvGrpSpPr>
        <p:grpSpPr>
          <a:xfrm>
            <a:off x="285720" y="192225"/>
            <a:ext cx="7786742" cy="807883"/>
            <a:chOff x="142844" y="71414"/>
            <a:chExt cx="7786742" cy="807883"/>
          </a:xfrm>
        </p:grpSpPr>
        <p:grpSp>
          <p:nvGrpSpPr>
            <p:cNvPr id="3" name="Группа 22"/>
            <p:cNvGrpSpPr/>
            <p:nvPr/>
          </p:nvGrpSpPr>
          <p:grpSpPr>
            <a:xfrm>
              <a:off x="142844" y="71414"/>
              <a:ext cx="7786742" cy="807883"/>
              <a:chOff x="142844" y="71414"/>
              <a:chExt cx="7786742" cy="807883"/>
            </a:xfrm>
          </p:grpSpPr>
          <p:grpSp>
            <p:nvGrpSpPr>
              <p:cNvPr id="5" name="Группа 6"/>
              <p:cNvGrpSpPr/>
              <p:nvPr/>
            </p:nvGrpSpPr>
            <p:grpSpPr>
              <a:xfrm>
                <a:off x="142844" y="142853"/>
                <a:ext cx="1000132" cy="736444"/>
                <a:chOff x="4000496" y="2928934"/>
                <a:chExt cx="1357322" cy="999460"/>
              </a:xfrm>
            </p:grpSpPr>
            <p:pic>
              <p:nvPicPr>
                <p:cNvPr id="12" name="Рисунок 5" descr="Tznak3.wmf"/>
                <p:cNvPicPr/>
                <p:nvPr/>
              </p:nvPicPr>
              <p:blipFill>
                <a:blip r:embed="rId3"/>
                <a:srcRect/>
                <a:stretch>
                  <a:fillRect/>
                </a:stretch>
              </p:blipFill>
              <p:spPr bwMode="auto">
                <a:xfrm>
                  <a:off x="4037166" y="2928934"/>
                  <a:ext cx="1320652" cy="999460"/>
                </a:xfrm>
                <a:prstGeom prst="rect">
                  <a:avLst/>
                </a:prstGeom>
                <a:noFill/>
                <a:ln w="9525">
                  <a:noFill/>
                  <a:miter lim="800000"/>
                  <a:headEnd/>
                  <a:tailEnd/>
                </a:ln>
              </p:spPr>
            </p:pic>
            <p:pic>
              <p:nvPicPr>
                <p:cNvPr id="13" name="Рисунок 4" descr="Tznak2.wmf"/>
                <p:cNvPicPr/>
                <p:nvPr/>
              </p:nvPicPr>
              <p:blipFill>
                <a:blip r:embed="rId4"/>
                <a:srcRect/>
                <a:stretch>
                  <a:fillRect/>
                </a:stretch>
              </p:blipFill>
              <p:spPr bwMode="auto">
                <a:xfrm>
                  <a:off x="4000496" y="2928934"/>
                  <a:ext cx="1320652" cy="978195"/>
                </a:xfrm>
                <a:prstGeom prst="rect">
                  <a:avLst/>
                </a:prstGeom>
                <a:noFill/>
                <a:ln w="9525">
                  <a:noFill/>
                  <a:miter lim="800000"/>
                  <a:headEnd/>
                  <a:tailEnd/>
                </a:ln>
              </p:spPr>
            </p:pic>
          </p:grpSp>
          <p:grpSp>
            <p:nvGrpSpPr>
              <p:cNvPr id="6" name="Группа 21"/>
              <p:cNvGrpSpPr/>
              <p:nvPr/>
            </p:nvGrpSpPr>
            <p:grpSpPr>
              <a:xfrm>
                <a:off x="1214414" y="71414"/>
                <a:ext cx="6715172" cy="430216"/>
                <a:chOff x="1214414" y="71414"/>
                <a:chExt cx="6715172" cy="430216"/>
              </a:xfrm>
            </p:grpSpPr>
            <p:sp>
              <p:nvSpPr>
                <p:cNvPr id="10" name="Заголовок 1"/>
                <p:cNvSpPr txBox="1">
                  <a:spLocks/>
                </p:cNvSpPr>
                <p:nvPr/>
              </p:nvSpPr>
              <p:spPr>
                <a:xfrm>
                  <a:off x="1214414" y="71414"/>
                  <a:ext cx="6715172" cy="35719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000" b="1" dirty="0" smtClean="0">
                      <a:solidFill>
                        <a:schemeClr val="tx1">
                          <a:lumMod val="75000"/>
                          <a:lumOff val="25000"/>
                        </a:schemeClr>
                      </a:solidFill>
                      <a:latin typeface="Arial Narrow" pitchFamily="34" charset="0"/>
                      <a:ea typeface="+mj-ea"/>
                      <a:cs typeface="+mj-cs"/>
                    </a:rPr>
                    <a:t>About </a:t>
                  </a:r>
                  <a:r>
                    <a:rPr lang="en-US" sz="2000" b="1" dirty="0" err="1" smtClean="0">
                      <a:solidFill>
                        <a:schemeClr val="tx1">
                          <a:lumMod val="75000"/>
                          <a:lumOff val="25000"/>
                        </a:schemeClr>
                      </a:solidFill>
                      <a:latin typeface="Arial Narrow" pitchFamily="34" charset="0"/>
                      <a:ea typeface="+mj-ea"/>
                      <a:cs typeface="+mj-cs"/>
                    </a:rPr>
                    <a:t>Kalugatransmash</a:t>
                  </a:r>
                  <a:r>
                    <a:rPr lang="en-US" sz="2000" b="1" dirty="0" smtClean="0">
                      <a:solidFill>
                        <a:schemeClr val="tx1">
                          <a:lumMod val="75000"/>
                          <a:lumOff val="25000"/>
                        </a:schemeClr>
                      </a:solidFill>
                      <a:latin typeface="Arial Narrow" pitchFamily="34" charset="0"/>
                      <a:ea typeface="+mj-ea"/>
                      <a:cs typeface="+mj-cs"/>
                    </a:rPr>
                    <a:t> OAO</a:t>
                  </a:r>
                  <a:endParaRPr kumimoji="0" lang="ru-RU" sz="2000" b="1" i="0" u="none" strike="noStrike" kern="1200" cap="none" spc="0" normalizeH="0" baseline="0" noProof="0" dirty="0">
                    <a:ln>
                      <a:noFill/>
                    </a:ln>
                    <a:solidFill>
                      <a:schemeClr val="tx1">
                        <a:lumMod val="75000"/>
                        <a:lumOff val="25000"/>
                      </a:schemeClr>
                    </a:solidFill>
                    <a:effectLst/>
                    <a:uLnTx/>
                    <a:uFillTx/>
                    <a:latin typeface="Arial Narrow" pitchFamily="34" charset="0"/>
                    <a:ea typeface="+mj-ea"/>
                    <a:cs typeface="+mj-cs"/>
                  </a:endParaRPr>
                </a:p>
              </p:txBody>
            </p:sp>
            <p:cxnSp>
              <p:nvCxnSpPr>
                <p:cNvPr id="11" name="Прямая соединительная линия 10"/>
                <p:cNvCxnSpPr/>
                <p:nvPr/>
              </p:nvCxnSpPr>
              <p:spPr>
                <a:xfrm>
                  <a:off x="1285852" y="500042"/>
                  <a:ext cx="6000792" cy="1588"/>
                </a:xfrm>
                <a:prstGeom prst="line">
                  <a:avLst/>
                </a:prstGeom>
                <a:ln w="31750" cmpd="dbl">
                  <a:solidFill>
                    <a:srgbClr val="92D050"/>
                  </a:solidFill>
                </a:ln>
              </p:spPr>
              <p:style>
                <a:lnRef idx="1">
                  <a:schemeClr val="accent1"/>
                </a:lnRef>
                <a:fillRef idx="0">
                  <a:schemeClr val="accent1"/>
                </a:fillRef>
                <a:effectRef idx="0">
                  <a:schemeClr val="accent1"/>
                </a:effectRef>
                <a:fontRef idx="minor">
                  <a:schemeClr val="tx1"/>
                </a:fontRef>
              </p:style>
            </p:cxnSp>
          </p:grpSp>
        </p:grpSp>
        <p:sp>
          <p:nvSpPr>
            <p:cNvPr id="7" name="Заголовок 1"/>
            <p:cNvSpPr txBox="1">
              <a:spLocks/>
            </p:cNvSpPr>
            <p:nvPr/>
          </p:nvSpPr>
          <p:spPr>
            <a:xfrm>
              <a:off x="1214414" y="571480"/>
              <a:ext cx="6715172" cy="285752"/>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ru-RU" sz="2000" b="1" i="0" u="none" strike="noStrike" kern="1200" cap="none" spc="0" normalizeH="0" baseline="0" noProof="0" dirty="0">
                <a:ln>
                  <a:noFill/>
                </a:ln>
                <a:solidFill>
                  <a:schemeClr val="tx1">
                    <a:lumMod val="75000"/>
                    <a:lumOff val="25000"/>
                  </a:schemeClr>
                </a:solidFill>
                <a:effectLst/>
                <a:uLnTx/>
                <a:uFillTx/>
                <a:latin typeface="Arial Narrow" pitchFamily="34" charset="0"/>
                <a:ea typeface="+mj-ea"/>
                <a:cs typeface="+mj-cs"/>
              </a:endParaRPr>
            </a:p>
          </p:txBody>
        </p:sp>
      </p:grpSp>
      <p:sp>
        <p:nvSpPr>
          <p:cNvPr id="14" name="Номер слайда 13"/>
          <p:cNvSpPr>
            <a:spLocks noGrp="1"/>
          </p:cNvSpPr>
          <p:nvPr>
            <p:ph type="sldNum" sz="quarter" idx="12"/>
          </p:nvPr>
        </p:nvSpPr>
        <p:spPr/>
        <p:txBody>
          <a:bodyPr vert="horz" lIns="91440" tIns="45720" rIns="91440" bIns="45720" rtlCol="0" anchor="ctr"/>
          <a:lstStyle/>
          <a:p>
            <a:r>
              <a:rPr lang="ru-RU" sz="1400" dirty="0" smtClean="0">
                <a:latin typeface="Arial Narrow" pitchFamily="34" charset="0"/>
              </a:rPr>
              <a:t>4</a:t>
            </a:r>
          </a:p>
        </p:txBody>
      </p:sp>
      <p:graphicFrame>
        <p:nvGraphicFramePr>
          <p:cNvPr id="15" name="Таблица 14"/>
          <p:cNvGraphicFramePr>
            <a:graphicFrameLocks noGrp="1"/>
          </p:cNvGraphicFramePr>
          <p:nvPr/>
        </p:nvGraphicFramePr>
        <p:xfrm>
          <a:off x="642910" y="1114428"/>
          <a:ext cx="7929618" cy="2600326"/>
        </p:xfrm>
        <a:graphic>
          <a:graphicData uri="http://schemas.openxmlformats.org/drawingml/2006/table">
            <a:tbl>
              <a:tblPr firstRow="1" bandRow="1">
                <a:tableStyleId>{10A1B5D5-9B99-4C35-A422-299274C87663}</a:tableStyleId>
              </a:tblPr>
              <a:tblGrid>
                <a:gridCol w="4071966"/>
                <a:gridCol w="3857652"/>
              </a:tblGrid>
              <a:tr h="348693">
                <a:tc>
                  <a:txBody>
                    <a:bodyPr/>
                    <a:lstStyle/>
                    <a:p>
                      <a:r>
                        <a:rPr lang="en-US" sz="1600" b="1" dirty="0" smtClean="0">
                          <a:solidFill>
                            <a:schemeClr val="tx1">
                              <a:lumMod val="75000"/>
                              <a:lumOff val="25000"/>
                            </a:schemeClr>
                          </a:solidFill>
                          <a:latin typeface="Arial Narrow" pitchFamily="34" charset="0"/>
                        </a:rPr>
                        <a:t>Board of Directors</a:t>
                      </a:r>
                      <a:endParaRPr lang="ru-RU" sz="1600" b="1" dirty="0" smtClean="0">
                        <a:solidFill>
                          <a:schemeClr val="tx1">
                            <a:lumMod val="75000"/>
                            <a:lumOff val="25000"/>
                          </a:schemeClr>
                        </a:solidFill>
                        <a:latin typeface="Arial Narrow" pitchFamily="34" charset="0"/>
                      </a:endParaRPr>
                    </a:p>
                  </a:txBody>
                  <a:tcPr anchor="ctr">
                    <a:lnL w="12700" cmpd="sng">
                      <a:noFill/>
                    </a:lnL>
                    <a:lnR w="12700" cap="flat" cmpd="sng" algn="ctr">
                      <a:solidFill>
                        <a:schemeClr val="bg1"/>
                      </a:solidFill>
                      <a:prstDash val="solid"/>
                      <a:round/>
                      <a:headEnd type="none" w="med" len="med"/>
                      <a:tailEnd type="none" w="med" len="med"/>
                    </a:lnR>
                    <a:lnT w="12700" cap="flat" cmpd="sng" algn="ctr">
                      <a:solidFill>
                        <a:srgbClr val="97D256"/>
                      </a:solidFill>
                      <a:prstDash val="solid"/>
                      <a:round/>
                      <a:headEnd type="none" w="med" len="med"/>
                      <a:tailEnd type="none" w="med" len="med"/>
                    </a:lnT>
                    <a:lnB w="12700" cap="flat" cmpd="sng" algn="ctr">
                      <a:solidFill>
                        <a:srgbClr val="97D256"/>
                      </a:solidFill>
                      <a:prstDash val="solid"/>
                      <a:round/>
                      <a:headEnd type="none" w="med" len="med"/>
                      <a:tailEnd type="none" w="med" len="med"/>
                    </a:lnB>
                    <a:lnTlToBr w="12700" cmpd="sng">
                      <a:noFill/>
                      <a:prstDash val="solid"/>
                    </a:lnTlToBr>
                    <a:lnBlToTr w="12700" cmpd="sng">
                      <a:noFill/>
                      <a:prstDash val="solid"/>
                    </a:lnBlToTr>
                    <a:solidFill>
                      <a:srgbClr val="F2FAEA"/>
                    </a:solidFill>
                  </a:tcPr>
                </a:tc>
                <a:tc>
                  <a:txBody>
                    <a:bodyPr/>
                    <a:lstStyle/>
                    <a:p>
                      <a:pPr marL="0" algn="l" defTabSz="914400" rtl="0" eaLnBrk="1" latinLnBrk="0" hangingPunct="1"/>
                      <a:r>
                        <a:rPr lang="en-US" sz="1600" b="1" kern="1200" dirty="0" smtClean="0">
                          <a:solidFill>
                            <a:schemeClr val="tx1">
                              <a:lumMod val="75000"/>
                              <a:lumOff val="25000"/>
                            </a:schemeClr>
                          </a:solidFill>
                          <a:latin typeface="Arial Narrow" pitchFamily="34" charset="0"/>
                          <a:ea typeface="+mn-ea"/>
                          <a:cs typeface="+mn-cs"/>
                        </a:rPr>
                        <a:t>Shareholders</a:t>
                      </a:r>
                      <a:endParaRPr lang="ru-RU" sz="1600" b="1" kern="1200" dirty="0" smtClean="0">
                        <a:solidFill>
                          <a:schemeClr val="tx1">
                            <a:lumMod val="75000"/>
                            <a:lumOff val="25000"/>
                          </a:schemeClr>
                        </a:solidFill>
                        <a:latin typeface="Arial Narrow" pitchFamily="34" charset="0"/>
                        <a:ea typeface="+mn-ea"/>
                        <a:cs typeface="+mn-cs"/>
                      </a:endParaRPr>
                    </a:p>
                  </a:txBody>
                  <a:tcPr anchor="ctr">
                    <a:lnL w="12700" cap="flat" cmpd="sng" algn="ctr">
                      <a:solidFill>
                        <a:schemeClr val="bg1"/>
                      </a:solidFill>
                      <a:prstDash val="solid"/>
                      <a:round/>
                      <a:headEnd type="none" w="med" len="med"/>
                      <a:tailEnd type="none" w="med" len="med"/>
                    </a:lnL>
                    <a:lnR w="12700" cmpd="sng">
                      <a:noFill/>
                    </a:lnR>
                    <a:lnT w="12700" cap="flat" cmpd="sng" algn="ctr">
                      <a:solidFill>
                        <a:srgbClr val="97D256"/>
                      </a:solidFill>
                      <a:prstDash val="solid"/>
                      <a:round/>
                      <a:headEnd type="none" w="med" len="med"/>
                      <a:tailEnd type="none" w="med" len="med"/>
                    </a:lnT>
                    <a:lnB w="12700" cap="flat" cmpd="sng" algn="ctr">
                      <a:solidFill>
                        <a:srgbClr val="97D256"/>
                      </a:solidFill>
                      <a:prstDash val="solid"/>
                      <a:round/>
                      <a:headEnd type="none" w="med" len="med"/>
                      <a:tailEnd type="none" w="med" len="med"/>
                    </a:lnB>
                    <a:lnTlToBr w="12700" cmpd="sng">
                      <a:noFill/>
                      <a:prstDash val="solid"/>
                    </a:lnTlToBr>
                    <a:lnBlToTr w="12700" cmpd="sng">
                      <a:noFill/>
                      <a:prstDash val="solid"/>
                    </a:lnBlToTr>
                    <a:solidFill>
                      <a:srgbClr val="F2FAEA"/>
                    </a:solidFill>
                  </a:tcPr>
                </a:tc>
              </a:tr>
              <a:tr h="349669">
                <a:tc>
                  <a:txBody>
                    <a:bodyPr/>
                    <a:lstStyle/>
                    <a:p>
                      <a:r>
                        <a:rPr lang="en-US" sz="1400" kern="1200" dirty="0" smtClean="0">
                          <a:solidFill>
                            <a:schemeClr val="tx1">
                              <a:lumMod val="75000"/>
                              <a:lumOff val="25000"/>
                            </a:schemeClr>
                          </a:solidFill>
                          <a:latin typeface="Arial Narrow" pitchFamily="34" charset="0"/>
                          <a:ea typeface="+mn-ea"/>
                          <a:cs typeface="+mn-cs"/>
                        </a:rPr>
                        <a:t>Alexander </a:t>
                      </a:r>
                      <a:r>
                        <a:rPr lang="en-US" sz="1400" kern="1200" dirty="0" err="1" smtClean="0">
                          <a:solidFill>
                            <a:schemeClr val="tx1">
                              <a:lumMod val="75000"/>
                              <a:lumOff val="25000"/>
                            </a:schemeClr>
                          </a:solidFill>
                          <a:latin typeface="Arial Narrow" pitchFamily="34" charset="0"/>
                          <a:ea typeface="+mn-ea"/>
                          <a:cs typeface="+mn-cs"/>
                        </a:rPr>
                        <a:t>D.Bashkatov</a:t>
                      </a:r>
                      <a:r>
                        <a:rPr lang="en-US" sz="1400" kern="1200" dirty="0" smtClean="0">
                          <a:solidFill>
                            <a:schemeClr val="tx1">
                              <a:lumMod val="75000"/>
                              <a:lumOff val="25000"/>
                            </a:schemeClr>
                          </a:solidFill>
                          <a:latin typeface="Arial Narrow" pitchFamily="34" charset="0"/>
                          <a:ea typeface="+mn-ea"/>
                          <a:cs typeface="+mn-cs"/>
                        </a:rPr>
                        <a:t> – Chairman of the Board*</a:t>
                      </a:r>
                      <a:endParaRPr lang="ru-RU" sz="1400" dirty="0">
                        <a:solidFill>
                          <a:schemeClr val="tx1">
                            <a:lumMod val="75000"/>
                            <a:lumOff val="25000"/>
                          </a:schemeClr>
                        </a:solidFill>
                        <a:latin typeface="Arial Narrow" pitchFamily="34" charset="0"/>
                      </a:endParaRPr>
                    </a:p>
                  </a:txBody>
                  <a:tcPr>
                    <a:lnL w="12700" cmpd="sng">
                      <a:noFill/>
                    </a:lnL>
                    <a:lnR w="12700" cap="flat" cmpd="sng" algn="ctr">
                      <a:solidFill>
                        <a:schemeClr val="bg1"/>
                      </a:solidFill>
                      <a:prstDash val="solid"/>
                      <a:round/>
                      <a:headEnd type="none" w="med" len="med"/>
                      <a:tailEnd type="none" w="med" len="med"/>
                    </a:lnR>
                    <a:lnT w="12700" cap="flat" cmpd="sng" algn="ctr">
                      <a:solidFill>
                        <a:srgbClr val="97D25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rowSpan="7">
                  <a:txBody>
                    <a:bodyPr/>
                    <a:lstStyle/>
                    <a:p>
                      <a:endParaRPr lang="ru-RU" sz="1400" dirty="0">
                        <a:solidFill>
                          <a:schemeClr val="tx1">
                            <a:lumMod val="75000"/>
                            <a:lumOff val="25000"/>
                          </a:schemeClr>
                        </a:solidFill>
                        <a:latin typeface="Arial Narrow" pitchFamily="34" charset="0"/>
                      </a:endParaRPr>
                    </a:p>
                  </a:txBody>
                  <a:tcPr>
                    <a:lnL w="12700" cap="flat" cmpd="sng" algn="ctr">
                      <a:solidFill>
                        <a:schemeClr val="bg1"/>
                      </a:solidFill>
                      <a:prstDash val="solid"/>
                      <a:round/>
                      <a:headEnd type="none" w="med" len="med"/>
                      <a:tailEnd type="none" w="med" len="med"/>
                    </a:lnL>
                    <a:lnR>
                      <a:noFill/>
                    </a:lnR>
                    <a:lnT w="12700" cap="flat" cmpd="sng" algn="ctr">
                      <a:solidFill>
                        <a:srgbClr val="97D25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r h="316994">
                <a:tc>
                  <a:txBody>
                    <a:bodyPr/>
                    <a:lstStyle/>
                    <a:p>
                      <a:r>
                        <a:rPr lang="en-US" sz="1400" dirty="0" smtClean="0">
                          <a:solidFill>
                            <a:schemeClr val="tx1">
                              <a:lumMod val="75000"/>
                              <a:lumOff val="25000"/>
                            </a:schemeClr>
                          </a:solidFill>
                          <a:latin typeface="Arial Narrow" pitchFamily="34" charset="0"/>
                        </a:rPr>
                        <a:t>Gennady</a:t>
                      </a:r>
                      <a:r>
                        <a:rPr lang="en-US" sz="1400" baseline="0" dirty="0" smtClean="0">
                          <a:solidFill>
                            <a:schemeClr val="tx1">
                              <a:lumMod val="75000"/>
                              <a:lumOff val="25000"/>
                            </a:schemeClr>
                          </a:solidFill>
                          <a:latin typeface="Arial Narrow" pitchFamily="34" charset="0"/>
                        </a:rPr>
                        <a:t> </a:t>
                      </a:r>
                      <a:r>
                        <a:rPr lang="en-US" sz="1400" dirty="0" smtClean="0">
                          <a:solidFill>
                            <a:schemeClr val="tx1">
                              <a:lumMod val="75000"/>
                              <a:lumOff val="25000"/>
                            </a:schemeClr>
                          </a:solidFill>
                          <a:latin typeface="Arial Narrow" pitchFamily="34" charset="0"/>
                        </a:rPr>
                        <a:t>V. </a:t>
                      </a:r>
                      <a:r>
                        <a:rPr lang="en-US" sz="1400" dirty="0" err="1" smtClean="0">
                          <a:solidFill>
                            <a:schemeClr val="tx1">
                              <a:lumMod val="75000"/>
                              <a:lumOff val="25000"/>
                            </a:schemeClr>
                          </a:solidFill>
                          <a:latin typeface="Arial Narrow" pitchFamily="34" charset="0"/>
                        </a:rPr>
                        <a:t>Utyoshev</a:t>
                      </a:r>
                      <a:r>
                        <a:rPr lang="ru-RU" sz="1400" dirty="0" smtClean="0">
                          <a:solidFill>
                            <a:schemeClr val="tx1">
                              <a:lumMod val="75000"/>
                              <a:lumOff val="25000"/>
                            </a:schemeClr>
                          </a:solidFill>
                          <a:latin typeface="Arial Narrow" pitchFamily="34" charset="0"/>
                        </a:rPr>
                        <a:t> </a:t>
                      </a:r>
                      <a:r>
                        <a:rPr lang="ru-RU" sz="1400" kern="1200" dirty="0" smtClean="0">
                          <a:solidFill>
                            <a:schemeClr val="tx1">
                              <a:lumMod val="75000"/>
                              <a:lumOff val="25000"/>
                            </a:schemeClr>
                          </a:solidFill>
                          <a:latin typeface="Arial Narrow" pitchFamily="34" charset="0"/>
                          <a:ea typeface="+mn-ea"/>
                          <a:cs typeface="+mn-cs"/>
                        </a:rPr>
                        <a:t>–.</a:t>
                      </a:r>
                      <a:r>
                        <a:rPr lang="en-US" sz="1400" kern="1200" dirty="0" smtClean="0">
                          <a:solidFill>
                            <a:schemeClr val="tx1">
                              <a:lumMod val="75000"/>
                              <a:lumOff val="25000"/>
                            </a:schemeClr>
                          </a:solidFill>
                          <a:latin typeface="Arial Narrow" pitchFamily="34" charset="0"/>
                          <a:ea typeface="+mn-ea"/>
                          <a:cs typeface="+mn-cs"/>
                        </a:rPr>
                        <a:t> Member of the Board</a:t>
                      </a:r>
                      <a:r>
                        <a:rPr lang="ru-RU" sz="1400" kern="1200" dirty="0" smtClean="0">
                          <a:solidFill>
                            <a:schemeClr val="tx1">
                              <a:lumMod val="75000"/>
                              <a:lumOff val="25000"/>
                            </a:schemeClr>
                          </a:solidFill>
                          <a:latin typeface="Arial Narrow" pitchFamily="34" charset="0"/>
                          <a:ea typeface="+mn-ea"/>
                          <a:cs typeface="+mn-cs"/>
                        </a:rPr>
                        <a:t>**</a:t>
                      </a:r>
                      <a:endParaRPr lang="ru-RU" sz="1400" dirty="0">
                        <a:solidFill>
                          <a:schemeClr val="tx1">
                            <a:lumMod val="75000"/>
                            <a:lumOff val="25000"/>
                          </a:schemeClr>
                        </a:solidFill>
                        <a:latin typeface="Arial Narrow" pitchFamily="34" charset="0"/>
                      </a:endParaRP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AEA"/>
                    </a:solidFill>
                  </a:tcPr>
                </a:tc>
                <a:tc vMerge="1">
                  <a:txBody>
                    <a:bodyPr/>
                    <a:lstStyle/>
                    <a:p>
                      <a:endParaRPr lang="ru-RU" sz="1400" dirty="0"/>
                    </a:p>
                  </a:txBody>
                  <a:tcPr>
                    <a:lnL w="12700" cmpd="sng">
                      <a:noFill/>
                    </a:lnL>
                    <a:lnR>
                      <a:noFill/>
                    </a:lnR>
                    <a:lnT w="12700" cmpd="sng">
                      <a:noFill/>
                    </a:lnT>
                    <a:lnB w="12700" cmpd="sng">
                      <a:noFill/>
                    </a:lnB>
                    <a:lnTlToBr w="12700" cmpd="sng">
                      <a:noFill/>
                      <a:prstDash val="solid"/>
                    </a:lnTlToBr>
                    <a:lnBlToTr w="12700" cmpd="sng">
                      <a:noFill/>
                      <a:prstDash val="solid"/>
                    </a:lnBlToTr>
                  </a:tcPr>
                </a:tc>
              </a:tr>
              <a:tr h="316994">
                <a:tc>
                  <a:txBody>
                    <a:bodyPr/>
                    <a:lstStyle/>
                    <a:p>
                      <a:pPr marL="0" algn="l" defTabSz="914400" rtl="0" eaLnBrk="1" latinLnBrk="0" hangingPunct="1"/>
                      <a:r>
                        <a:rPr lang="en-US" sz="1400" kern="1200" dirty="0" err="1" smtClean="0">
                          <a:solidFill>
                            <a:schemeClr val="tx1">
                              <a:lumMod val="75000"/>
                              <a:lumOff val="25000"/>
                            </a:schemeClr>
                          </a:solidFill>
                          <a:latin typeface="Arial Narrow" pitchFamily="34" charset="0"/>
                          <a:ea typeface="+mn-ea"/>
                          <a:cs typeface="+mn-cs"/>
                        </a:rPr>
                        <a:t>Veniamin</a:t>
                      </a:r>
                      <a:r>
                        <a:rPr lang="en-US" sz="1400" kern="1200" dirty="0" smtClean="0">
                          <a:solidFill>
                            <a:schemeClr val="tx1">
                              <a:lumMod val="75000"/>
                              <a:lumOff val="25000"/>
                            </a:schemeClr>
                          </a:solidFill>
                          <a:latin typeface="Arial Narrow" pitchFamily="34" charset="0"/>
                          <a:ea typeface="+mn-ea"/>
                          <a:cs typeface="+mn-cs"/>
                        </a:rPr>
                        <a:t> M. Blank</a:t>
                      </a:r>
                      <a:r>
                        <a:rPr lang="ru-RU" sz="1400" kern="1200" dirty="0" smtClean="0">
                          <a:solidFill>
                            <a:schemeClr val="tx1">
                              <a:lumMod val="75000"/>
                              <a:lumOff val="25000"/>
                            </a:schemeClr>
                          </a:solidFill>
                          <a:latin typeface="Arial Narrow" pitchFamily="34" charset="0"/>
                          <a:ea typeface="+mn-ea"/>
                          <a:cs typeface="+mn-cs"/>
                        </a:rPr>
                        <a:t> – </a:t>
                      </a:r>
                      <a:r>
                        <a:rPr lang="en-US" sz="1400" kern="1200" dirty="0" smtClean="0">
                          <a:solidFill>
                            <a:schemeClr val="tx1">
                              <a:lumMod val="75000"/>
                              <a:lumOff val="25000"/>
                            </a:schemeClr>
                          </a:solidFill>
                          <a:latin typeface="Arial Narrow" pitchFamily="34" charset="0"/>
                          <a:ea typeface="+mn-ea"/>
                          <a:cs typeface="+mn-cs"/>
                        </a:rPr>
                        <a:t>Member of the Board</a:t>
                      </a:r>
                      <a:endParaRPr lang="ru-RU" sz="1400" kern="1200" dirty="0" smtClean="0">
                        <a:solidFill>
                          <a:schemeClr val="tx1">
                            <a:lumMod val="75000"/>
                            <a:lumOff val="25000"/>
                          </a:schemeClr>
                        </a:solidFill>
                        <a:latin typeface="Arial Narrow" pitchFamily="34" charset="0"/>
                        <a:ea typeface="+mn-ea"/>
                        <a:cs typeface="+mn-cs"/>
                      </a:endParaRP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vMerge="1">
                  <a:txBody>
                    <a:bodyPr/>
                    <a:lstStyle/>
                    <a:p>
                      <a:endParaRPr lang="ru-RU" sz="1400" dirty="0"/>
                    </a:p>
                  </a:txBody>
                  <a:tcPr>
                    <a:lnL w="12700" cmpd="sng">
                      <a:noFill/>
                    </a:lnL>
                    <a:lnR>
                      <a:noFill/>
                    </a:lnR>
                    <a:lnT w="12700" cmpd="sng">
                      <a:noFill/>
                    </a:lnT>
                    <a:lnB w="12700" cmpd="sng">
                      <a:noFill/>
                    </a:lnB>
                    <a:lnTlToBr w="12700" cmpd="sng">
                      <a:noFill/>
                      <a:prstDash val="solid"/>
                    </a:lnTlToBr>
                    <a:lnBlToTr w="12700" cmpd="sng">
                      <a:noFill/>
                      <a:prstDash val="solid"/>
                    </a:lnBlToTr>
                  </a:tcPr>
                </a:tc>
              </a:tr>
              <a:tr h="316994">
                <a:tc>
                  <a:txBody>
                    <a:bodyPr/>
                    <a:lstStyle/>
                    <a:p>
                      <a:r>
                        <a:rPr lang="en-US" sz="1400" dirty="0" err="1" smtClean="0">
                          <a:solidFill>
                            <a:schemeClr val="tx1">
                              <a:lumMod val="75000"/>
                              <a:lumOff val="25000"/>
                            </a:schemeClr>
                          </a:solidFill>
                          <a:latin typeface="Arial Narrow" pitchFamily="34" charset="0"/>
                        </a:rPr>
                        <a:t>Andrey</a:t>
                      </a:r>
                      <a:r>
                        <a:rPr lang="en-US" sz="1400" dirty="0" smtClean="0">
                          <a:solidFill>
                            <a:schemeClr val="tx1">
                              <a:lumMod val="75000"/>
                              <a:lumOff val="25000"/>
                            </a:schemeClr>
                          </a:solidFill>
                          <a:latin typeface="Arial Narrow" pitchFamily="34" charset="0"/>
                        </a:rPr>
                        <a:t> </a:t>
                      </a:r>
                      <a:r>
                        <a:rPr lang="en-US" sz="1400" dirty="0" err="1" smtClean="0">
                          <a:solidFill>
                            <a:schemeClr val="tx1">
                              <a:lumMod val="75000"/>
                              <a:lumOff val="25000"/>
                            </a:schemeClr>
                          </a:solidFill>
                          <a:latin typeface="Arial Narrow" pitchFamily="34" charset="0"/>
                        </a:rPr>
                        <a:t>V.Fedorov</a:t>
                      </a:r>
                      <a:r>
                        <a:rPr lang="ru-RU" sz="1400" kern="1200" dirty="0" smtClean="0">
                          <a:solidFill>
                            <a:schemeClr val="tx1">
                              <a:lumMod val="75000"/>
                              <a:lumOff val="25000"/>
                            </a:schemeClr>
                          </a:solidFill>
                          <a:latin typeface="Arial Narrow" pitchFamily="34" charset="0"/>
                          <a:ea typeface="+mn-ea"/>
                          <a:cs typeface="+mn-cs"/>
                        </a:rPr>
                        <a:t>– </a:t>
                      </a:r>
                      <a:r>
                        <a:rPr lang="en-US" sz="1400" kern="1200" dirty="0" smtClean="0">
                          <a:solidFill>
                            <a:schemeClr val="tx1">
                              <a:lumMod val="75000"/>
                              <a:lumOff val="25000"/>
                            </a:schemeClr>
                          </a:solidFill>
                          <a:latin typeface="Arial Narrow" pitchFamily="34" charset="0"/>
                          <a:ea typeface="+mn-ea"/>
                          <a:cs typeface="+mn-cs"/>
                        </a:rPr>
                        <a:t>Member of the Board</a:t>
                      </a:r>
                      <a:endParaRPr lang="ru-RU" sz="1400" dirty="0">
                        <a:solidFill>
                          <a:schemeClr val="tx1">
                            <a:lumMod val="75000"/>
                            <a:lumOff val="25000"/>
                          </a:schemeClr>
                        </a:solidFill>
                        <a:latin typeface="Arial Narrow" pitchFamily="34" charset="0"/>
                      </a:endParaRP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AEA"/>
                    </a:solidFill>
                  </a:tcPr>
                </a:tc>
                <a:tc vMerge="1">
                  <a:txBody>
                    <a:bodyPr/>
                    <a:lstStyle/>
                    <a:p>
                      <a:endParaRPr lang="ru-RU" sz="1400" dirty="0"/>
                    </a:p>
                  </a:txBody>
                  <a:tcPr>
                    <a:lnL w="12700" cmpd="sng">
                      <a:noFill/>
                    </a:lnL>
                    <a:lnR>
                      <a:noFill/>
                    </a:lnR>
                    <a:lnT w="12700" cmpd="sng">
                      <a:noFill/>
                    </a:lnT>
                    <a:lnB w="12700" cmpd="sng">
                      <a:noFill/>
                    </a:lnB>
                    <a:lnTlToBr w="12700" cmpd="sng">
                      <a:noFill/>
                      <a:prstDash val="solid"/>
                    </a:lnTlToBr>
                    <a:lnBlToTr w="12700" cmpd="sng">
                      <a:noFill/>
                      <a:prstDash val="solid"/>
                    </a:lnBlToTr>
                  </a:tcPr>
                </a:tc>
              </a:tr>
              <a:tr h="316994">
                <a:tc>
                  <a:txBody>
                    <a:bodyPr/>
                    <a:lstStyle/>
                    <a:p>
                      <a:r>
                        <a:rPr lang="en-US" sz="1400" dirty="0" smtClean="0">
                          <a:solidFill>
                            <a:schemeClr val="tx1">
                              <a:lumMod val="75000"/>
                              <a:lumOff val="25000"/>
                            </a:schemeClr>
                          </a:solidFill>
                          <a:latin typeface="Arial Narrow" pitchFamily="34" charset="0"/>
                        </a:rPr>
                        <a:t>Viktor </a:t>
                      </a:r>
                      <a:r>
                        <a:rPr lang="en-US" sz="1400" dirty="0" err="1" smtClean="0">
                          <a:solidFill>
                            <a:schemeClr val="tx1">
                              <a:lumMod val="75000"/>
                              <a:lumOff val="25000"/>
                            </a:schemeClr>
                          </a:solidFill>
                          <a:latin typeface="Arial Narrow" pitchFamily="34" charset="0"/>
                        </a:rPr>
                        <a:t>I.Samoilov</a:t>
                      </a:r>
                      <a:r>
                        <a:rPr lang="ru-RU" sz="1400" kern="1200" dirty="0" smtClean="0">
                          <a:solidFill>
                            <a:schemeClr val="tx1">
                              <a:lumMod val="75000"/>
                              <a:lumOff val="25000"/>
                            </a:schemeClr>
                          </a:solidFill>
                          <a:latin typeface="Arial Narrow" pitchFamily="34" charset="0"/>
                          <a:ea typeface="+mn-ea"/>
                          <a:cs typeface="+mn-cs"/>
                        </a:rPr>
                        <a:t>– </a:t>
                      </a:r>
                      <a:r>
                        <a:rPr lang="en-US" sz="1400" kern="1200" dirty="0" smtClean="0">
                          <a:solidFill>
                            <a:schemeClr val="tx1">
                              <a:lumMod val="75000"/>
                              <a:lumOff val="25000"/>
                            </a:schemeClr>
                          </a:solidFill>
                          <a:latin typeface="Arial Narrow" pitchFamily="34" charset="0"/>
                          <a:ea typeface="+mn-ea"/>
                          <a:cs typeface="+mn-cs"/>
                        </a:rPr>
                        <a:t>Member of the Board</a:t>
                      </a:r>
                      <a:endParaRPr lang="ru-RU" sz="1400" dirty="0">
                        <a:solidFill>
                          <a:schemeClr val="tx1">
                            <a:lumMod val="75000"/>
                            <a:lumOff val="25000"/>
                          </a:schemeClr>
                        </a:solidFill>
                        <a:latin typeface="Arial Narrow" pitchFamily="34" charset="0"/>
                      </a:endParaRP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vMerge="1">
                  <a:txBody>
                    <a:bodyPr/>
                    <a:lstStyle/>
                    <a:p>
                      <a:endParaRPr lang="ru-RU" sz="1400" dirty="0"/>
                    </a:p>
                  </a:txBody>
                  <a:tcPr>
                    <a:lnL w="12700" cmpd="sng">
                      <a:noFill/>
                    </a:lnL>
                    <a:lnR>
                      <a:noFill/>
                    </a:lnR>
                    <a:lnT w="12700" cmpd="sng">
                      <a:noFill/>
                    </a:lnT>
                    <a:lnB w="12700" cmpd="sng">
                      <a:noFill/>
                    </a:lnB>
                    <a:lnTlToBr w="12700" cmpd="sng">
                      <a:noFill/>
                      <a:prstDash val="solid"/>
                    </a:lnTlToBr>
                    <a:lnBlToTr w="12700" cmpd="sng">
                      <a:noFill/>
                      <a:prstDash val="solid"/>
                    </a:lnBlToTr>
                  </a:tcPr>
                </a:tc>
              </a:tr>
              <a:tr h="316994">
                <a:tc>
                  <a:txBody>
                    <a:bodyPr/>
                    <a:lstStyle/>
                    <a:p>
                      <a:r>
                        <a:rPr lang="en-US" sz="1400" dirty="0" smtClean="0">
                          <a:solidFill>
                            <a:schemeClr val="tx1">
                              <a:lumMod val="75000"/>
                              <a:lumOff val="25000"/>
                            </a:schemeClr>
                          </a:solidFill>
                          <a:latin typeface="Arial Narrow" pitchFamily="34" charset="0"/>
                        </a:rPr>
                        <a:t>Anna N. </a:t>
                      </a:r>
                      <a:r>
                        <a:rPr lang="en-US" sz="1400" dirty="0" err="1" smtClean="0">
                          <a:solidFill>
                            <a:schemeClr val="tx1">
                              <a:lumMod val="75000"/>
                              <a:lumOff val="25000"/>
                            </a:schemeClr>
                          </a:solidFill>
                          <a:latin typeface="Arial Narrow" pitchFamily="34" charset="0"/>
                        </a:rPr>
                        <a:t>Kochko</a:t>
                      </a:r>
                      <a:r>
                        <a:rPr lang="ru-RU" sz="1400" kern="1200" dirty="0" smtClean="0">
                          <a:solidFill>
                            <a:schemeClr val="tx1">
                              <a:lumMod val="75000"/>
                              <a:lumOff val="25000"/>
                            </a:schemeClr>
                          </a:solidFill>
                          <a:latin typeface="Arial Narrow" pitchFamily="34" charset="0"/>
                          <a:ea typeface="+mn-ea"/>
                          <a:cs typeface="+mn-cs"/>
                        </a:rPr>
                        <a:t>– </a:t>
                      </a:r>
                      <a:r>
                        <a:rPr lang="en-US" sz="1400" kern="1200" dirty="0" smtClean="0">
                          <a:solidFill>
                            <a:schemeClr val="tx1">
                              <a:lumMod val="75000"/>
                              <a:lumOff val="25000"/>
                            </a:schemeClr>
                          </a:solidFill>
                          <a:latin typeface="Arial Narrow" pitchFamily="34" charset="0"/>
                          <a:ea typeface="+mn-ea"/>
                          <a:cs typeface="+mn-cs"/>
                        </a:rPr>
                        <a:t>Member of the Board</a:t>
                      </a:r>
                      <a:endParaRPr lang="ru-RU" sz="1400" dirty="0">
                        <a:solidFill>
                          <a:schemeClr val="tx1">
                            <a:lumMod val="75000"/>
                            <a:lumOff val="25000"/>
                          </a:schemeClr>
                        </a:solidFill>
                        <a:latin typeface="Arial Narrow" pitchFamily="34" charset="0"/>
                      </a:endParaRP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AEA"/>
                    </a:solidFill>
                  </a:tcPr>
                </a:tc>
                <a:tc vMerge="1">
                  <a:txBody>
                    <a:bodyPr/>
                    <a:lstStyle/>
                    <a:p>
                      <a:endParaRPr lang="ru-RU" sz="1400" dirty="0"/>
                    </a:p>
                  </a:txBody>
                  <a:tcPr>
                    <a:lnL w="12700" cmpd="sng">
                      <a:noFill/>
                    </a:lnL>
                    <a:lnR>
                      <a:noFill/>
                    </a:lnR>
                    <a:lnT w="12700" cmpd="sng">
                      <a:noFill/>
                    </a:lnT>
                    <a:lnB w="12700" cmpd="sng">
                      <a:noFill/>
                    </a:lnB>
                    <a:lnTlToBr w="12700" cmpd="sng">
                      <a:noFill/>
                      <a:prstDash val="solid"/>
                    </a:lnTlToBr>
                    <a:lnBlToTr w="12700" cmpd="sng">
                      <a:noFill/>
                      <a:prstDash val="solid"/>
                    </a:lnBlToTr>
                  </a:tcPr>
                </a:tc>
              </a:tr>
              <a:tr h="316994">
                <a:tc>
                  <a:txBody>
                    <a:bodyPr/>
                    <a:lstStyle/>
                    <a:p>
                      <a:r>
                        <a:rPr lang="en-US" sz="1400" dirty="0" smtClean="0">
                          <a:solidFill>
                            <a:schemeClr val="tx1">
                              <a:lumMod val="75000"/>
                              <a:lumOff val="25000"/>
                            </a:schemeClr>
                          </a:solidFill>
                          <a:latin typeface="Arial Narrow" pitchFamily="34" charset="0"/>
                        </a:rPr>
                        <a:t>Igor </a:t>
                      </a:r>
                      <a:r>
                        <a:rPr lang="en-US" sz="1400" dirty="0" err="1" smtClean="0">
                          <a:solidFill>
                            <a:schemeClr val="tx1">
                              <a:lumMod val="75000"/>
                              <a:lumOff val="25000"/>
                            </a:schemeClr>
                          </a:solidFill>
                          <a:latin typeface="Arial Narrow" pitchFamily="34" charset="0"/>
                        </a:rPr>
                        <a:t>G.Priymak</a:t>
                      </a:r>
                      <a:r>
                        <a:rPr lang="en-US" sz="1400" baseline="0" dirty="0" smtClean="0">
                          <a:solidFill>
                            <a:schemeClr val="tx1">
                              <a:lumMod val="75000"/>
                              <a:lumOff val="25000"/>
                            </a:schemeClr>
                          </a:solidFill>
                          <a:latin typeface="Arial Narrow" pitchFamily="34" charset="0"/>
                        </a:rPr>
                        <a:t> </a:t>
                      </a:r>
                      <a:r>
                        <a:rPr lang="ru-RU" sz="1400" kern="1200" dirty="0" smtClean="0">
                          <a:solidFill>
                            <a:schemeClr val="tx1">
                              <a:lumMod val="75000"/>
                              <a:lumOff val="25000"/>
                            </a:schemeClr>
                          </a:solidFill>
                          <a:latin typeface="Arial Narrow" pitchFamily="34" charset="0"/>
                          <a:ea typeface="+mn-ea"/>
                          <a:cs typeface="+mn-cs"/>
                        </a:rPr>
                        <a:t>– </a:t>
                      </a:r>
                      <a:r>
                        <a:rPr lang="en-US" sz="1400" kern="1200" dirty="0" smtClean="0">
                          <a:solidFill>
                            <a:schemeClr val="tx1">
                              <a:lumMod val="75000"/>
                              <a:lumOff val="25000"/>
                            </a:schemeClr>
                          </a:solidFill>
                          <a:latin typeface="Arial Narrow" pitchFamily="34" charset="0"/>
                          <a:ea typeface="+mn-ea"/>
                          <a:cs typeface="+mn-cs"/>
                        </a:rPr>
                        <a:t>Member of the Board</a:t>
                      </a:r>
                      <a:endParaRPr lang="ru-RU" sz="1400" dirty="0">
                        <a:solidFill>
                          <a:schemeClr val="tx1">
                            <a:lumMod val="75000"/>
                            <a:lumOff val="25000"/>
                          </a:schemeClr>
                        </a:solidFill>
                        <a:latin typeface="Arial Narrow" pitchFamily="34" charset="0"/>
                      </a:endParaRP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vMerge="1">
                  <a:txBody>
                    <a:bodyPr/>
                    <a:lstStyle/>
                    <a:p>
                      <a:endParaRPr lang="ru-RU" sz="1400" dirty="0"/>
                    </a:p>
                  </a:txBody>
                  <a:tcPr>
                    <a:lnL w="12700" cmpd="sng">
                      <a:noFill/>
                    </a:lnL>
                    <a:lnR>
                      <a:noFill/>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16" name="Диаграмма 15"/>
          <p:cNvGraphicFramePr/>
          <p:nvPr/>
        </p:nvGraphicFramePr>
        <p:xfrm>
          <a:off x="4572000" y="1428736"/>
          <a:ext cx="4572000" cy="2500330"/>
        </p:xfrm>
        <a:graphic>
          <a:graphicData uri="http://schemas.openxmlformats.org/drawingml/2006/chart">
            <c:chart xmlns:c="http://schemas.openxmlformats.org/drawingml/2006/chart" xmlns:r="http://schemas.openxmlformats.org/officeDocument/2006/relationships" r:id="rId5"/>
          </a:graphicData>
        </a:graphic>
      </p:graphicFrame>
      <p:cxnSp>
        <p:nvCxnSpPr>
          <p:cNvPr id="17" name="Прямая соединительная линия 16"/>
          <p:cNvCxnSpPr/>
          <p:nvPr/>
        </p:nvCxnSpPr>
        <p:spPr>
          <a:xfrm>
            <a:off x="642910" y="3856040"/>
            <a:ext cx="7929618" cy="1588"/>
          </a:xfrm>
          <a:prstGeom prst="line">
            <a:avLst/>
          </a:prstGeom>
          <a:ln w="22225" cmpd="sng">
            <a:solidFill>
              <a:srgbClr val="92D05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14348" y="4000504"/>
            <a:ext cx="6072230" cy="600164"/>
          </a:xfrm>
          <a:prstGeom prst="rect">
            <a:avLst/>
          </a:prstGeom>
          <a:noFill/>
        </p:spPr>
        <p:txBody>
          <a:bodyPr wrap="square" rtlCol="0">
            <a:spAutoFit/>
          </a:bodyPr>
          <a:lstStyle/>
          <a:p>
            <a:pPr algn="r"/>
            <a:r>
              <a:rPr lang="en-US" sz="1100" dirty="0" err="1" smtClean="0"/>
              <a:t>Razvitie-Stolitsa</a:t>
            </a:r>
            <a:r>
              <a:rPr lang="en-US" sz="1100" dirty="0" smtClean="0"/>
              <a:t> Bank, Nominee</a:t>
            </a:r>
          </a:p>
          <a:p>
            <a:pPr algn="r"/>
            <a:r>
              <a:rPr lang="en-US" sz="1100" dirty="0" err="1" smtClean="0"/>
              <a:t>Uralsib</a:t>
            </a:r>
            <a:r>
              <a:rPr lang="en-US" sz="1100" dirty="0" smtClean="0"/>
              <a:t> Bank OAO, Nominee</a:t>
            </a:r>
          </a:p>
          <a:p>
            <a:pPr algn="r"/>
            <a:r>
              <a:rPr lang="en-US" sz="1100" dirty="0" err="1" smtClean="0"/>
              <a:t>Livgidromash</a:t>
            </a:r>
            <a:r>
              <a:rPr lang="en-US" sz="1100" dirty="0" smtClean="0"/>
              <a:t>-M ZAO</a:t>
            </a:r>
            <a:endParaRPr lang="ru-RU" sz="1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26"/>
          <p:cNvGrpSpPr/>
          <p:nvPr/>
        </p:nvGrpSpPr>
        <p:grpSpPr>
          <a:xfrm>
            <a:off x="285720" y="192225"/>
            <a:ext cx="7786742" cy="807883"/>
            <a:chOff x="142844" y="71414"/>
            <a:chExt cx="7786742" cy="807883"/>
          </a:xfrm>
        </p:grpSpPr>
        <p:grpSp>
          <p:nvGrpSpPr>
            <p:cNvPr id="3" name="Группа 22"/>
            <p:cNvGrpSpPr/>
            <p:nvPr/>
          </p:nvGrpSpPr>
          <p:grpSpPr>
            <a:xfrm>
              <a:off x="142844" y="71414"/>
              <a:ext cx="7786742" cy="807883"/>
              <a:chOff x="142844" y="71414"/>
              <a:chExt cx="7786742" cy="807883"/>
            </a:xfrm>
          </p:grpSpPr>
          <p:grpSp>
            <p:nvGrpSpPr>
              <p:cNvPr id="4" name="Группа 6"/>
              <p:cNvGrpSpPr/>
              <p:nvPr/>
            </p:nvGrpSpPr>
            <p:grpSpPr>
              <a:xfrm>
                <a:off x="142844" y="142853"/>
                <a:ext cx="1000132" cy="736444"/>
                <a:chOff x="4000496" y="2928934"/>
                <a:chExt cx="1357322" cy="999460"/>
              </a:xfrm>
            </p:grpSpPr>
            <p:pic>
              <p:nvPicPr>
                <p:cNvPr id="12" name="Рисунок 5" descr="Tznak3.wmf"/>
                <p:cNvPicPr/>
                <p:nvPr/>
              </p:nvPicPr>
              <p:blipFill>
                <a:blip r:embed="rId3"/>
                <a:srcRect/>
                <a:stretch>
                  <a:fillRect/>
                </a:stretch>
              </p:blipFill>
              <p:spPr bwMode="auto">
                <a:xfrm>
                  <a:off x="4037166" y="2928934"/>
                  <a:ext cx="1320652" cy="999460"/>
                </a:xfrm>
                <a:prstGeom prst="rect">
                  <a:avLst/>
                </a:prstGeom>
                <a:noFill/>
                <a:ln w="9525">
                  <a:noFill/>
                  <a:miter lim="800000"/>
                  <a:headEnd/>
                  <a:tailEnd/>
                </a:ln>
              </p:spPr>
            </p:pic>
            <p:pic>
              <p:nvPicPr>
                <p:cNvPr id="13" name="Рисунок 4" descr="Tznak2.wmf"/>
                <p:cNvPicPr/>
                <p:nvPr/>
              </p:nvPicPr>
              <p:blipFill>
                <a:blip r:embed="rId4"/>
                <a:srcRect/>
                <a:stretch>
                  <a:fillRect/>
                </a:stretch>
              </p:blipFill>
              <p:spPr bwMode="auto">
                <a:xfrm>
                  <a:off x="4000496" y="2928934"/>
                  <a:ext cx="1320652" cy="978195"/>
                </a:xfrm>
                <a:prstGeom prst="rect">
                  <a:avLst/>
                </a:prstGeom>
                <a:noFill/>
                <a:ln w="9525">
                  <a:noFill/>
                  <a:miter lim="800000"/>
                  <a:headEnd/>
                  <a:tailEnd/>
                </a:ln>
              </p:spPr>
            </p:pic>
          </p:grpSp>
          <p:grpSp>
            <p:nvGrpSpPr>
              <p:cNvPr id="5" name="Группа 21"/>
              <p:cNvGrpSpPr/>
              <p:nvPr/>
            </p:nvGrpSpPr>
            <p:grpSpPr>
              <a:xfrm>
                <a:off x="1214414" y="71414"/>
                <a:ext cx="6715172" cy="430216"/>
                <a:chOff x="1214414" y="71414"/>
                <a:chExt cx="6715172" cy="430216"/>
              </a:xfrm>
            </p:grpSpPr>
            <p:sp>
              <p:nvSpPr>
                <p:cNvPr id="10" name="Заголовок 1"/>
                <p:cNvSpPr txBox="1">
                  <a:spLocks/>
                </p:cNvSpPr>
                <p:nvPr/>
              </p:nvSpPr>
              <p:spPr>
                <a:xfrm>
                  <a:off x="1214414" y="71414"/>
                  <a:ext cx="6715172" cy="357190"/>
                </a:xfrm>
                <a:prstGeom prst="rect">
                  <a:avLst/>
                </a:prstGeom>
              </p:spPr>
              <p:txBody>
                <a:bodyPr vert="horz" lIns="91440" tIns="45720" rIns="91440" bIns="45720" rtlCol="0" anchor="ctr">
                  <a:noAutofit/>
                </a:bodyPr>
                <a:lstStyle/>
                <a:p>
                  <a:pPr lvl="0">
                    <a:spcBef>
                      <a:spcPct val="0"/>
                    </a:spcBef>
                    <a:defRPr/>
                  </a:pPr>
                  <a:r>
                    <a:rPr lang="en-US" sz="2000" b="1" dirty="0" smtClean="0">
                      <a:solidFill>
                        <a:schemeClr val="tx1">
                          <a:lumMod val="75000"/>
                          <a:lumOff val="25000"/>
                        </a:schemeClr>
                      </a:solidFill>
                      <a:latin typeface="Arial Narrow" pitchFamily="34" charset="0"/>
                    </a:rPr>
                    <a:t>About </a:t>
                  </a:r>
                  <a:r>
                    <a:rPr lang="en-US" sz="2000" b="1" dirty="0" err="1" smtClean="0">
                      <a:solidFill>
                        <a:schemeClr val="tx1">
                          <a:lumMod val="75000"/>
                          <a:lumOff val="25000"/>
                        </a:schemeClr>
                      </a:solidFill>
                      <a:latin typeface="Arial Narrow" pitchFamily="34" charset="0"/>
                    </a:rPr>
                    <a:t>Kalugatransmash</a:t>
                  </a:r>
                  <a:r>
                    <a:rPr lang="en-US" sz="2000" b="1" dirty="0" smtClean="0">
                      <a:solidFill>
                        <a:schemeClr val="tx1">
                          <a:lumMod val="75000"/>
                          <a:lumOff val="25000"/>
                        </a:schemeClr>
                      </a:solidFill>
                      <a:latin typeface="Arial Narrow" pitchFamily="34" charset="0"/>
                    </a:rPr>
                    <a:t> OAO</a:t>
                  </a:r>
                  <a:endParaRPr lang="ru-RU" sz="2000" b="1" dirty="0">
                    <a:solidFill>
                      <a:schemeClr val="tx1">
                        <a:lumMod val="75000"/>
                        <a:lumOff val="25000"/>
                      </a:schemeClr>
                    </a:solidFill>
                    <a:latin typeface="Arial Narrow" pitchFamily="34" charset="0"/>
                  </a:endParaRPr>
                </a:p>
              </p:txBody>
            </p:sp>
            <p:cxnSp>
              <p:nvCxnSpPr>
                <p:cNvPr id="11" name="Прямая соединительная линия 10"/>
                <p:cNvCxnSpPr/>
                <p:nvPr/>
              </p:nvCxnSpPr>
              <p:spPr>
                <a:xfrm>
                  <a:off x="1285852" y="500042"/>
                  <a:ext cx="6000792" cy="1588"/>
                </a:xfrm>
                <a:prstGeom prst="line">
                  <a:avLst/>
                </a:prstGeom>
                <a:ln w="31750" cmpd="dbl">
                  <a:solidFill>
                    <a:srgbClr val="92D050"/>
                  </a:solidFill>
                </a:ln>
              </p:spPr>
              <p:style>
                <a:lnRef idx="1">
                  <a:schemeClr val="accent1"/>
                </a:lnRef>
                <a:fillRef idx="0">
                  <a:schemeClr val="accent1"/>
                </a:fillRef>
                <a:effectRef idx="0">
                  <a:schemeClr val="accent1"/>
                </a:effectRef>
                <a:fontRef idx="minor">
                  <a:schemeClr val="tx1"/>
                </a:fontRef>
              </p:style>
            </p:cxnSp>
          </p:grpSp>
        </p:grpSp>
        <p:sp>
          <p:nvSpPr>
            <p:cNvPr id="7" name="Заголовок 1"/>
            <p:cNvSpPr txBox="1">
              <a:spLocks/>
            </p:cNvSpPr>
            <p:nvPr/>
          </p:nvSpPr>
          <p:spPr>
            <a:xfrm>
              <a:off x="1214414" y="571480"/>
              <a:ext cx="6715172" cy="285752"/>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ru-RU" sz="2000" b="1" i="0" u="none" strike="noStrike" kern="1200" cap="none" spc="0" normalizeH="0" baseline="0" noProof="0" dirty="0">
                <a:ln>
                  <a:noFill/>
                </a:ln>
                <a:solidFill>
                  <a:schemeClr val="tx1">
                    <a:lumMod val="75000"/>
                    <a:lumOff val="25000"/>
                  </a:schemeClr>
                </a:solidFill>
                <a:effectLst/>
                <a:uLnTx/>
                <a:uFillTx/>
                <a:latin typeface="Arial Narrow" pitchFamily="34" charset="0"/>
                <a:ea typeface="+mj-ea"/>
                <a:cs typeface="+mj-cs"/>
              </a:endParaRPr>
            </a:p>
          </p:txBody>
        </p:sp>
      </p:grpSp>
      <p:sp>
        <p:nvSpPr>
          <p:cNvPr id="14" name="Номер слайда 13"/>
          <p:cNvSpPr>
            <a:spLocks noGrp="1"/>
          </p:cNvSpPr>
          <p:nvPr>
            <p:ph type="sldNum" sz="quarter" idx="12"/>
          </p:nvPr>
        </p:nvSpPr>
        <p:spPr/>
        <p:txBody>
          <a:bodyPr vert="horz" lIns="91440" tIns="45720" rIns="91440" bIns="45720" rtlCol="0" anchor="ctr"/>
          <a:lstStyle/>
          <a:p>
            <a:r>
              <a:rPr lang="ru-RU" sz="1400" dirty="0" smtClean="0">
                <a:latin typeface="Arial Narrow" pitchFamily="34" charset="0"/>
              </a:rPr>
              <a:t>5</a:t>
            </a:r>
          </a:p>
        </p:txBody>
      </p:sp>
      <p:graphicFrame>
        <p:nvGraphicFramePr>
          <p:cNvPr id="19" name="Таблица 18"/>
          <p:cNvGraphicFramePr>
            <a:graphicFrameLocks noGrp="1"/>
          </p:cNvGraphicFramePr>
          <p:nvPr/>
        </p:nvGraphicFramePr>
        <p:xfrm>
          <a:off x="642910" y="1142984"/>
          <a:ext cx="4071966" cy="2377581"/>
        </p:xfrm>
        <a:graphic>
          <a:graphicData uri="http://schemas.openxmlformats.org/drawingml/2006/table">
            <a:tbl>
              <a:tblPr firstRow="1" bandRow="1">
                <a:tableStyleId>{10A1B5D5-9B99-4C35-A422-299274C87663}</a:tableStyleId>
              </a:tblPr>
              <a:tblGrid>
                <a:gridCol w="4071966"/>
              </a:tblGrid>
              <a:tr h="291470">
                <a:tc>
                  <a:txBody>
                    <a:bodyPr/>
                    <a:lstStyle/>
                    <a:p>
                      <a:r>
                        <a:rPr lang="ru-RU" sz="1600" b="1" baseline="0" dirty="0" smtClean="0">
                          <a:solidFill>
                            <a:schemeClr val="tx1">
                              <a:lumMod val="75000"/>
                              <a:lumOff val="25000"/>
                            </a:schemeClr>
                          </a:solidFill>
                          <a:latin typeface="Arial Narrow" pitchFamily="34" charset="0"/>
                        </a:rPr>
                        <a:t>2011</a:t>
                      </a:r>
                      <a:r>
                        <a:rPr lang="en-US" sz="1600" b="1" baseline="0" dirty="0" smtClean="0">
                          <a:solidFill>
                            <a:schemeClr val="tx1">
                              <a:lumMod val="75000"/>
                              <a:lumOff val="25000"/>
                            </a:schemeClr>
                          </a:solidFill>
                          <a:latin typeface="Arial Narrow" pitchFamily="34" charset="0"/>
                        </a:rPr>
                        <a:t>: positive dynamics</a:t>
                      </a:r>
                      <a:endParaRPr lang="ru-RU" sz="1600" b="1" dirty="0" smtClean="0">
                        <a:solidFill>
                          <a:schemeClr val="tx1">
                            <a:lumMod val="75000"/>
                            <a:lumOff val="25000"/>
                          </a:schemeClr>
                        </a:solidFill>
                        <a:latin typeface="Arial Narrow" pitchFamily="34" charset="0"/>
                      </a:endParaRPr>
                    </a:p>
                  </a:txBody>
                  <a:tcPr anchor="ctr">
                    <a:lnL w="12700" cmpd="sng">
                      <a:noFill/>
                    </a:lnL>
                    <a:lnR w="12700" cap="flat" cmpd="sng" algn="ctr">
                      <a:solidFill>
                        <a:schemeClr val="bg1"/>
                      </a:solidFill>
                      <a:prstDash val="solid"/>
                      <a:round/>
                      <a:headEnd type="none" w="med" len="med"/>
                      <a:tailEnd type="none" w="med" len="med"/>
                    </a:lnR>
                    <a:lnT w="12700" cap="flat" cmpd="sng" algn="ctr">
                      <a:solidFill>
                        <a:srgbClr val="97D256"/>
                      </a:solidFill>
                      <a:prstDash val="solid"/>
                      <a:round/>
                      <a:headEnd type="none" w="med" len="med"/>
                      <a:tailEnd type="none" w="med" len="med"/>
                    </a:lnT>
                    <a:lnB w="12700" cap="flat" cmpd="sng" algn="ctr">
                      <a:solidFill>
                        <a:srgbClr val="97D256"/>
                      </a:solidFill>
                      <a:prstDash val="solid"/>
                      <a:round/>
                      <a:headEnd type="none" w="med" len="med"/>
                      <a:tailEnd type="none" w="med" len="med"/>
                    </a:lnB>
                    <a:lnTlToBr w="12700" cmpd="sng">
                      <a:noFill/>
                      <a:prstDash val="solid"/>
                    </a:lnTlToBr>
                    <a:lnBlToTr w="12700" cmpd="sng">
                      <a:noFill/>
                      <a:prstDash val="solid"/>
                    </a:lnBlToTr>
                    <a:solidFill>
                      <a:srgbClr val="F2FAEA"/>
                    </a:solidFill>
                  </a:tcPr>
                </a:tc>
              </a:tr>
              <a:tr h="280922">
                <a:tc>
                  <a:txBody>
                    <a:bodyPr/>
                    <a:lstStyle/>
                    <a:p>
                      <a:pPr marL="0" indent="0" algn="l" defTabSz="914400" rtl="0" eaLnBrk="1" latinLnBrk="0" hangingPunct="1">
                        <a:tabLst>
                          <a:tab pos="811213" algn="l"/>
                        </a:tabLst>
                      </a:pPr>
                      <a:r>
                        <a:rPr lang="en-US" sz="1400" kern="1200" dirty="0" smtClean="0">
                          <a:solidFill>
                            <a:schemeClr val="tx1">
                              <a:lumMod val="75000"/>
                              <a:lumOff val="25000"/>
                            </a:schemeClr>
                          </a:solidFill>
                          <a:latin typeface="Arial Narrow" pitchFamily="34" charset="0"/>
                          <a:ea typeface="+mn-ea"/>
                          <a:cs typeface="+mn-cs"/>
                        </a:rPr>
                        <a:t>Employed:</a:t>
                      </a:r>
                      <a:r>
                        <a:rPr lang="en-US" sz="1400" kern="1200" baseline="0" dirty="0" smtClean="0">
                          <a:solidFill>
                            <a:schemeClr val="tx1">
                              <a:lumMod val="75000"/>
                              <a:lumOff val="25000"/>
                            </a:schemeClr>
                          </a:solidFill>
                          <a:latin typeface="Arial Narrow" pitchFamily="34" charset="0"/>
                          <a:ea typeface="+mn-ea"/>
                          <a:cs typeface="+mn-cs"/>
                        </a:rPr>
                        <a:t> </a:t>
                      </a:r>
                      <a:r>
                        <a:rPr lang="ru-RU" sz="1400" kern="1200" dirty="0" smtClean="0">
                          <a:solidFill>
                            <a:schemeClr val="tx1">
                              <a:lumMod val="75000"/>
                              <a:lumOff val="25000"/>
                            </a:schemeClr>
                          </a:solidFill>
                          <a:latin typeface="Arial Narrow" pitchFamily="34" charset="0"/>
                          <a:ea typeface="+mn-ea"/>
                          <a:cs typeface="+mn-cs"/>
                        </a:rPr>
                        <a:t>174</a:t>
                      </a:r>
                      <a:endParaRPr lang="ru-RU" sz="1400" kern="1200" dirty="0" smtClean="0">
                        <a:solidFill>
                          <a:schemeClr val="tx1">
                            <a:lumMod val="75000"/>
                            <a:lumOff val="25000"/>
                          </a:schemeClr>
                        </a:solidFill>
                        <a:latin typeface="Arial Narrow" pitchFamily="34" charset="0"/>
                        <a:ea typeface="+mn-ea"/>
                        <a:cs typeface="+mn-cs"/>
                      </a:endParaRPr>
                    </a:p>
                  </a:txBody>
                  <a:tcPr>
                    <a:lnL w="12700" cmpd="sng">
                      <a:noFill/>
                    </a:lnL>
                    <a:lnR w="12700" cap="flat" cmpd="sng" algn="ctr">
                      <a:solidFill>
                        <a:schemeClr val="bg1"/>
                      </a:solidFill>
                      <a:prstDash val="solid"/>
                      <a:round/>
                      <a:headEnd type="none" w="med" len="med"/>
                      <a:tailEnd type="none" w="med" len="med"/>
                    </a:lnR>
                    <a:lnT w="12700" cap="flat" cmpd="sng" algn="ctr">
                      <a:solidFill>
                        <a:srgbClr val="97D25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r h="280922">
                <a:tc>
                  <a:txBody>
                    <a:bodyPr/>
                    <a:lstStyle/>
                    <a:p>
                      <a:r>
                        <a:rPr lang="en-US" sz="1400" dirty="0" smtClean="0">
                          <a:solidFill>
                            <a:schemeClr val="tx1">
                              <a:lumMod val="75000"/>
                              <a:lumOff val="25000"/>
                            </a:schemeClr>
                          </a:solidFill>
                          <a:latin typeface="Arial Narrow" pitchFamily="34" charset="0"/>
                        </a:rPr>
                        <a:t>Dismissed </a:t>
                      </a:r>
                      <a:r>
                        <a:rPr lang="ru-RU" sz="1400" dirty="0" smtClean="0">
                          <a:solidFill>
                            <a:schemeClr val="tx1">
                              <a:lumMod val="75000"/>
                              <a:lumOff val="25000"/>
                            </a:schemeClr>
                          </a:solidFill>
                          <a:latin typeface="Arial Narrow" pitchFamily="34" charset="0"/>
                        </a:rPr>
                        <a:t>176</a:t>
                      </a:r>
                      <a:endParaRPr lang="ru-RU" sz="1400" dirty="0">
                        <a:solidFill>
                          <a:schemeClr val="tx1">
                            <a:lumMod val="75000"/>
                            <a:lumOff val="25000"/>
                          </a:schemeClr>
                        </a:solidFill>
                        <a:latin typeface="Arial Narrow" pitchFamily="34" charset="0"/>
                      </a:endParaRP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AEA"/>
                    </a:solidFill>
                  </a:tcPr>
                </a:tc>
              </a:tr>
              <a:tr h="4775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solidFill>
                            <a:schemeClr val="tx1">
                              <a:lumMod val="75000"/>
                              <a:lumOff val="25000"/>
                            </a:schemeClr>
                          </a:solidFill>
                          <a:latin typeface="Arial Narrow" pitchFamily="34" charset="0"/>
                        </a:rPr>
                        <a:t>62 </a:t>
                      </a:r>
                      <a:r>
                        <a:rPr lang="en-US" sz="1400" dirty="0" smtClean="0">
                          <a:solidFill>
                            <a:schemeClr val="tx1">
                              <a:lumMod val="75000"/>
                              <a:lumOff val="25000"/>
                            </a:schemeClr>
                          </a:solidFill>
                          <a:latin typeface="Arial Narrow" pitchFamily="34" charset="0"/>
                        </a:rPr>
                        <a:t>employees</a:t>
                      </a:r>
                      <a:r>
                        <a:rPr lang="en-US" sz="1400" baseline="0" dirty="0" smtClean="0">
                          <a:solidFill>
                            <a:schemeClr val="tx1">
                              <a:lumMod val="75000"/>
                              <a:lumOff val="25000"/>
                            </a:schemeClr>
                          </a:solidFill>
                          <a:latin typeface="Arial Narrow" pitchFamily="34" charset="0"/>
                        </a:rPr>
                        <a:t> trained and re-trained</a:t>
                      </a:r>
                      <a:endParaRPr lang="ru-RU" sz="1400" dirty="0" smtClean="0">
                        <a:solidFill>
                          <a:schemeClr val="tx1">
                            <a:lumMod val="75000"/>
                            <a:lumOff val="25000"/>
                          </a:schemeClr>
                        </a:solidFill>
                        <a:latin typeface="Arial Narrow" pitchFamily="34" charset="0"/>
                      </a:endParaRP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r>
              <a:tr h="4775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75000"/>
                              <a:lumOff val="25000"/>
                            </a:schemeClr>
                          </a:solidFill>
                          <a:latin typeface="Arial Narrow" pitchFamily="34" charset="0"/>
                        </a:rPr>
                        <a:t>Average number of employees:</a:t>
                      </a:r>
                      <a:r>
                        <a:rPr lang="ru-RU" sz="1400" dirty="0" smtClean="0">
                          <a:solidFill>
                            <a:schemeClr val="tx1">
                              <a:lumMod val="75000"/>
                              <a:lumOff val="25000"/>
                            </a:schemeClr>
                          </a:solidFill>
                          <a:latin typeface="Arial Narrow" pitchFamily="34" charset="0"/>
                        </a:rPr>
                        <a:t> 566</a:t>
                      </a:r>
                      <a:endParaRPr lang="ru-RU" sz="1400" dirty="0" smtClean="0">
                        <a:solidFill>
                          <a:schemeClr val="tx1">
                            <a:lumMod val="75000"/>
                            <a:lumOff val="25000"/>
                          </a:schemeClr>
                        </a:solidFill>
                        <a:latin typeface="Arial Narrow" pitchFamily="34" charset="0"/>
                      </a:endParaRP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AEA"/>
                    </a:solidFill>
                  </a:tcPr>
                </a:tc>
              </a:tr>
              <a:tr h="477567">
                <a:tc>
                  <a:txBody>
                    <a:bodyPr/>
                    <a:lstStyle/>
                    <a:p>
                      <a:pPr marL="0" marR="0" indent="0" algn="just" defTabSz="914400" rtl="0" eaLnBrk="1" fontAlgn="auto" latinLnBrk="0" hangingPunct="1">
                        <a:lnSpc>
                          <a:spcPct val="100000"/>
                        </a:lnSpc>
                        <a:spcBef>
                          <a:spcPts val="0"/>
                        </a:spcBef>
                        <a:spcAft>
                          <a:spcPts val="0"/>
                        </a:spcAft>
                        <a:buClrTx/>
                        <a:buSzTx/>
                        <a:buFontTx/>
                        <a:buNone/>
                        <a:tabLst>
                          <a:tab pos="811213" algn="l"/>
                        </a:tabLst>
                        <a:defRPr/>
                      </a:pPr>
                      <a:r>
                        <a:rPr lang="en-US" sz="1400" dirty="0" smtClean="0">
                          <a:solidFill>
                            <a:schemeClr val="tx1">
                              <a:lumMod val="75000"/>
                              <a:lumOff val="25000"/>
                            </a:schemeClr>
                          </a:solidFill>
                          <a:latin typeface="Arial Narrow" pitchFamily="34" charset="0"/>
                        </a:rPr>
                        <a:t>Average compensation: RUR </a:t>
                      </a:r>
                      <a:r>
                        <a:rPr lang="ru-RU" sz="1400" dirty="0" smtClean="0">
                          <a:solidFill>
                            <a:schemeClr val="tx1">
                              <a:lumMod val="75000"/>
                              <a:lumOff val="25000"/>
                            </a:schemeClr>
                          </a:solidFill>
                          <a:latin typeface="Arial Narrow" pitchFamily="34" charset="0"/>
                        </a:rPr>
                        <a:t>16</a:t>
                      </a:r>
                      <a:r>
                        <a:rPr lang="en-US" sz="1400" dirty="0" smtClean="0">
                          <a:solidFill>
                            <a:schemeClr val="tx1">
                              <a:lumMod val="75000"/>
                              <a:lumOff val="25000"/>
                            </a:schemeClr>
                          </a:solidFill>
                          <a:latin typeface="Arial Narrow" pitchFamily="34" charset="0"/>
                        </a:rPr>
                        <a:t>,</a:t>
                      </a:r>
                      <a:r>
                        <a:rPr lang="ru-RU" sz="1400" dirty="0" smtClean="0">
                          <a:solidFill>
                            <a:schemeClr val="tx1">
                              <a:lumMod val="75000"/>
                              <a:lumOff val="25000"/>
                            </a:schemeClr>
                          </a:solidFill>
                          <a:latin typeface="Arial Narrow" pitchFamily="34" charset="0"/>
                        </a:rPr>
                        <a:t>078</a:t>
                      </a:r>
                      <a:endParaRPr lang="ru-RU" sz="1400" dirty="0" smtClean="0">
                        <a:solidFill>
                          <a:schemeClr val="tx1">
                            <a:lumMod val="75000"/>
                            <a:lumOff val="25000"/>
                          </a:schemeClr>
                        </a:solidFill>
                        <a:latin typeface="Arial Narrow" pitchFamily="34" charset="0"/>
                      </a:endParaRPr>
                    </a:p>
                  </a:txBody>
                  <a:tcP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rgbClr val="97D256"/>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20" name="Диаграмма 19"/>
          <p:cNvGraphicFramePr/>
          <p:nvPr/>
        </p:nvGraphicFramePr>
        <p:xfrm>
          <a:off x="4714876" y="1000108"/>
          <a:ext cx="4286280" cy="271464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Таблица 20"/>
          <p:cNvGraphicFramePr>
            <a:graphicFrameLocks noGrp="1"/>
          </p:cNvGraphicFramePr>
          <p:nvPr/>
        </p:nvGraphicFramePr>
        <p:xfrm>
          <a:off x="642910" y="3874784"/>
          <a:ext cx="4071966" cy="1249680"/>
        </p:xfrm>
        <a:graphic>
          <a:graphicData uri="http://schemas.openxmlformats.org/drawingml/2006/table">
            <a:tbl>
              <a:tblPr firstRow="1" bandRow="1">
                <a:tableStyleId>{10A1B5D5-9B99-4C35-A422-299274C87663}</a:tableStyleId>
              </a:tblPr>
              <a:tblGrid>
                <a:gridCol w="2714644"/>
                <a:gridCol w="1357322"/>
              </a:tblGrid>
              <a:tr h="291470">
                <a:tc gridSpan="2">
                  <a:txBody>
                    <a:bodyPr/>
                    <a:lstStyle/>
                    <a:p>
                      <a:r>
                        <a:rPr lang="en-US" sz="1600" b="1" dirty="0" smtClean="0">
                          <a:solidFill>
                            <a:schemeClr val="tx1">
                              <a:lumMod val="75000"/>
                              <a:lumOff val="25000"/>
                            </a:schemeClr>
                          </a:solidFill>
                          <a:latin typeface="Arial Narrow" pitchFamily="34" charset="0"/>
                        </a:rPr>
                        <a:t>Company Today</a:t>
                      </a:r>
                      <a:endParaRPr lang="ru-RU" sz="1600" b="1" dirty="0" smtClean="0">
                        <a:solidFill>
                          <a:schemeClr val="tx1">
                            <a:lumMod val="75000"/>
                            <a:lumOff val="25000"/>
                          </a:schemeClr>
                        </a:solidFill>
                        <a:latin typeface="Arial Narrow" pitchFamily="34" charset="0"/>
                      </a:endParaRPr>
                    </a:p>
                  </a:txBody>
                  <a:tcPr anchor="ctr">
                    <a:lnL w="12700" cmpd="sng">
                      <a:noFill/>
                    </a:lnL>
                    <a:lnR w="12700" cap="flat" cmpd="sng" algn="ctr">
                      <a:solidFill>
                        <a:schemeClr val="bg1"/>
                      </a:solidFill>
                      <a:prstDash val="solid"/>
                      <a:round/>
                      <a:headEnd type="none" w="med" len="med"/>
                      <a:tailEnd type="none" w="med" len="med"/>
                    </a:lnR>
                    <a:lnT w="12700" cap="flat" cmpd="sng" algn="ctr">
                      <a:solidFill>
                        <a:srgbClr val="97D256"/>
                      </a:solidFill>
                      <a:prstDash val="solid"/>
                      <a:round/>
                      <a:headEnd type="none" w="med" len="med"/>
                      <a:tailEnd type="none" w="med" len="med"/>
                    </a:lnT>
                    <a:lnB w="12700" cap="flat" cmpd="sng" algn="ctr">
                      <a:solidFill>
                        <a:srgbClr val="97D256"/>
                      </a:solidFill>
                      <a:prstDash val="solid"/>
                      <a:round/>
                      <a:headEnd type="none" w="med" len="med"/>
                      <a:tailEnd type="none" w="med" len="med"/>
                    </a:lnB>
                    <a:lnTlToBr w="12700" cmpd="sng">
                      <a:noFill/>
                      <a:prstDash val="solid"/>
                    </a:lnTlToBr>
                    <a:lnBlToTr w="12700" cmpd="sng">
                      <a:noFill/>
                      <a:prstDash val="solid"/>
                    </a:lnBlToTr>
                    <a:solidFill>
                      <a:srgbClr val="F2FAEA"/>
                    </a:solidFill>
                  </a:tcPr>
                </a:tc>
                <a:tc hMerge="1">
                  <a:txBody>
                    <a:bodyPr/>
                    <a:lstStyle/>
                    <a:p>
                      <a:endParaRPr lang="ru-RU" sz="1600" b="1" dirty="0" smtClean="0">
                        <a:solidFill>
                          <a:schemeClr val="tx1">
                            <a:lumMod val="75000"/>
                            <a:lumOff val="25000"/>
                          </a:schemeClr>
                        </a:solidFill>
                        <a:latin typeface="Arial Narrow" pitchFamily="34" charset="0"/>
                      </a:endParaRPr>
                    </a:p>
                  </a:txBody>
                  <a:tcPr anchor="ctr">
                    <a:lnL w="12700" cmpd="sng">
                      <a:noFill/>
                    </a:lnL>
                    <a:lnR w="12700" cap="flat" cmpd="sng" algn="ctr">
                      <a:solidFill>
                        <a:schemeClr val="bg1"/>
                      </a:solidFill>
                      <a:prstDash val="solid"/>
                      <a:round/>
                      <a:headEnd type="none" w="med" len="med"/>
                      <a:tailEnd type="none" w="med" len="med"/>
                    </a:lnR>
                    <a:lnT w="12700" cap="flat" cmpd="sng" algn="ctr">
                      <a:solidFill>
                        <a:srgbClr val="97D256"/>
                      </a:solidFill>
                      <a:prstDash val="solid"/>
                      <a:round/>
                      <a:headEnd type="none" w="med" len="med"/>
                      <a:tailEnd type="none" w="med" len="med"/>
                    </a:lnT>
                    <a:lnB w="12700" cap="flat" cmpd="sng" algn="ctr">
                      <a:solidFill>
                        <a:srgbClr val="97D256"/>
                      </a:solidFill>
                      <a:prstDash val="solid"/>
                      <a:round/>
                      <a:headEnd type="none" w="med" len="med"/>
                      <a:tailEnd type="none" w="med" len="med"/>
                    </a:lnB>
                    <a:lnTlToBr w="12700" cmpd="sng">
                      <a:noFill/>
                      <a:prstDash val="solid"/>
                    </a:lnTlToBr>
                    <a:lnBlToTr w="12700" cmpd="sng">
                      <a:noFill/>
                      <a:prstDash val="solid"/>
                    </a:lnBlToTr>
                    <a:solidFill>
                      <a:srgbClr val="F2FAEA"/>
                    </a:solidFill>
                  </a:tcPr>
                </a:tc>
              </a:tr>
              <a:tr h="280922">
                <a:tc>
                  <a:txBody>
                    <a:bodyPr/>
                    <a:lstStyle/>
                    <a:p>
                      <a:r>
                        <a:rPr lang="en-US" sz="1200" dirty="0" smtClean="0">
                          <a:solidFill>
                            <a:schemeClr val="tx1">
                              <a:lumMod val="75000"/>
                              <a:lumOff val="25000"/>
                            </a:schemeClr>
                          </a:solidFill>
                          <a:latin typeface="Arial Narrow" pitchFamily="34" charset="0"/>
                        </a:rPr>
                        <a:t>Average compensation</a:t>
                      </a:r>
                      <a:r>
                        <a:rPr lang="ru-RU" sz="1200" dirty="0" smtClean="0">
                          <a:solidFill>
                            <a:schemeClr val="tx1">
                              <a:lumMod val="75000"/>
                              <a:lumOff val="25000"/>
                            </a:schemeClr>
                          </a:solidFill>
                          <a:latin typeface="Arial Narrow" pitchFamily="34" charset="0"/>
                        </a:rPr>
                        <a:t>,</a:t>
                      </a:r>
                      <a:r>
                        <a:rPr lang="ru-RU" sz="1200" baseline="0" dirty="0" smtClean="0">
                          <a:solidFill>
                            <a:schemeClr val="tx1">
                              <a:lumMod val="75000"/>
                              <a:lumOff val="25000"/>
                            </a:schemeClr>
                          </a:solidFill>
                          <a:latin typeface="Arial Narrow" pitchFamily="34" charset="0"/>
                        </a:rPr>
                        <a:t> </a:t>
                      </a:r>
                      <a:r>
                        <a:rPr lang="en-US" sz="1200" baseline="0" dirty="0" smtClean="0">
                          <a:solidFill>
                            <a:schemeClr val="tx1">
                              <a:lumMod val="75000"/>
                              <a:lumOff val="25000"/>
                            </a:schemeClr>
                          </a:solidFill>
                          <a:latin typeface="Arial Narrow" pitchFamily="34" charset="0"/>
                        </a:rPr>
                        <a:t>RUR</a:t>
                      </a:r>
                      <a:endParaRPr lang="ru-RU" sz="1200" dirty="0">
                        <a:solidFill>
                          <a:schemeClr val="tx1">
                            <a:lumMod val="75000"/>
                            <a:lumOff val="25000"/>
                          </a:schemeClr>
                        </a:solidFill>
                        <a:latin typeface="Arial Narrow" pitchFamily="34" charset="0"/>
                      </a:endParaRPr>
                    </a:p>
                  </a:txBody>
                  <a:tcPr>
                    <a:lnL w="12700" cmpd="sng">
                      <a:noFill/>
                    </a:lnL>
                    <a:lnR w="12700" cap="flat" cmpd="sng" algn="ctr">
                      <a:noFill/>
                      <a:prstDash val="solid"/>
                      <a:round/>
                      <a:headEnd type="none" w="med" len="med"/>
                      <a:tailEnd type="none" w="med" len="med"/>
                    </a:lnR>
                    <a:lnT w="12700" cap="flat" cmpd="sng" algn="ctr">
                      <a:solidFill>
                        <a:srgbClr val="97D25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solidFill>
                            <a:schemeClr val="tx1">
                              <a:lumMod val="75000"/>
                              <a:lumOff val="25000"/>
                            </a:schemeClr>
                          </a:solidFill>
                          <a:latin typeface="Arial Narrow" pitchFamily="34" charset="0"/>
                        </a:rPr>
                        <a:t>2</a:t>
                      </a:r>
                      <a:r>
                        <a:rPr lang="ru-RU" sz="1400" b="1" dirty="0" smtClean="0">
                          <a:solidFill>
                            <a:schemeClr val="tx1">
                              <a:lumMod val="75000"/>
                              <a:lumOff val="25000"/>
                            </a:schemeClr>
                          </a:solidFill>
                          <a:latin typeface="Arial Narrow" pitchFamily="34" charset="0"/>
                        </a:rPr>
                        <a:t>2 </a:t>
                      </a:r>
                      <a:r>
                        <a:rPr lang="en-US" sz="1400" b="1" dirty="0" smtClean="0">
                          <a:solidFill>
                            <a:schemeClr val="tx1">
                              <a:lumMod val="75000"/>
                              <a:lumOff val="25000"/>
                            </a:schemeClr>
                          </a:solidFill>
                          <a:latin typeface="Arial Narrow" pitchFamily="34" charset="0"/>
                        </a:rPr>
                        <a:t>4</a:t>
                      </a:r>
                      <a:r>
                        <a:rPr lang="ru-RU" sz="1400" b="1" dirty="0" smtClean="0">
                          <a:solidFill>
                            <a:schemeClr val="tx1">
                              <a:lumMod val="75000"/>
                              <a:lumOff val="25000"/>
                            </a:schemeClr>
                          </a:solidFill>
                          <a:latin typeface="Arial Narrow" pitchFamily="34" charset="0"/>
                        </a:rPr>
                        <a:t>25</a:t>
                      </a:r>
                      <a:endParaRPr lang="ru-RU" sz="1400" b="1" dirty="0">
                        <a:solidFill>
                          <a:schemeClr val="tx1">
                            <a:lumMod val="75000"/>
                            <a:lumOff val="25000"/>
                          </a:schemeClr>
                        </a:solidFill>
                        <a:latin typeface="Arial Narrow" pitchFamily="34" charset="0"/>
                      </a:endParaRPr>
                    </a:p>
                  </a:txBody>
                  <a:tcPr>
                    <a:lnL w="12700" cmpd="sng">
                      <a:noFill/>
                    </a:lnL>
                    <a:lnR w="12700" cap="flat" cmpd="sng" algn="ctr">
                      <a:solidFill>
                        <a:schemeClr val="bg1"/>
                      </a:solidFill>
                      <a:prstDash val="solid"/>
                      <a:round/>
                      <a:headEnd type="none" w="med" len="med"/>
                      <a:tailEnd type="none" w="med" len="med"/>
                    </a:lnR>
                    <a:lnT w="12700" cap="flat" cmpd="sng" algn="ctr">
                      <a:solidFill>
                        <a:srgbClr val="97D25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r h="2809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lumMod val="75000"/>
                              <a:lumOff val="25000"/>
                            </a:schemeClr>
                          </a:solidFill>
                          <a:latin typeface="Arial Narrow" pitchFamily="34" charset="0"/>
                        </a:rPr>
                        <a:t>Average compensation of </a:t>
                      </a:r>
                      <a:r>
                        <a:rPr lang="en-US" sz="1200" dirty="0" err="1" smtClean="0">
                          <a:solidFill>
                            <a:schemeClr val="tx1">
                              <a:lumMod val="75000"/>
                              <a:lumOff val="25000"/>
                            </a:schemeClr>
                          </a:solidFill>
                          <a:latin typeface="Arial Narrow" pitchFamily="34" charset="0"/>
                        </a:rPr>
                        <a:t>timeworkers</a:t>
                      </a:r>
                      <a:r>
                        <a:rPr lang="en-US" sz="1200" dirty="0" smtClean="0">
                          <a:solidFill>
                            <a:schemeClr val="tx1">
                              <a:lumMod val="75000"/>
                              <a:lumOff val="25000"/>
                            </a:schemeClr>
                          </a:solidFill>
                          <a:latin typeface="Arial Narrow" pitchFamily="34" charset="0"/>
                        </a:rPr>
                        <a:t>, RUR</a:t>
                      </a:r>
                      <a:endParaRPr lang="ru-RU" sz="1200" dirty="0" smtClean="0">
                        <a:solidFill>
                          <a:schemeClr val="tx1">
                            <a:lumMod val="75000"/>
                            <a:lumOff val="25000"/>
                          </a:schemeClr>
                        </a:solidFill>
                        <a:latin typeface="Arial Narrow"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AE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lumMod val="75000"/>
                              <a:lumOff val="25000"/>
                            </a:schemeClr>
                          </a:solidFill>
                          <a:latin typeface="Arial Narrow" pitchFamily="34" charset="0"/>
                        </a:rPr>
                        <a:t>17</a:t>
                      </a:r>
                      <a:r>
                        <a:rPr lang="ru-RU" sz="1400" b="1" dirty="0" smtClean="0">
                          <a:solidFill>
                            <a:schemeClr val="tx1">
                              <a:lumMod val="75000"/>
                              <a:lumOff val="25000"/>
                            </a:schemeClr>
                          </a:solidFill>
                          <a:latin typeface="Arial Narrow" pitchFamily="34" charset="0"/>
                        </a:rPr>
                        <a:t> </a:t>
                      </a:r>
                      <a:r>
                        <a:rPr lang="en-US" sz="1400" b="1" dirty="0" smtClean="0">
                          <a:solidFill>
                            <a:schemeClr val="tx1">
                              <a:lumMod val="75000"/>
                              <a:lumOff val="25000"/>
                            </a:schemeClr>
                          </a:solidFill>
                          <a:latin typeface="Arial Narrow" pitchFamily="34" charset="0"/>
                        </a:rPr>
                        <a:t>855</a:t>
                      </a:r>
                      <a:endParaRPr lang="ru-RU" sz="1400" dirty="0" smtClean="0">
                        <a:solidFill>
                          <a:schemeClr val="tx1">
                            <a:lumMod val="75000"/>
                            <a:lumOff val="25000"/>
                          </a:schemeClr>
                        </a:solidFill>
                        <a:latin typeface="Arial Narrow" pitchFamily="34" charset="0"/>
                      </a:endParaRP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AEA"/>
                    </a:solidFill>
                  </a:tcPr>
                </a:tc>
              </a:tr>
              <a:tr h="2896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lumMod val="75000"/>
                              <a:lumOff val="25000"/>
                            </a:schemeClr>
                          </a:solidFill>
                          <a:latin typeface="Arial Narrow" pitchFamily="34" charset="0"/>
                        </a:rPr>
                        <a:t>Average compensation of jobbers</a:t>
                      </a:r>
                      <a:r>
                        <a:rPr lang="ru-RU" sz="1200" dirty="0" smtClean="0">
                          <a:solidFill>
                            <a:schemeClr val="tx1">
                              <a:lumMod val="75000"/>
                              <a:lumOff val="25000"/>
                            </a:schemeClr>
                          </a:solidFill>
                          <a:latin typeface="Arial Narrow" pitchFamily="34" charset="0"/>
                        </a:rPr>
                        <a:t>, </a:t>
                      </a:r>
                      <a:r>
                        <a:rPr lang="en-US" sz="1200" dirty="0" smtClean="0">
                          <a:solidFill>
                            <a:schemeClr val="tx1">
                              <a:lumMod val="75000"/>
                              <a:lumOff val="25000"/>
                            </a:schemeClr>
                          </a:solidFill>
                          <a:latin typeface="Arial Narrow" pitchFamily="34" charset="0"/>
                        </a:rPr>
                        <a:t>RUR</a:t>
                      </a:r>
                      <a:endParaRPr lang="ru-RU" sz="1200" dirty="0" smtClean="0">
                        <a:solidFill>
                          <a:schemeClr val="tx1">
                            <a:lumMod val="75000"/>
                            <a:lumOff val="25000"/>
                          </a:schemeClr>
                        </a:solidFill>
                        <a:latin typeface="Arial Narrow" pitchFamily="34" charset="0"/>
                      </a:endParaRPr>
                    </a:p>
                  </a:txBody>
                  <a:tcPr>
                    <a:lnL w="12700" cmpd="sng">
                      <a:noFill/>
                    </a:lnL>
                    <a:lnR w="12700" cap="flat" cmpd="sng" algn="ctr">
                      <a:noFill/>
                      <a:prstDash val="solid"/>
                      <a:round/>
                      <a:headEnd type="none" w="med" len="med"/>
                      <a:tailEnd type="none" w="med" len="med"/>
                    </a:lnR>
                    <a:lnT w="12700" cmpd="sng">
                      <a:noFill/>
                    </a:lnT>
                    <a:lnB w="12700" cap="flat" cmpd="sng" algn="ctr">
                      <a:solidFill>
                        <a:srgbClr val="92D05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lumMod val="75000"/>
                              <a:lumOff val="25000"/>
                            </a:schemeClr>
                          </a:solidFill>
                          <a:latin typeface="Arial Narrow" pitchFamily="34" charset="0"/>
                        </a:rPr>
                        <a:t>27</a:t>
                      </a:r>
                      <a:r>
                        <a:rPr lang="ru-RU" sz="1400" b="1" dirty="0" smtClean="0">
                          <a:solidFill>
                            <a:schemeClr val="tx1">
                              <a:lumMod val="75000"/>
                              <a:lumOff val="25000"/>
                            </a:schemeClr>
                          </a:solidFill>
                          <a:latin typeface="Arial Narrow" pitchFamily="34" charset="0"/>
                        </a:rPr>
                        <a:t> </a:t>
                      </a:r>
                      <a:r>
                        <a:rPr lang="en-US" sz="1400" b="1" dirty="0" smtClean="0">
                          <a:solidFill>
                            <a:schemeClr val="tx1">
                              <a:lumMod val="75000"/>
                              <a:lumOff val="25000"/>
                            </a:schemeClr>
                          </a:solidFill>
                          <a:latin typeface="Arial Narrow" pitchFamily="34" charset="0"/>
                        </a:rPr>
                        <a:t>538</a:t>
                      </a:r>
                      <a:endParaRPr lang="ru-RU" sz="1400" dirty="0" smtClean="0">
                        <a:solidFill>
                          <a:schemeClr val="tx1">
                            <a:lumMod val="75000"/>
                            <a:lumOff val="25000"/>
                          </a:schemeClr>
                        </a:solidFill>
                        <a:latin typeface="Arial Narrow" pitchFamily="34" charset="0"/>
                      </a:endParaRPr>
                    </a:p>
                  </a:txBody>
                  <a:tcP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rgbClr val="92D05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23" name="Таблица 22"/>
          <p:cNvGraphicFramePr>
            <a:graphicFrameLocks noGrp="1"/>
          </p:cNvGraphicFramePr>
          <p:nvPr/>
        </p:nvGraphicFramePr>
        <p:xfrm>
          <a:off x="4786314" y="3874784"/>
          <a:ext cx="4071966" cy="1249680"/>
        </p:xfrm>
        <a:graphic>
          <a:graphicData uri="http://schemas.openxmlformats.org/drawingml/2006/table">
            <a:tbl>
              <a:tblPr firstRow="1" bandRow="1">
                <a:tableStyleId>{10A1B5D5-9B99-4C35-A422-299274C87663}</a:tableStyleId>
              </a:tblPr>
              <a:tblGrid>
                <a:gridCol w="2357454"/>
                <a:gridCol w="1714512"/>
              </a:tblGrid>
              <a:tr h="291470">
                <a:tc gridSpan="2">
                  <a:txBody>
                    <a:bodyPr/>
                    <a:lstStyle/>
                    <a:p>
                      <a:endParaRPr lang="ru-RU" sz="1600" b="1" dirty="0" smtClean="0">
                        <a:solidFill>
                          <a:schemeClr val="tx1">
                            <a:lumMod val="75000"/>
                            <a:lumOff val="25000"/>
                          </a:schemeClr>
                        </a:solidFill>
                        <a:latin typeface="Arial Narrow" pitchFamily="34" charset="0"/>
                      </a:endParaRPr>
                    </a:p>
                  </a:txBody>
                  <a:tcPr anchor="ctr">
                    <a:lnL w="12700" cmpd="sng">
                      <a:noFill/>
                    </a:lnL>
                    <a:lnR w="12700" cap="flat" cmpd="sng" algn="ctr">
                      <a:solidFill>
                        <a:schemeClr val="bg1"/>
                      </a:solidFill>
                      <a:prstDash val="solid"/>
                      <a:round/>
                      <a:headEnd type="none" w="med" len="med"/>
                      <a:tailEnd type="none" w="med" len="med"/>
                    </a:lnR>
                    <a:lnT w="12700" cap="flat" cmpd="sng" algn="ctr">
                      <a:solidFill>
                        <a:srgbClr val="97D256"/>
                      </a:solidFill>
                      <a:prstDash val="solid"/>
                      <a:round/>
                      <a:headEnd type="none" w="med" len="med"/>
                      <a:tailEnd type="none" w="med" len="med"/>
                    </a:lnT>
                    <a:lnB w="12700" cap="flat" cmpd="sng" algn="ctr">
                      <a:solidFill>
                        <a:srgbClr val="97D256"/>
                      </a:solidFill>
                      <a:prstDash val="solid"/>
                      <a:round/>
                      <a:headEnd type="none" w="med" len="med"/>
                      <a:tailEnd type="none" w="med" len="med"/>
                    </a:lnB>
                    <a:lnTlToBr w="12700" cmpd="sng">
                      <a:noFill/>
                      <a:prstDash val="solid"/>
                    </a:lnTlToBr>
                    <a:lnBlToTr w="12700" cmpd="sng">
                      <a:noFill/>
                      <a:prstDash val="solid"/>
                    </a:lnBlToTr>
                    <a:solidFill>
                      <a:srgbClr val="F2FAEA"/>
                    </a:solidFill>
                  </a:tcPr>
                </a:tc>
                <a:tc hMerge="1">
                  <a:txBody>
                    <a:bodyPr/>
                    <a:lstStyle/>
                    <a:p>
                      <a:endParaRPr lang="ru-RU" sz="1600" b="1" dirty="0" smtClean="0">
                        <a:solidFill>
                          <a:schemeClr val="tx1">
                            <a:lumMod val="75000"/>
                            <a:lumOff val="25000"/>
                          </a:schemeClr>
                        </a:solidFill>
                        <a:latin typeface="Arial Narrow" pitchFamily="34" charset="0"/>
                      </a:endParaRPr>
                    </a:p>
                  </a:txBody>
                  <a:tcPr anchor="ctr">
                    <a:lnL w="12700" cmpd="sng">
                      <a:noFill/>
                    </a:lnL>
                    <a:lnR w="12700" cap="flat" cmpd="sng" algn="ctr">
                      <a:solidFill>
                        <a:schemeClr val="bg1"/>
                      </a:solidFill>
                      <a:prstDash val="solid"/>
                      <a:round/>
                      <a:headEnd type="none" w="med" len="med"/>
                      <a:tailEnd type="none" w="med" len="med"/>
                    </a:lnR>
                    <a:lnT w="12700" cap="flat" cmpd="sng" algn="ctr">
                      <a:solidFill>
                        <a:srgbClr val="97D256"/>
                      </a:solidFill>
                      <a:prstDash val="solid"/>
                      <a:round/>
                      <a:headEnd type="none" w="med" len="med"/>
                      <a:tailEnd type="none" w="med" len="med"/>
                    </a:lnT>
                    <a:lnB w="12700" cap="flat" cmpd="sng" algn="ctr">
                      <a:solidFill>
                        <a:srgbClr val="97D256"/>
                      </a:solidFill>
                      <a:prstDash val="solid"/>
                      <a:round/>
                      <a:headEnd type="none" w="med" len="med"/>
                      <a:tailEnd type="none" w="med" len="med"/>
                    </a:lnB>
                    <a:lnTlToBr w="12700" cmpd="sng">
                      <a:noFill/>
                      <a:prstDash val="solid"/>
                    </a:lnTlToBr>
                    <a:lnBlToTr w="12700" cmpd="sng">
                      <a:noFill/>
                      <a:prstDash val="solid"/>
                    </a:lnBlToTr>
                    <a:solidFill>
                      <a:srgbClr val="F2FAEA"/>
                    </a:solidFill>
                  </a:tcPr>
                </a:tc>
              </a:tr>
              <a:tr h="2809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lumMod val="75000"/>
                              <a:lumOff val="25000"/>
                            </a:schemeClr>
                          </a:solidFill>
                          <a:latin typeface="Arial Narrow" pitchFamily="34" charset="0"/>
                        </a:rPr>
                        <a:t>Average number of employees</a:t>
                      </a:r>
                      <a:endParaRPr lang="ru-RU" sz="1200" dirty="0" smtClean="0">
                        <a:solidFill>
                          <a:schemeClr val="tx1">
                            <a:lumMod val="75000"/>
                            <a:lumOff val="25000"/>
                          </a:schemeClr>
                        </a:solidFill>
                        <a:latin typeface="Arial Narrow" pitchFamily="34" charset="0"/>
                      </a:endParaRPr>
                    </a:p>
                  </a:txBody>
                  <a:tcPr>
                    <a:lnL w="12700" cmpd="sng">
                      <a:noFill/>
                    </a:lnL>
                    <a:lnR w="12700" cap="flat" cmpd="sng" algn="ctr">
                      <a:noFill/>
                      <a:prstDash val="solid"/>
                      <a:round/>
                      <a:headEnd type="none" w="med" len="med"/>
                      <a:tailEnd type="none" w="med" len="med"/>
                    </a:lnR>
                    <a:lnT w="12700" cap="flat" cmpd="sng" algn="ctr">
                      <a:solidFill>
                        <a:srgbClr val="97D25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solidFill>
                            <a:schemeClr val="tx1">
                              <a:lumMod val="75000"/>
                              <a:lumOff val="25000"/>
                            </a:schemeClr>
                          </a:solidFill>
                          <a:latin typeface="Arial Narrow" pitchFamily="34" charset="0"/>
                        </a:rPr>
                        <a:t>59</a:t>
                      </a:r>
                      <a:r>
                        <a:rPr lang="en-US" sz="1400" dirty="0" smtClean="0">
                          <a:solidFill>
                            <a:schemeClr val="tx1">
                              <a:lumMod val="75000"/>
                              <a:lumOff val="25000"/>
                            </a:schemeClr>
                          </a:solidFill>
                          <a:latin typeface="Arial Narrow" pitchFamily="34" charset="0"/>
                        </a:rPr>
                        <a:t>0</a:t>
                      </a:r>
                      <a:endParaRPr lang="ru-RU" sz="1400" dirty="0" smtClean="0">
                        <a:solidFill>
                          <a:schemeClr val="tx1">
                            <a:lumMod val="75000"/>
                            <a:lumOff val="25000"/>
                          </a:schemeClr>
                        </a:solidFill>
                        <a:latin typeface="Arial Narrow" pitchFamily="34" charset="0"/>
                      </a:endParaRPr>
                    </a:p>
                  </a:txBody>
                  <a:tcPr>
                    <a:lnL w="12700" cmpd="sng">
                      <a:noFill/>
                    </a:lnL>
                    <a:lnR w="12700" cap="flat" cmpd="sng" algn="ctr">
                      <a:solidFill>
                        <a:schemeClr val="bg1"/>
                      </a:solidFill>
                      <a:prstDash val="solid"/>
                      <a:round/>
                      <a:headEnd type="none" w="med" len="med"/>
                      <a:tailEnd type="none" w="med" len="med"/>
                    </a:lnR>
                    <a:lnT w="12700" cap="flat" cmpd="sng" algn="ctr">
                      <a:solidFill>
                        <a:srgbClr val="97D25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r h="2809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lumMod val="75000"/>
                              <a:lumOff val="25000"/>
                            </a:schemeClr>
                          </a:solidFill>
                          <a:latin typeface="Arial Narrow" pitchFamily="34" charset="0"/>
                        </a:rPr>
                        <a:t>Number of shops</a:t>
                      </a:r>
                      <a:endParaRPr lang="ru-RU" sz="1200" dirty="0" smtClean="0">
                        <a:solidFill>
                          <a:schemeClr val="tx1">
                            <a:lumMod val="75000"/>
                            <a:lumOff val="25000"/>
                          </a:schemeClr>
                        </a:solidFill>
                        <a:latin typeface="Arial Narrow"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AEA"/>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solidFill>
                            <a:schemeClr val="tx1">
                              <a:lumMod val="75000"/>
                              <a:lumOff val="25000"/>
                            </a:schemeClr>
                          </a:solidFill>
                          <a:latin typeface="Arial Narrow" pitchFamily="34" charset="0"/>
                        </a:rPr>
                        <a:t>6</a:t>
                      </a: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AEA"/>
                    </a:solidFill>
                  </a:tcPr>
                </a:tc>
              </a:tr>
              <a:tr h="289693">
                <a:tc>
                  <a:txBody>
                    <a:bodyPr/>
                    <a:lstStyle/>
                    <a:p>
                      <a:endParaRPr lang="ru-RU" sz="1400" dirty="0">
                        <a:solidFill>
                          <a:schemeClr val="tx1">
                            <a:lumMod val="75000"/>
                            <a:lumOff val="25000"/>
                          </a:schemeClr>
                        </a:solidFill>
                        <a:latin typeface="Arial Narrow" pitchFamily="34" charset="0"/>
                      </a:endParaRPr>
                    </a:p>
                  </a:txBody>
                  <a:tcPr>
                    <a:lnL w="12700" cmpd="sng">
                      <a:noFill/>
                    </a:lnL>
                    <a:lnR w="12700" cap="flat" cmpd="sng" algn="ctr">
                      <a:noFill/>
                      <a:prstDash val="solid"/>
                      <a:round/>
                      <a:headEnd type="none" w="med" len="med"/>
                      <a:tailEnd type="none" w="med" len="med"/>
                    </a:lnR>
                    <a:lnT w="12700" cmpd="sng">
                      <a:noFill/>
                    </a:lnT>
                    <a:lnB w="12700" cap="flat" cmpd="sng" algn="ctr">
                      <a:solidFill>
                        <a:srgbClr val="92D05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ru-RU" sz="1400" b="1" dirty="0">
                        <a:solidFill>
                          <a:schemeClr val="tx1">
                            <a:lumMod val="75000"/>
                            <a:lumOff val="25000"/>
                          </a:schemeClr>
                        </a:solidFill>
                        <a:latin typeface="Arial Narrow" pitchFamily="34" charset="0"/>
                      </a:endParaRPr>
                    </a:p>
                  </a:txBody>
                  <a:tcP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rgbClr val="92D05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26"/>
          <p:cNvGrpSpPr/>
          <p:nvPr/>
        </p:nvGrpSpPr>
        <p:grpSpPr>
          <a:xfrm>
            <a:off x="285720" y="192225"/>
            <a:ext cx="7786742" cy="807883"/>
            <a:chOff x="142844" y="71414"/>
            <a:chExt cx="7786742" cy="807883"/>
          </a:xfrm>
        </p:grpSpPr>
        <p:grpSp>
          <p:nvGrpSpPr>
            <p:cNvPr id="3" name="Группа 22"/>
            <p:cNvGrpSpPr/>
            <p:nvPr/>
          </p:nvGrpSpPr>
          <p:grpSpPr>
            <a:xfrm>
              <a:off x="142844" y="71414"/>
              <a:ext cx="7786742" cy="807883"/>
              <a:chOff x="142844" y="71414"/>
              <a:chExt cx="7786742" cy="807883"/>
            </a:xfrm>
          </p:grpSpPr>
          <p:grpSp>
            <p:nvGrpSpPr>
              <p:cNvPr id="4" name="Группа 6"/>
              <p:cNvGrpSpPr/>
              <p:nvPr/>
            </p:nvGrpSpPr>
            <p:grpSpPr>
              <a:xfrm>
                <a:off x="142844" y="142853"/>
                <a:ext cx="1000132" cy="736444"/>
                <a:chOff x="4000496" y="2928934"/>
                <a:chExt cx="1357322" cy="999460"/>
              </a:xfrm>
            </p:grpSpPr>
            <p:pic>
              <p:nvPicPr>
                <p:cNvPr id="12" name="Рисунок 5" descr="Tznak3.wmf"/>
                <p:cNvPicPr/>
                <p:nvPr/>
              </p:nvPicPr>
              <p:blipFill>
                <a:blip r:embed="rId3"/>
                <a:srcRect/>
                <a:stretch>
                  <a:fillRect/>
                </a:stretch>
              </p:blipFill>
              <p:spPr bwMode="auto">
                <a:xfrm>
                  <a:off x="4037166" y="2928934"/>
                  <a:ext cx="1320652" cy="999460"/>
                </a:xfrm>
                <a:prstGeom prst="rect">
                  <a:avLst/>
                </a:prstGeom>
                <a:noFill/>
                <a:ln w="9525">
                  <a:noFill/>
                  <a:miter lim="800000"/>
                  <a:headEnd/>
                  <a:tailEnd/>
                </a:ln>
              </p:spPr>
            </p:pic>
            <p:pic>
              <p:nvPicPr>
                <p:cNvPr id="13" name="Рисунок 4" descr="Tznak2.wmf"/>
                <p:cNvPicPr/>
                <p:nvPr/>
              </p:nvPicPr>
              <p:blipFill>
                <a:blip r:embed="rId4"/>
                <a:srcRect/>
                <a:stretch>
                  <a:fillRect/>
                </a:stretch>
              </p:blipFill>
              <p:spPr bwMode="auto">
                <a:xfrm>
                  <a:off x="4000496" y="2928934"/>
                  <a:ext cx="1320652" cy="978195"/>
                </a:xfrm>
                <a:prstGeom prst="rect">
                  <a:avLst/>
                </a:prstGeom>
                <a:noFill/>
                <a:ln w="9525">
                  <a:noFill/>
                  <a:miter lim="800000"/>
                  <a:headEnd/>
                  <a:tailEnd/>
                </a:ln>
              </p:spPr>
            </p:pic>
          </p:grpSp>
          <p:grpSp>
            <p:nvGrpSpPr>
              <p:cNvPr id="5" name="Группа 21"/>
              <p:cNvGrpSpPr/>
              <p:nvPr/>
            </p:nvGrpSpPr>
            <p:grpSpPr>
              <a:xfrm>
                <a:off x="1214414" y="71414"/>
                <a:ext cx="6715172" cy="430216"/>
                <a:chOff x="1214414" y="71414"/>
                <a:chExt cx="6715172" cy="430216"/>
              </a:xfrm>
            </p:grpSpPr>
            <p:sp>
              <p:nvSpPr>
                <p:cNvPr id="10" name="Заголовок 1"/>
                <p:cNvSpPr txBox="1">
                  <a:spLocks/>
                </p:cNvSpPr>
                <p:nvPr/>
              </p:nvSpPr>
              <p:spPr>
                <a:xfrm>
                  <a:off x="1214414" y="71414"/>
                  <a:ext cx="6715172" cy="357190"/>
                </a:xfrm>
                <a:prstGeom prst="rect">
                  <a:avLst/>
                </a:prstGeom>
              </p:spPr>
              <p:txBody>
                <a:bodyPr vert="horz" lIns="91440" tIns="45720" rIns="91440" bIns="45720" rtlCol="0" anchor="ctr">
                  <a:noAutofit/>
                </a:bodyPr>
                <a:lstStyle/>
                <a:p>
                  <a:pPr>
                    <a:spcBef>
                      <a:spcPct val="0"/>
                    </a:spcBef>
                    <a:defRPr/>
                  </a:pPr>
                  <a:endParaRPr lang="en-US" sz="2000" b="1" dirty="0" smtClean="0">
                    <a:solidFill>
                      <a:schemeClr val="tx1">
                        <a:lumMod val="75000"/>
                        <a:lumOff val="25000"/>
                      </a:schemeClr>
                    </a:solidFill>
                    <a:latin typeface="Arial Narrow" pitchFamily="34" charset="0"/>
                  </a:endParaRPr>
                </a:p>
                <a:p>
                  <a:pPr>
                    <a:spcBef>
                      <a:spcPct val="0"/>
                    </a:spcBef>
                    <a:defRPr/>
                  </a:pPr>
                  <a:r>
                    <a:rPr lang="en-US" sz="2000" b="1" dirty="0" err="1" smtClean="0">
                      <a:solidFill>
                        <a:schemeClr val="tx1">
                          <a:lumMod val="75000"/>
                          <a:lumOff val="25000"/>
                        </a:schemeClr>
                      </a:solidFill>
                      <a:latin typeface="Arial Narrow" pitchFamily="34" charset="0"/>
                    </a:rPr>
                    <a:t>Kalugatransmash</a:t>
                  </a:r>
                  <a:r>
                    <a:rPr lang="en-US" sz="2000" b="1" dirty="0" smtClean="0">
                      <a:solidFill>
                        <a:schemeClr val="tx1">
                          <a:lumMod val="75000"/>
                          <a:lumOff val="25000"/>
                        </a:schemeClr>
                      </a:solidFill>
                      <a:latin typeface="Arial Narrow" pitchFamily="34" charset="0"/>
                    </a:rPr>
                    <a:t> OAO Products</a:t>
                  </a:r>
                  <a:endParaRPr lang="ru-RU" sz="2000" b="1" dirty="0" smtClean="0">
                    <a:solidFill>
                      <a:schemeClr val="tx1">
                        <a:lumMod val="75000"/>
                        <a:lumOff val="25000"/>
                      </a:schemeClr>
                    </a:solidFill>
                    <a:latin typeface="Arial Narrow" pitchFamily="34" charset="0"/>
                  </a:endParaRPr>
                </a:p>
                <a:p>
                  <a:pPr lvl="0">
                    <a:spcBef>
                      <a:spcPct val="0"/>
                    </a:spcBef>
                    <a:defRPr/>
                  </a:pPr>
                  <a:endParaRPr kumimoji="0" lang="ru-RU" sz="2000" b="1" i="0" u="none" strike="noStrike" kern="1200" cap="none" spc="0" normalizeH="0" baseline="0" noProof="0" dirty="0">
                    <a:ln>
                      <a:noFill/>
                    </a:ln>
                    <a:solidFill>
                      <a:schemeClr val="tx1">
                        <a:lumMod val="75000"/>
                        <a:lumOff val="25000"/>
                      </a:schemeClr>
                    </a:solidFill>
                    <a:effectLst/>
                    <a:uLnTx/>
                    <a:uFillTx/>
                    <a:latin typeface="Arial Narrow" pitchFamily="34" charset="0"/>
                    <a:ea typeface="+mj-ea"/>
                    <a:cs typeface="+mj-cs"/>
                  </a:endParaRPr>
                </a:p>
              </p:txBody>
            </p:sp>
            <p:cxnSp>
              <p:nvCxnSpPr>
                <p:cNvPr id="11" name="Прямая соединительная линия 10"/>
                <p:cNvCxnSpPr/>
                <p:nvPr/>
              </p:nvCxnSpPr>
              <p:spPr>
                <a:xfrm>
                  <a:off x="1285852" y="500042"/>
                  <a:ext cx="6000792" cy="1588"/>
                </a:xfrm>
                <a:prstGeom prst="line">
                  <a:avLst/>
                </a:prstGeom>
                <a:ln w="31750" cmpd="dbl">
                  <a:solidFill>
                    <a:srgbClr val="92D050"/>
                  </a:solidFill>
                </a:ln>
              </p:spPr>
              <p:style>
                <a:lnRef idx="1">
                  <a:schemeClr val="accent1"/>
                </a:lnRef>
                <a:fillRef idx="0">
                  <a:schemeClr val="accent1"/>
                </a:fillRef>
                <a:effectRef idx="0">
                  <a:schemeClr val="accent1"/>
                </a:effectRef>
                <a:fontRef idx="minor">
                  <a:schemeClr val="tx1"/>
                </a:fontRef>
              </p:style>
            </p:cxnSp>
          </p:grpSp>
        </p:grpSp>
        <p:sp>
          <p:nvSpPr>
            <p:cNvPr id="7" name="Заголовок 1"/>
            <p:cNvSpPr txBox="1">
              <a:spLocks/>
            </p:cNvSpPr>
            <p:nvPr/>
          </p:nvSpPr>
          <p:spPr>
            <a:xfrm>
              <a:off x="1214414" y="571480"/>
              <a:ext cx="6715172" cy="285752"/>
            </a:xfrm>
            <a:prstGeom prst="rect">
              <a:avLst/>
            </a:prstGeom>
          </p:spPr>
          <p:txBody>
            <a:bodyPr vert="horz" lIns="91440" tIns="45720" rIns="91440" bIns="45720" rtlCol="0" anchor="ctr">
              <a:noAutofit/>
            </a:bodyPr>
            <a:lstStyle/>
            <a:p>
              <a:pPr lvl="0">
                <a:spcBef>
                  <a:spcPct val="0"/>
                </a:spcBef>
                <a:defRPr/>
              </a:pPr>
              <a:endParaRPr lang="ru-RU" sz="2000" b="1" dirty="0">
                <a:solidFill>
                  <a:schemeClr val="tx1">
                    <a:lumMod val="75000"/>
                    <a:lumOff val="25000"/>
                  </a:schemeClr>
                </a:solidFill>
                <a:latin typeface="Arial Narrow" pitchFamily="34" charset="0"/>
              </a:endParaRPr>
            </a:p>
          </p:txBody>
        </p:sp>
      </p:grpSp>
      <p:sp>
        <p:nvSpPr>
          <p:cNvPr id="14" name="Номер слайда 13"/>
          <p:cNvSpPr>
            <a:spLocks noGrp="1"/>
          </p:cNvSpPr>
          <p:nvPr>
            <p:ph type="sldNum" sz="quarter" idx="12"/>
          </p:nvPr>
        </p:nvSpPr>
        <p:spPr/>
        <p:txBody>
          <a:bodyPr vert="horz" lIns="91440" tIns="45720" rIns="91440" bIns="45720" rtlCol="0" anchor="ctr"/>
          <a:lstStyle/>
          <a:p>
            <a:r>
              <a:rPr lang="ru-RU" sz="1400" dirty="0" smtClean="0">
                <a:latin typeface="Arial Narrow" pitchFamily="34" charset="0"/>
              </a:rPr>
              <a:t>7</a:t>
            </a:r>
          </a:p>
        </p:txBody>
      </p:sp>
      <p:cxnSp>
        <p:nvCxnSpPr>
          <p:cNvPr id="42" name="Прямая соединительная линия 41"/>
          <p:cNvCxnSpPr/>
          <p:nvPr/>
        </p:nvCxnSpPr>
        <p:spPr>
          <a:xfrm>
            <a:off x="357158" y="5786454"/>
            <a:ext cx="8215370" cy="1588"/>
          </a:xfrm>
          <a:prstGeom prst="line">
            <a:avLst/>
          </a:prstGeom>
          <a:ln w="19050" cmpd="sng">
            <a:solidFill>
              <a:srgbClr val="92D050"/>
            </a:solidFill>
          </a:ln>
        </p:spPr>
        <p:style>
          <a:lnRef idx="1">
            <a:schemeClr val="accent1"/>
          </a:lnRef>
          <a:fillRef idx="0">
            <a:schemeClr val="accent1"/>
          </a:fillRef>
          <a:effectRef idx="0">
            <a:schemeClr val="accent1"/>
          </a:effectRef>
          <a:fontRef idx="minor">
            <a:schemeClr val="tx1"/>
          </a:fontRef>
        </p:style>
      </p:cxnSp>
      <p:sp>
        <p:nvSpPr>
          <p:cNvPr id="15" name="Содержимое 2"/>
          <p:cNvSpPr txBox="1">
            <a:spLocks/>
          </p:cNvSpPr>
          <p:nvPr/>
        </p:nvSpPr>
        <p:spPr>
          <a:xfrm>
            <a:off x="71406" y="1357298"/>
            <a:ext cx="4443386" cy="4000528"/>
          </a:xfrm>
          <a:prstGeom prst="rect">
            <a:avLst/>
          </a:prstGeom>
        </p:spPr>
        <p:txBody>
          <a:bodyPr vert="horz" lIns="91440" tIns="45720" rIns="91440" bIns="45720" rtlCol="0">
            <a:normAutofit/>
          </a:bodyPr>
          <a:lstStyle/>
          <a:p>
            <a:pPr marL="177800" lvl="0" indent="266700">
              <a:spcBef>
                <a:spcPct val="20000"/>
              </a:spcBef>
              <a:defRPr/>
            </a:pPr>
            <a:r>
              <a:rPr kumimoji="0" lang="en-US" sz="1400" b="0" i="0" u="none" strike="noStrike" kern="1200" cap="none" spc="0" normalizeH="0" baseline="0" noProof="0" dirty="0" smtClean="0">
                <a:ln>
                  <a:noFill/>
                </a:ln>
                <a:solidFill>
                  <a:schemeClr val="tx1">
                    <a:lumMod val="75000"/>
                    <a:lumOff val="25000"/>
                  </a:schemeClr>
                </a:solidFill>
                <a:effectLst/>
                <a:uLnTx/>
                <a:uFillTx/>
                <a:latin typeface="Arial Narrow" pitchFamily="34" charset="0"/>
              </a:rPr>
              <a:t>The plant manufactures the following products for railway track repair and construction</a:t>
            </a:r>
            <a:r>
              <a:rPr kumimoji="0" lang="ru-RU" sz="1400" b="0" i="0" u="none" strike="noStrike" kern="1200" cap="none" spc="0" normalizeH="0" noProof="0" dirty="0" smtClean="0">
                <a:ln>
                  <a:noFill/>
                </a:ln>
                <a:solidFill>
                  <a:schemeClr val="tx1">
                    <a:lumMod val="75000"/>
                    <a:lumOff val="25000"/>
                  </a:schemeClr>
                </a:solidFill>
                <a:effectLst/>
                <a:uLnTx/>
                <a:uFillTx/>
                <a:latin typeface="Arial Narrow" pitchFamily="34" charset="0"/>
              </a:rPr>
              <a:t>: </a:t>
            </a:r>
          </a:p>
          <a:p>
            <a:pPr marL="177800" lvl="0" indent="358775">
              <a:spcBef>
                <a:spcPct val="20000"/>
              </a:spcBef>
              <a:buFont typeface="Wingdings" pitchFamily="2" charset="2"/>
              <a:buChar char="§"/>
              <a:defRPr/>
            </a:pPr>
            <a:r>
              <a:rPr kumimoji="0" lang="en-US" sz="1400" b="0" i="0" u="none" strike="noStrike" kern="1200" cap="none" spc="0" normalizeH="0" noProof="0" dirty="0" smtClean="0">
                <a:ln>
                  <a:noFill/>
                </a:ln>
                <a:solidFill>
                  <a:schemeClr val="tx1">
                    <a:lumMod val="75000"/>
                    <a:lumOff val="25000"/>
                  </a:schemeClr>
                </a:solidFill>
                <a:effectLst/>
                <a:uLnTx/>
                <a:uFillTx/>
                <a:latin typeface="Arial Narrow" pitchFamily="34" charset="0"/>
              </a:rPr>
              <a:t>rail cars</a:t>
            </a:r>
            <a:endParaRPr kumimoji="0" lang="ru-RU" sz="1400" b="0" i="0" u="none" strike="noStrike" kern="1200" cap="none" spc="0" normalizeH="0" noProof="0" dirty="0" smtClean="0">
              <a:ln>
                <a:noFill/>
              </a:ln>
              <a:solidFill>
                <a:schemeClr val="tx1">
                  <a:lumMod val="75000"/>
                  <a:lumOff val="25000"/>
                </a:schemeClr>
              </a:solidFill>
              <a:effectLst/>
              <a:uLnTx/>
              <a:uFillTx/>
              <a:latin typeface="Arial Narrow" pitchFamily="34" charset="0"/>
            </a:endParaRPr>
          </a:p>
          <a:p>
            <a:pPr marL="177800" lvl="0" indent="358775">
              <a:spcBef>
                <a:spcPct val="20000"/>
              </a:spcBef>
              <a:buFont typeface="Wingdings" pitchFamily="2" charset="2"/>
              <a:buChar char="§"/>
              <a:defRPr/>
            </a:pPr>
            <a:r>
              <a:rPr kumimoji="0" lang="en-US" sz="1400" b="0" i="0" u="none" strike="noStrike" kern="1200" cap="none" spc="0" normalizeH="0" noProof="0" dirty="0" smtClean="0">
                <a:ln>
                  <a:noFill/>
                </a:ln>
                <a:solidFill>
                  <a:schemeClr val="tx1">
                    <a:lumMod val="75000"/>
                    <a:lumOff val="25000"/>
                  </a:schemeClr>
                </a:solidFill>
                <a:effectLst/>
                <a:uLnTx/>
                <a:uFillTx/>
                <a:latin typeface="Arial Narrow" pitchFamily="34" charset="0"/>
              </a:rPr>
              <a:t>rail boring and rail cutting machines</a:t>
            </a:r>
            <a:endParaRPr kumimoji="0" lang="ru-RU" sz="1400" b="0" i="0" u="none" strike="noStrike" kern="1200" cap="none" spc="0" normalizeH="0" noProof="0" dirty="0" smtClean="0">
              <a:ln>
                <a:noFill/>
              </a:ln>
              <a:solidFill>
                <a:schemeClr val="tx1">
                  <a:lumMod val="75000"/>
                  <a:lumOff val="25000"/>
                </a:schemeClr>
              </a:solidFill>
              <a:effectLst/>
              <a:uLnTx/>
              <a:uFillTx/>
              <a:latin typeface="Arial Narrow" pitchFamily="34" charset="0"/>
            </a:endParaRPr>
          </a:p>
          <a:p>
            <a:pPr marL="177800" lvl="0" indent="358775">
              <a:spcBef>
                <a:spcPct val="20000"/>
              </a:spcBef>
              <a:buFont typeface="Wingdings" pitchFamily="2" charset="2"/>
              <a:buChar char="§"/>
              <a:defRPr/>
            </a:pPr>
            <a:r>
              <a:rPr lang="en-US" sz="1400" dirty="0" smtClean="0">
                <a:solidFill>
                  <a:schemeClr val="tx1">
                    <a:lumMod val="75000"/>
                    <a:lumOff val="25000"/>
                  </a:schemeClr>
                </a:solidFill>
                <a:latin typeface="Arial Narrow" pitchFamily="34" charset="0"/>
              </a:rPr>
              <a:t>grinding machines</a:t>
            </a:r>
            <a:endParaRPr lang="ru-RU" sz="1400" dirty="0" smtClean="0">
              <a:solidFill>
                <a:schemeClr val="tx1">
                  <a:lumMod val="75000"/>
                  <a:lumOff val="25000"/>
                </a:schemeClr>
              </a:solidFill>
              <a:latin typeface="Arial Narrow" pitchFamily="34" charset="0"/>
            </a:endParaRPr>
          </a:p>
          <a:p>
            <a:pPr marL="177800" lvl="0" indent="358775">
              <a:spcBef>
                <a:spcPct val="20000"/>
              </a:spcBef>
              <a:buFont typeface="Wingdings" pitchFamily="2" charset="2"/>
              <a:buChar char="§"/>
              <a:defRPr/>
            </a:pPr>
            <a:r>
              <a:rPr lang="en-US" sz="1400" dirty="0" smtClean="0">
                <a:solidFill>
                  <a:schemeClr val="tx1">
                    <a:lumMod val="75000"/>
                    <a:lumOff val="25000"/>
                  </a:schemeClr>
                </a:solidFill>
                <a:latin typeface="Arial Narrow" pitchFamily="34" charset="0"/>
              </a:rPr>
              <a:t>track wrenches</a:t>
            </a:r>
            <a:endParaRPr lang="ru-RU" sz="1400" dirty="0" smtClean="0">
              <a:solidFill>
                <a:schemeClr val="tx1">
                  <a:lumMod val="75000"/>
                  <a:lumOff val="25000"/>
                </a:schemeClr>
              </a:solidFill>
              <a:latin typeface="Arial Narrow" pitchFamily="34" charset="0"/>
            </a:endParaRPr>
          </a:p>
          <a:p>
            <a:pPr marL="177800" lvl="0" indent="358775">
              <a:spcBef>
                <a:spcPct val="20000"/>
              </a:spcBef>
              <a:buFont typeface="Wingdings" pitchFamily="2" charset="2"/>
              <a:buChar char="§"/>
              <a:defRPr/>
            </a:pPr>
            <a:r>
              <a:rPr lang="en-US" sz="1400" dirty="0" err="1" smtClean="0">
                <a:solidFill>
                  <a:schemeClr val="tx1">
                    <a:lumMod val="75000"/>
                    <a:lumOff val="25000"/>
                  </a:schemeClr>
                </a:solidFill>
                <a:latin typeface="Arial Narrow" pitchFamily="34" charset="0"/>
              </a:rPr>
              <a:t>scarfing</a:t>
            </a:r>
            <a:r>
              <a:rPr lang="en-US" sz="1400" dirty="0" smtClean="0">
                <a:solidFill>
                  <a:schemeClr val="tx1">
                    <a:lumMod val="75000"/>
                    <a:lumOff val="25000"/>
                  </a:schemeClr>
                </a:solidFill>
                <a:latin typeface="Arial Narrow" pitchFamily="34" charset="0"/>
              </a:rPr>
              <a:t> machines</a:t>
            </a:r>
            <a:endParaRPr lang="ru-RU" sz="1400" dirty="0" smtClean="0">
              <a:solidFill>
                <a:schemeClr val="tx1">
                  <a:lumMod val="75000"/>
                  <a:lumOff val="25000"/>
                </a:schemeClr>
              </a:solidFill>
              <a:latin typeface="Arial Narrow" pitchFamily="34" charset="0"/>
            </a:endParaRPr>
          </a:p>
          <a:p>
            <a:pPr marL="177800" lvl="0" indent="358775">
              <a:spcBef>
                <a:spcPct val="20000"/>
              </a:spcBef>
              <a:buFont typeface="Wingdings" pitchFamily="2" charset="2"/>
              <a:buChar char="§"/>
              <a:defRPr/>
            </a:pPr>
            <a:r>
              <a:rPr lang="en-US" sz="1400" dirty="0" smtClean="0">
                <a:solidFill>
                  <a:schemeClr val="tx1">
                    <a:lumMod val="75000"/>
                    <a:lumOff val="25000"/>
                  </a:schemeClr>
                </a:solidFill>
                <a:latin typeface="Arial Narrow" pitchFamily="34" charset="0"/>
              </a:rPr>
              <a:t>jacks</a:t>
            </a:r>
            <a:endParaRPr lang="ru-RU" sz="1400" dirty="0" smtClean="0">
              <a:solidFill>
                <a:schemeClr val="tx1">
                  <a:lumMod val="75000"/>
                  <a:lumOff val="25000"/>
                </a:schemeClr>
              </a:solidFill>
              <a:latin typeface="Arial Narrow" pitchFamily="34" charset="0"/>
            </a:endParaRPr>
          </a:p>
          <a:p>
            <a:pPr marL="177800" lvl="0" indent="358775">
              <a:spcBef>
                <a:spcPct val="20000"/>
              </a:spcBef>
              <a:buFont typeface="Wingdings" pitchFamily="2" charset="2"/>
              <a:buChar char="§"/>
              <a:defRPr/>
            </a:pPr>
            <a:r>
              <a:rPr lang="en-US" sz="1400" dirty="0" smtClean="0">
                <a:solidFill>
                  <a:schemeClr val="tx1">
                    <a:lumMod val="75000"/>
                    <a:lumOff val="25000"/>
                  </a:schemeClr>
                </a:solidFill>
                <a:latin typeface="Arial Narrow" pitchFamily="34" charset="0"/>
              </a:rPr>
              <a:t>flatters</a:t>
            </a:r>
            <a:endParaRPr lang="ru-RU" sz="1400" dirty="0" smtClean="0">
              <a:solidFill>
                <a:schemeClr val="tx1">
                  <a:lumMod val="75000"/>
                  <a:lumOff val="25000"/>
                </a:schemeClr>
              </a:solidFill>
              <a:latin typeface="Arial Narrow" pitchFamily="34" charset="0"/>
            </a:endParaRPr>
          </a:p>
          <a:p>
            <a:pPr marL="177800" lvl="0" indent="358775">
              <a:spcBef>
                <a:spcPct val="20000"/>
              </a:spcBef>
              <a:buFont typeface="Wingdings" pitchFamily="2" charset="2"/>
              <a:buChar char="§"/>
              <a:defRPr/>
            </a:pPr>
            <a:r>
              <a:rPr lang="en-US" sz="1400" dirty="0" smtClean="0">
                <a:solidFill>
                  <a:schemeClr val="tx1">
                    <a:lumMod val="75000"/>
                    <a:lumOff val="25000"/>
                  </a:schemeClr>
                </a:solidFill>
                <a:latin typeface="Arial Narrow" pitchFamily="34" charset="0"/>
              </a:rPr>
              <a:t>spike hammers</a:t>
            </a:r>
            <a:endParaRPr lang="ru-RU" sz="1400" dirty="0" smtClean="0">
              <a:solidFill>
                <a:schemeClr val="tx1">
                  <a:lumMod val="75000"/>
                  <a:lumOff val="25000"/>
                </a:schemeClr>
              </a:solidFill>
              <a:latin typeface="Arial Narrow" pitchFamily="34" charset="0"/>
            </a:endParaRPr>
          </a:p>
          <a:p>
            <a:pPr marL="177800" lvl="0" indent="266700">
              <a:spcBef>
                <a:spcPct val="20000"/>
              </a:spcBef>
              <a:defRPr/>
            </a:pPr>
            <a:endParaRPr lang="ru-RU" sz="1400" dirty="0" smtClean="0">
              <a:solidFill>
                <a:schemeClr val="tx1">
                  <a:lumMod val="75000"/>
                  <a:lumOff val="25000"/>
                </a:schemeClr>
              </a:solidFill>
              <a:latin typeface="Arial Narrow" pitchFamily="34" charset="0"/>
            </a:endParaRPr>
          </a:p>
          <a:p>
            <a:pPr marL="177800" lvl="0" indent="266700">
              <a:spcBef>
                <a:spcPct val="20000"/>
              </a:spcBef>
              <a:defRPr/>
            </a:pPr>
            <a:r>
              <a:rPr lang="en-US" sz="1400" dirty="0" smtClean="0">
                <a:solidFill>
                  <a:schemeClr val="tx1">
                    <a:lumMod val="75000"/>
                    <a:lumOff val="25000"/>
                  </a:schemeClr>
                </a:solidFill>
                <a:latin typeface="Arial Narrow" pitchFamily="34" charset="0"/>
              </a:rPr>
              <a:t>as well as</a:t>
            </a:r>
            <a:r>
              <a:rPr lang="ru-RU" sz="1400" dirty="0" smtClean="0">
                <a:solidFill>
                  <a:schemeClr val="tx1">
                    <a:lumMod val="75000"/>
                    <a:lumOff val="25000"/>
                  </a:schemeClr>
                </a:solidFill>
                <a:latin typeface="Arial Narrow" pitchFamily="34" charset="0"/>
              </a:rPr>
              <a:t>:</a:t>
            </a:r>
          </a:p>
          <a:p>
            <a:pPr marL="177800" indent="358775">
              <a:spcBef>
                <a:spcPct val="20000"/>
              </a:spcBef>
              <a:buFont typeface="Wingdings" pitchFamily="2" charset="2"/>
              <a:buChar char="§"/>
              <a:defRPr/>
            </a:pPr>
            <a:r>
              <a:rPr lang="en-US" sz="1400" dirty="0" smtClean="0">
                <a:solidFill>
                  <a:schemeClr val="tx1">
                    <a:lumMod val="75000"/>
                    <a:lumOff val="25000"/>
                  </a:schemeClr>
                </a:solidFill>
                <a:latin typeface="Arial Narrow" pitchFamily="34" charset="0"/>
              </a:rPr>
              <a:t>electric machines</a:t>
            </a:r>
            <a:endParaRPr lang="ru-RU" sz="1400" dirty="0" smtClean="0">
              <a:solidFill>
                <a:schemeClr val="tx1">
                  <a:lumMod val="75000"/>
                  <a:lumOff val="25000"/>
                </a:schemeClr>
              </a:solidFill>
              <a:latin typeface="Arial Narrow" pitchFamily="34" charset="0"/>
            </a:endParaRPr>
          </a:p>
          <a:p>
            <a:pPr marL="177800" indent="358775">
              <a:spcBef>
                <a:spcPct val="20000"/>
              </a:spcBef>
              <a:buFont typeface="Wingdings" pitchFamily="2" charset="2"/>
              <a:buChar char="§"/>
              <a:defRPr/>
            </a:pPr>
            <a:r>
              <a:rPr lang="en-US" sz="1400" dirty="0" smtClean="0">
                <a:solidFill>
                  <a:schemeClr val="tx1">
                    <a:lumMod val="75000"/>
                    <a:lumOff val="25000"/>
                  </a:schemeClr>
                </a:solidFill>
                <a:latin typeface="Arial Narrow" pitchFamily="34" charset="0"/>
              </a:rPr>
              <a:t>industrial vibrating machines</a:t>
            </a:r>
            <a:endParaRPr lang="ru-RU" sz="1400" dirty="0" smtClean="0">
              <a:solidFill>
                <a:schemeClr val="tx1">
                  <a:lumMod val="75000"/>
                  <a:lumOff val="25000"/>
                </a:schemeClr>
              </a:solidFill>
              <a:latin typeface="Arial Narrow" pitchFamily="34" charset="0"/>
            </a:endParaRPr>
          </a:p>
        </p:txBody>
      </p:sp>
      <p:pic>
        <p:nvPicPr>
          <p:cNvPr id="21506" name="Picture 2" descr="C:\Documents and Settings\Jur_2\Рабочий стол\презентация минисру\str3.jpg"/>
          <p:cNvPicPr>
            <a:picLocks noChangeAspect="1" noChangeArrowheads="1"/>
          </p:cNvPicPr>
          <p:nvPr/>
        </p:nvPicPr>
        <p:blipFill>
          <a:blip r:embed="rId5"/>
          <a:srcRect/>
          <a:stretch>
            <a:fillRect/>
          </a:stretch>
        </p:blipFill>
        <p:spPr bwMode="auto">
          <a:xfrm>
            <a:off x="6072198" y="1428736"/>
            <a:ext cx="2514600" cy="2000264"/>
          </a:xfrm>
          <a:prstGeom prst="rect">
            <a:avLst/>
          </a:prstGeom>
          <a:noFill/>
        </p:spPr>
      </p:pic>
      <p:pic>
        <p:nvPicPr>
          <p:cNvPr id="21507" name="Picture 3" descr="C:\Documents and Settings\Jur_2\Рабочий стол\презентация минисру\1024v.jpg"/>
          <p:cNvPicPr>
            <a:picLocks noChangeAspect="1" noChangeArrowheads="1"/>
          </p:cNvPicPr>
          <p:nvPr/>
        </p:nvPicPr>
        <p:blipFill>
          <a:blip r:embed="rId6"/>
          <a:srcRect/>
          <a:stretch>
            <a:fillRect/>
          </a:stretch>
        </p:blipFill>
        <p:spPr bwMode="auto">
          <a:xfrm>
            <a:off x="4572000" y="3500438"/>
            <a:ext cx="2428892" cy="1778000"/>
          </a:xfrm>
          <a:prstGeom prst="rect">
            <a:avLst/>
          </a:prstGeom>
          <a:noFill/>
        </p:spPr>
      </p:pic>
      <p:pic>
        <p:nvPicPr>
          <p:cNvPr id="21508" name="Picture 4" descr="C:\Documents and Settings\Jur_2\Рабочий стол\презентация минисру\rr.jpg"/>
          <p:cNvPicPr>
            <a:picLocks noChangeAspect="1" noChangeArrowheads="1"/>
          </p:cNvPicPr>
          <p:nvPr/>
        </p:nvPicPr>
        <p:blipFill>
          <a:blip r:embed="rId7"/>
          <a:srcRect/>
          <a:stretch>
            <a:fillRect/>
          </a:stretch>
        </p:blipFill>
        <p:spPr bwMode="auto">
          <a:xfrm>
            <a:off x="4572000" y="1428736"/>
            <a:ext cx="1323975" cy="2000250"/>
          </a:xfrm>
          <a:prstGeom prst="rect">
            <a:avLst/>
          </a:prstGeom>
          <a:noFill/>
        </p:spPr>
      </p:pic>
      <p:pic>
        <p:nvPicPr>
          <p:cNvPr id="21509" name="Picture 5" descr="C:\Documents and Settings\Jur_2\Рабочий стол\презентация минисру\epk3.jpg"/>
          <p:cNvPicPr>
            <a:picLocks noChangeAspect="1" noChangeArrowheads="1"/>
          </p:cNvPicPr>
          <p:nvPr/>
        </p:nvPicPr>
        <p:blipFill>
          <a:blip r:embed="rId8"/>
          <a:srcRect/>
          <a:stretch>
            <a:fillRect/>
          </a:stretch>
        </p:blipFill>
        <p:spPr bwMode="auto">
          <a:xfrm>
            <a:off x="7072330" y="3500438"/>
            <a:ext cx="1500198" cy="17859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26"/>
          <p:cNvGrpSpPr/>
          <p:nvPr/>
        </p:nvGrpSpPr>
        <p:grpSpPr>
          <a:xfrm>
            <a:off x="285720" y="192225"/>
            <a:ext cx="7786742" cy="807883"/>
            <a:chOff x="142844" y="71414"/>
            <a:chExt cx="7786742" cy="807883"/>
          </a:xfrm>
        </p:grpSpPr>
        <p:grpSp>
          <p:nvGrpSpPr>
            <p:cNvPr id="3" name="Группа 22"/>
            <p:cNvGrpSpPr/>
            <p:nvPr/>
          </p:nvGrpSpPr>
          <p:grpSpPr>
            <a:xfrm>
              <a:off x="142844" y="71414"/>
              <a:ext cx="7786742" cy="807883"/>
              <a:chOff x="142844" y="71414"/>
              <a:chExt cx="7786742" cy="807883"/>
            </a:xfrm>
          </p:grpSpPr>
          <p:grpSp>
            <p:nvGrpSpPr>
              <p:cNvPr id="4" name="Группа 6"/>
              <p:cNvGrpSpPr/>
              <p:nvPr/>
            </p:nvGrpSpPr>
            <p:grpSpPr>
              <a:xfrm>
                <a:off x="142844" y="142853"/>
                <a:ext cx="1000132" cy="736444"/>
                <a:chOff x="4000496" y="2928934"/>
                <a:chExt cx="1357322" cy="999460"/>
              </a:xfrm>
            </p:grpSpPr>
            <p:pic>
              <p:nvPicPr>
                <p:cNvPr id="12" name="Рисунок 5" descr="Tznak3.wmf"/>
                <p:cNvPicPr/>
                <p:nvPr/>
              </p:nvPicPr>
              <p:blipFill>
                <a:blip r:embed="rId3"/>
                <a:srcRect/>
                <a:stretch>
                  <a:fillRect/>
                </a:stretch>
              </p:blipFill>
              <p:spPr bwMode="auto">
                <a:xfrm>
                  <a:off x="4037166" y="2928934"/>
                  <a:ext cx="1320652" cy="999460"/>
                </a:xfrm>
                <a:prstGeom prst="rect">
                  <a:avLst/>
                </a:prstGeom>
                <a:noFill/>
                <a:ln w="9525">
                  <a:noFill/>
                  <a:miter lim="800000"/>
                  <a:headEnd/>
                  <a:tailEnd/>
                </a:ln>
              </p:spPr>
            </p:pic>
            <p:pic>
              <p:nvPicPr>
                <p:cNvPr id="13" name="Рисунок 4" descr="Tznak2.wmf"/>
                <p:cNvPicPr/>
                <p:nvPr/>
              </p:nvPicPr>
              <p:blipFill>
                <a:blip r:embed="rId4"/>
                <a:srcRect/>
                <a:stretch>
                  <a:fillRect/>
                </a:stretch>
              </p:blipFill>
              <p:spPr bwMode="auto">
                <a:xfrm>
                  <a:off x="4000496" y="2928934"/>
                  <a:ext cx="1320652" cy="978195"/>
                </a:xfrm>
                <a:prstGeom prst="rect">
                  <a:avLst/>
                </a:prstGeom>
                <a:noFill/>
                <a:ln w="9525">
                  <a:noFill/>
                  <a:miter lim="800000"/>
                  <a:headEnd/>
                  <a:tailEnd/>
                </a:ln>
              </p:spPr>
            </p:pic>
          </p:grpSp>
          <p:grpSp>
            <p:nvGrpSpPr>
              <p:cNvPr id="5" name="Группа 21"/>
              <p:cNvGrpSpPr/>
              <p:nvPr/>
            </p:nvGrpSpPr>
            <p:grpSpPr>
              <a:xfrm>
                <a:off x="1214414" y="71414"/>
                <a:ext cx="6715172" cy="430216"/>
                <a:chOff x="1214414" y="71414"/>
                <a:chExt cx="6715172" cy="430216"/>
              </a:xfrm>
            </p:grpSpPr>
            <p:sp>
              <p:nvSpPr>
                <p:cNvPr id="10" name="Заголовок 1"/>
                <p:cNvSpPr txBox="1">
                  <a:spLocks/>
                </p:cNvSpPr>
                <p:nvPr/>
              </p:nvSpPr>
              <p:spPr>
                <a:xfrm>
                  <a:off x="1214414" y="71414"/>
                  <a:ext cx="6715172" cy="357190"/>
                </a:xfrm>
                <a:prstGeom prst="rect">
                  <a:avLst/>
                </a:prstGeom>
              </p:spPr>
              <p:txBody>
                <a:bodyPr vert="horz" lIns="91440" tIns="45720" rIns="91440" bIns="45720" rtlCol="0" anchor="ctr">
                  <a:noAutofit/>
                </a:bodyPr>
                <a:lstStyle/>
                <a:p>
                  <a:pPr lvl="0">
                    <a:spcBef>
                      <a:spcPct val="0"/>
                    </a:spcBef>
                    <a:defRPr/>
                  </a:pPr>
                  <a:r>
                    <a:rPr lang="en-US" sz="2000" b="1" dirty="0" err="1" smtClean="0">
                      <a:solidFill>
                        <a:schemeClr val="tx1">
                          <a:lumMod val="75000"/>
                          <a:lumOff val="25000"/>
                        </a:schemeClr>
                      </a:solidFill>
                      <a:latin typeface="Arial Narrow" pitchFamily="34" charset="0"/>
                    </a:rPr>
                    <a:t>Kalugatransmash</a:t>
                  </a:r>
                  <a:r>
                    <a:rPr lang="en-US" sz="2000" b="1" dirty="0" smtClean="0">
                      <a:solidFill>
                        <a:schemeClr val="tx1">
                          <a:lumMod val="75000"/>
                          <a:lumOff val="25000"/>
                        </a:schemeClr>
                      </a:solidFill>
                      <a:latin typeface="Arial Narrow" pitchFamily="34" charset="0"/>
                    </a:rPr>
                    <a:t> OAO </a:t>
                  </a:r>
                  <a:endParaRPr kumimoji="0" lang="ru-RU" sz="2000" b="1" i="0" u="none" strike="noStrike" kern="1200" cap="none" spc="0" normalizeH="0" baseline="0" noProof="0" dirty="0">
                    <a:ln>
                      <a:noFill/>
                    </a:ln>
                    <a:solidFill>
                      <a:schemeClr val="tx1">
                        <a:lumMod val="75000"/>
                        <a:lumOff val="25000"/>
                      </a:schemeClr>
                    </a:solidFill>
                    <a:effectLst/>
                    <a:uLnTx/>
                    <a:uFillTx/>
                    <a:latin typeface="Arial Narrow" pitchFamily="34" charset="0"/>
                    <a:ea typeface="+mj-ea"/>
                    <a:cs typeface="+mj-cs"/>
                  </a:endParaRPr>
                </a:p>
              </p:txBody>
            </p:sp>
            <p:cxnSp>
              <p:nvCxnSpPr>
                <p:cNvPr id="11" name="Прямая соединительная линия 10"/>
                <p:cNvCxnSpPr/>
                <p:nvPr/>
              </p:nvCxnSpPr>
              <p:spPr>
                <a:xfrm>
                  <a:off x="1285852" y="500042"/>
                  <a:ext cx="6000792" cy="1588"/>
                </a:xfrm>
                <a:prstGeom prst="line">
                  <a:avLst/>
                </a:prstGeom>
                <a:ln w="31750" cmpd="dbl">
                  <a:solidFill>
                    <a:srgbClr val="92D050"/>
                  </a:solidFill>
                </a:ln>
              </p:spPr>
              <p:style>
                <a:lnRef idx="1">
                  <a:schemeClr val="accent1"/>
                </a:lnRef>
                <a:fillRef idx="0">
                  <a:schemeClr val="accent1"/>
                </a:fillRef>
                <a:effectRef idx="0">
                  <a:schemeClr val="accent1"/>
                </a:effectRef>
                <a:fontRef idx="minor">
                  <a:schemeClr val="tx1"/>
                </a:fontRef>
              </p:style>
            </p:cxnSp>
          </p:grpSp>
        </p:grpSp>
        <p:sp>
          <p:nvSpPr>
            <p:cNvPr id="7" name="Заголовок 1"/>
            <p:cNvSpPr txBox="1">
              <a:spLocks/>
            </p:cNvSpPr>
            <p:nvPr/>
          </p:nvSpPr>
          <p:spPr>
            <a:xfrm>
              <a:off x="1214414" y="571480"/>
              <a:ext cx="6715172" cy="285752"/>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1">
                      <a:lumMod val="75000"/>
                      <a:lumOff val="25000"/>
                    </a:schemeClr>
                  </a:solidFill>
                  <a:effectLst/>
                  <a:uLnTx/>
                  <a:uFillTx/>
                  <a:latin typeface="Arial Narrow" pitchFamily="34" charset="0"/>
                  <a:ea typeface="+mj-ea"/>
                  <a:cs typeface="+mj-cs"/>
                </a:rPr>
                <a:t>Financial Performance</a:t>
              </a:r>
              <a:endParaRPr kumimoji="0" lang="ru-RU" sz="2000" b="1" i="0" u="none" strike="noStrike" kern="1200" cap="none" spc="0" normalizeH="0" baseline="0" noProof="0" dirty="0">
                <a:ln>
                  <a:noFill/>
                </a:ln>
                <a:solidFill>
                  <a:schemeClr val="tx1">
                    <a:lumMod val="75000"/>
                    <a:lumOff val="25000"/>
                  </a:schemeClr>
                </a:solidFill>
                <a:effectLst/>
                <a:uLnTx/>
                <a:uFillTx/>
                <a:latin typeface="Arial Narrow" pitchFamily="34" charset="0"/>
                <a:ea typeface="+mj-ea"/>
                <a:cs typeface="+mj-cs"/>
              </a:endParaRPr>
            </a:p>
          </p:txBody>
        </p:sp>
      </p:grpSp>
      <p:sp>
        <p:nvSpPr>
          <p:cNvPr id="14" name="Номер слайда 13"/>
          <p:cNvSpPr>
            <a:spLocks noGrp="1"/>
          </p:cNvSpPr>
          <p:nvPr>
            <p:ph type="sldNum" sz="quarter" idx="12"/>
          </p:nvPr>
        </p:nvSpPr>
        <p:spPr/>
        <p:txBody>
          <a:bodyPr vert="horz" lIns="91440" tIns="45720" rIns="91440" bIns="45720" rtlCol="0" anchor="ctr"/>
          <a:lstStyle/>
          <a:p>
            <a:r>
              <a:rPr lang="ru-RU" sz="1400" dirty="0" smtClean="0">
                <a:latin typeface="Arial Narrow" pitchFamily="34" charset="0"/>
              </a:rPr>
              <a:t>8</a:t>
            </a:r>
          </a:p>
        </p:txBody>
      </p:sp>
      <p:graphicFrame>
        <p:nvGraphicFramePr>
          <p:cNvPr id="18" name="Таблица 17"/>
          <p:cNvGraphicFramePr>
            <a:graphicFrameLocks noGrp="1"/>
          </p:cNvGraphicFramePr>
          <p:nvPr/>
        </p:nvGraphicFramePr>
        <p:xfrm>
          <a:off x="642910" y="1142984"/>
          <a:ext cx="4071966" cy="3510576"/>
        </p:xfrm>
        <a:graphic>
          <a:graphicData uri="http://schemas.openxmlformats.org/drawingml/2006/table">
            <a:tbl>
              <a:tblPr firstRow="1" bandRow="1">
                <a:tableStyleId>{10A1B5D5-9B99-4C35-A422-299274C87663}</a:tableStyleId>
              </a:tblPr>
              <a:tblGrid>
                <a:gridCol w="2415413"/>
                <a:gridCol w="870735"/>
                <a:gridCol w="785818"/>
              </a:tblGrid>
              <a:tr h="500066">
                <a:tc gridSpan="3">
                  <a:txBody>
                    <a:bodyPr/>
                    <a:lstStyle/>
                    <a:p>
                      <a:r>
                        <a:rPr lang="ru-RU" sz="1400" b="1" baseline="0" dirty="0" smtClean="0">
                          <a:solidFill>
                            <a:schemeClr val="tx1">
                              <a:lumMod val="75000"/>
                              <a:lumOff val="25000"/>
                            </a:schemeClr>
                          </a:solidFill>
                          <a:latin typeface="Arial Narrow" pitchFamily="34" charset="0"/>
                        </a:rPr>
                        <a:t>2011</a:t>
                      </a:r>
                      <a:r>
                        <a:rPr lang="en-US" sz="1400" b="1" baseline="0" dirty="0" smtClean="0">
                          <a:solidFill>
                            <a:schemeClr val="tx1">
                              <a:lumMod val="75000"/>
                              <a:lumOff val="25000"/>
                            </a:schemeClr>
                          </a:solidFill>
                          <a:latin typeface="Arial Narrow" pitchFamily="34" charset="0"/>
                        </a:rPr>
                        <a:t>: positive dynamics</a:t>
                      </a:r>
                      <a:endParaRPr lang="ru-RU" sz="1400" b="1" dirty="0" smtClean="0">
                        <a:solidFill>
                          <a:schemeClr val="tx1">
                            <a:lumMod val="75000"/>
                            <a:lumOff val="25000"/>
                          </a:schemeClr>
                        </a:solidFill>
                        <a:latin typeface="Arial Narrow" pitchFamily="34" charset="0"/>
                      </a:endParaRPr>
                    </a:p>
                  </a:txBody>
                  <a:tcPr>
                    <a:lnL w="12700" cmpd="sng">
                      <a:noFill/>
                    </a:lnL>
                    <a:lnR w="12700" cap="flat" cmpd="sng" algn="ctr">
                      <a:solidFill>
                        <a:schemeClr val="bg1"/>
                      </a:solidFill>
                      <a:prstDash val="solid"/>
                      <a:round/>
                      <a:headEnd type="none" w="med" len="med"/>
                      <a:tailEnd type="none" w="med" len="med"/>
                    </a:lnR>
                    <a:lnT w="12700" cap="flat" cmpd="sng" algn="ctr">
                      <a:solidFill>
                        <a:srgbClr val="97D256"/>
                      </a:solidFill>
                      <a:prstDash val="solid"/>
                      <a:round/>
                      <a:headEnd type="none" w="med" len="med"/>
                      <a:tailEnd type="none" w="med" len="med"/>
                    </a:lnT>
                    <a:lnB w="12700" cap="flat" cmpd="sng" algn="ctr">
                      <a:solidFill>
                        <a:srgbClr val="97D256"/>
                      </a:solidFill>
                      <a:prstDash val="solid"/>
                      <a:round/>
                      <a:headEnd type="none" w="med" len="med"/>
                      <a:tailEnd type="none" w="med" len="med"/>
                    </a:lnB>
                    <a:lnTlToBr w="12700" cmpd="sng">
                      <a:noFill/>
                      <a:prstDash val="solid"/>
                    </a:lnTlToBr>
                    <a:lnBlToTr w="12700" cmpd="sng">
                      <a:noFill/>
                      <a:prstDash val="solid"/>
                    </a:lnBlToTr>
                    <a:solidFill>
                      <a:srgbClr val="F2FAEA"/>
                    </a:solidFill>
                  </a:tcPr>
                </a:tc>
                <a:tc hMerge="1">
                  <a:txBody>
                    <a:bodyPr/>
                    <a:lstStyle/>
                    <a:p>
                      <a:endParaRPr lang="ru-RU" sz="1400" b="0" dirty="0" smtClean="0">
                        <a:latin typeface="+mn-lt"/>
                      </a:endParaRPr>
                    </a:p>
                  </a:txBody>
                  <a:tcPr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ru-RU" sz="1400" b="0" dirty="0" smtClean="0">
                        <a:latin typeface="+mn-lt"/>
                      </a:endParaRPr>
                    </a:p>
                  </a:txBody>
                  <a:tcPr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44741">
                <a:tc>
                  <a:txBody>
                    <a:bodyPr/>
                    <a:lstStyle/>
                    <a:p>
                      <a:pPr marL="0" indent="0" algn="ctr" defTabSz="914400" rtl="0" eaLnBrk="1" latinLnBrk="0" hangingPunct="1">
                        <a:tabLst>
                          <a:tab pos="811213" algn="l"/>
                        </a:tabLst>
                      </a:pPr>
                      <a:endParaRPr lang="ru-RU" sz="1400" b="1" kern="1200" dirty="0" smtClean="0">
                        <a:solidFill>
                          <a:schemeClr val="tx1">
                            <a:lumMod val="75000"/>
                            <a:lumOff val="25000"/>
                          </a:schemeClr>
                        </a:solidFill>
                        <a:latin typeface="Arial Narrow" pitchFamily="34" charset="0"/>
                        <a:ea typeface="+mn-ea"/>
                        <a:cs typeface="+mn-cs"/>
                      </a:endParaRPr>
                    </a:p>
                  </a:txBody>
                  <a:tcPr>
                    <a:lnL w="12700" cmpd="sng">
                      <a:noFill/>
                    </a:lnL>
                    <a:lnR w="12700" cap="flat" cmpd="sng" algn="ctr">
                      <a:noFill/>
                      <a:prstDash val="solid"/>
                      <a:round/>
                      <a:headEnd type="none" w="med" len="med"/>
                      <a:tailEnd type="none" w="med" len="med"/>
                    </a:lnR>
                    <a:lnT w="12700" cap="flat" cmpd="sng" algn="ctr">
                      <a:solidFill>
                        <a:srgbClr val="97D256"/>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indent="0" algn="ctr" defTabSz="914400" rtl="0" eaLnBrk="1" latinLnBrk="0" hangingPunct="1">
                        <a:tabLst>
                          <a:tab pos="811213" algn="l"/>
                        </a:tabLst>
                      </a:pPr>
                      <a:r>
                        <a:rPr lang="ru-RU" sz="1400" b="1" kern="1200" dirty="0" smtClean="0">
                          <a:solidFill>
                            <a:schemeClr val="tx1">
                              <a:lumMod val="75000"/>
                              <a:lumOff val="25000"/>
                            </a:schemeClr>
                          </a:solidFill>
                          <a:latin typeface="Arial Narrow" pitchFamily="34" charset="0"/>
                          <a:ea typeface="+mn-ea"/>
                          <a:cs typeface="+mn-cs"/>
                        </a:rPr>
                        <a:t>2010</a:t>
                      </a:r>
                    </a:p>
                  </a:txBody>
                  <a:tcPr>
                    <a:lnL w="12700" cmpd="sng">
                      <a:noFill/>
                    </a:lnL>
                    <a:lnR w="12700" cap="flat" cmpd="sng" algn="ctr">
                      <a:noFill/>
                      <a:prstDash val="solid"/>
                      <a:round/>
                      <a:headEnd type="none" w="med" len="med"/>
                      <a:tailEnd type="none" w="med" len="med"/>
                    </a:lnR>
                    <a:lnT w="12700" cap="flat" cmpd="sng" algn="ctr">
                      <a:solidFill>
                        <a:srgbClr val="97D256"/>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indent="0" algn="ctr" defTabSz="914400" rtl="0" eaLnBrk="1" latinLnBrk="0" hangingPunct="1">
                        <a:tabLst>
                          <a:tab pos="811213" algn="l"/>
                        </a:tabLst>
                      </a:pPr>
                      <a:r>
                        <a:rPr lang="ru-RU" sz="1400" b="1" kern="1200" dirty="0" smtClean="0">
                          <a:solidFill>
                            <a:schemeClr val="tx1">
                              <a:lumMod val="75000"/>
                              <a:lumOff val="25000"/>
                            </a:schemeClr>
                          </a:solidFill>
                          <a:latin typeface="Arial Narrow" pitchFamily="34" charset="0"/>
                          <a:ea typeface="+mn-ea"/>
                          <a:cs typeface="+mn-cs"/>
                        </a:rPr>
                        <a:t>2011</a:t>
                      </a:r>
                    </a:p>
                  </a:txBody>
                  <a:tcPr>
                    <a:lnL w="12700" cmpd="sng">
                      <a:noFill/>
                    </a:lnL>
                    <a:lnR w="12700" cap="flat" cmpd="sng" algn="ctr">
                      <a:solidFill>
                        <a:schemeClr val="bg1"/>
                      </a:solidFill>
                      <a:prstDash val="solid"/>
                      <a:round/>
                      <a:headEnd type="none" w="med" len="med"/>
                      <a:tailEnd type="none" w="med" len="med"/>
                    </a:lnR>
                    <a:lnT w="12700" cap="flat" cmpd="sng" algn="ctr">
                      <a:solidFill>
                        <a:srgbClr val="97D256"/>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244741">
                <a:tc>
                  <a:txBody>
                    <a:bodyPr/>
                    <a:lstStyle/>
                    <a:p>
                      <a:r>
                        <a:rPr lang="en-US" sz="1400" dirty="0" smtClean="0">
                          <a:solidFill>
                            <a:schemeClr val="tx1">
                              <a:lumMod val="75000"/>
                              <a:lumOff val="25000"/>
                            </a:schemeClr>
                          </a:solidFill>
                          <a:latin typeface="Arial Narrow" pitchFamily="34" charset="0"/>
                        </a:rPr>
                        <a:t>Revenue</a:t>
                      </a:r>
                      <a:r>
                        <a:rPr lang="ru-RU" sz="1400" dirty="0" smtClean="0">
                          <a:solidFill>
                            <a:schemeClr val="tx1">
                              <a:lumMod val="75000"/>
                              <a:lumOff val="25000"/>
                            </a:schemeClr>
                          </a:solidFill>
                          <a:latin typeface="Arial Narrow" pitchFamily="34" charset="0"/>
                        </a:rPr>
                        <a:t> (</a:t>
                      </a:r>
                      <a:r>
                        <a:rPr lang="en-US" sz="1400" dirty="0" smtClean="0">
                          <a:solidFill>
                            <a:schemeClr val="tx1">
                              <a:lumMod val="75000"/>
                              <a:lumOff val="25000"/>
                            </a:schemeClr>
                          </a:solidFill>
                          <a:latin typeface="Arial Narrow" pitchFamily="34" charset="0"/>
                        </a:rPr>
                        <a:t>RUR </a:t>
                      </a:r>
                      <a:r>
                        <a:rPr lang="en-US" sz="1400" dirty="0" err="1" smtClean="0">
                          <a:solidFill>
                            <a:schemeClr val="tx1">
                              <a:lumMod val="75000"/>
                              <a:lumOff val="25000"/>
                            </a:schemeClr>
                          </a:solidFill>
                          <a:latin typeface="Arial Narrow" pitchFamily="34" charset="0"/>
                        </a:rPr>
                        <a:t>mln</a:t>
                      </a:r>
                      <a:r>
                        <a:rPr lang="en-US" sz="1400" dirty="0" smtClean="0">
                          <a:solidFill>
                            <a:schemeClr val="tx1">
                              <a:lumMod val="75000"/>
                              <a:lumOff val="25000"/>
                            </a:schemeClr>
                          </a:solidFill>
                          <a:latin typeface="Arial Narrow" pitchFamily="34" charset="0"/>
                        </a:rPr>
                        <a:t>.</a:t>
                      </a:r>
                      <a:r>
                        <a:rPr lang="ru-RU" sz="1400" dirty="0" smtClean="0">
                          <a:solidFill>
                            <a:schemeClr val="tx1">
                              <a:lumMod val="75000"/>
                              <a:lumOff val="25000"/>
                            </a:schemeClr>
                          </a:solidFill>
                          <a:latin typeface="Arial Narrow" pitchFamily="34" charset="0"/>
                        </a:rPr>
                        <a:t>)</a:t>
                      </a:r>
                      <a:endParaRPr lang="ru-RU" sz="1400" dirty="0">
                        <a:solidFill>
                          <a:schemeClr val="tx1">
                            <a:lumMod val="75000"/>
                            <a:lumOff val="25000"/>
                          </a:schemeClr>
                        </a:solidFill>
                        <a:latin typeface="Arial Narrow"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AEA"/>
                    </a:solidFill>
                  </a:tcPr>
                </a:tc>
                <a:tc>
                  <a:txBody>
                    <a:bodyPr/>
                    <a:lstStyle/>
                    <a:p>
                      <a:pPr algn="ctr"/>
                      <a:r>
                        <a:rPr lang="ru-RU" sz="1400" dirty="0" smtClean="0">
                          <a:solidFill>
                            <a:schemeClr val="tx1">
                              <a:lumMod val="75000"/>
                              <a:lumOff val="25000"/>
                            </a:schemeClr>
                          </a:solidFill>
                          <a:latin typeface="Arial Narrow" pitchFamily="34" charset="0"/>
                        </a:rPr>
                        <a:t>529,2</a:t>
                      </a:r>
                      <a:endParaRPr lang="ru-RU" sz="1400" dirty="0">
                        <a:solidFill>
                          <a:schemeClr val="tx1">
                            <a:lumMod val="75000"/>
                            <a:lumOff val="25000"/>
                          </a:schemeClr>
                        </a:solidFill>
                        <a:latin typeface="Arial Narrow"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AEA"/>
                    </a:solidFill>
                  </a:tcPr>
                </a:tc>
                <a:tc>
                  <a:txBody>
                    <a:bodyPr/>
                    <a:lstStyle/>
                    <a:p>
                      <a:pPr algn="ctr"/>
                      <a:r>
                        <a:rPr lang="ru-RU" sz="1400" dirty="0" smtClean="0">
                          <a:solidFill>
                            <a:schemeClr val="tx1">
                              <a:lumMod val="75000"/>
                              <a:lumOff val="25000"/>
                            </a:schemeClr>
                          </a:solidFill>
                          <a:latin typeface="Arial Narrow" pitchFamily="34" charset="0"/>
                        </a:rPr>
                        <a:t>827,2</a:t>
                      </a:r>
                      <a:endParaRPr lang="ru-RU" sz="1400" dirty="0">
                        <a:solidFill>
                          <a:schemeClr val="tx1">
                            <a:lumMod val="75000"/>
                            <a:lumOff val="25000"/>
                          </a:schemeClr>
                        </a:solidFill>
                        <a:latin typeface="Arial Narrow" pitchFamily="34" charset="0"/>
                      </a:endParaRP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AEA"/>
                    </a:solidFill>
                  </a:tcPr>
                </a:tc>
              </a:tr>
              <a:tr h="416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75000"/>
                              <a:lumOff val="25000"/>
                            </a:schemeClr>
                          </a:solidFill>
                          <a:latin typeface="Arial Narrow" pitchFamily="34" charset="0"/>
                        </a:rPr>
                        <a:t>Operating income</a:t>
                      </a:r>
                      <a:r>
                        <a:rPr lang="ru-RU" sz="1400" baseline="0" dirty="0" smtClean="0">
                          <a:solidFill>
                            <a:schemeClr val="tx1">
                              <a:lumMod val="75000"/>
                              <a:lumOff val="25000"/>
                            </a:schemeClr>
                          </a:solidFill>
                          <a:latin typeface="Arial Narrow" pitchFamily="34" charset="0"/>
                        </a:rPr>
                        <a:t> </a:t>
                      </a:r>
                      <a:r>
                        <a:rPr lang="en-US" sz="1400" baseline="0" dirty="0" smtClean="0">
                          <a:solidFill>
                            <a:schemeClr val="tx1">
                              <a:lumMod val="75000"/>
                              <a:lumOff val="25000"/>
                            </a:schemeClr>
                          </a:solidFill>
                          <a:latin typeface="Arial Narrow" pitchFamily="34" charset="0"/>
                        </a:rPr>
                        <a:t>(RUR </a:t>
                      </a:r>
                      <a:r>
                        <a:rPr lang="en-US" sz="1400" baseline="0" dirty="0" err="1" smtClean="0">
                          <a:solidFill>
                            <a:schemeClr val="tx1">
                              <a:lumMod val="75000"/>
                              <a:lumOff val="25000"/>
                            </a:schemeClr>
                          </a:solidFill>
                          <a:latin typeface="Arial Narrow" pitchFamily="34" charset="0"/>
                        </a:rPr>
                        <a:t>mln</a:t>
                      </a:r>
                      <a:r>
                        <a:rPr lang="en-US" sz="1400" baseline="0" dirty="0" smtClean="0">
                          <a:solidFill>
                            <a:schemeClr val="tx1">
                              <a:lumMod val="75000"/>
                              <a:lumOff val="25000"/>
                            </a:schemeClr>
                          </a:solidFill>
                          <a:latin typeface="Arial Narrow" pitchFamily="34" charset="0"/>
                        </a:rPr>
                        <a:t>.</a:t>
                      </a:r>
                      <a:r>
                        <a:rPr lang="ru-RU" sz="1400" baseline="0" dirty="0" smtClean="0">
                          <a:solidFill>
                            <a:schemeClr val="tx1">
                              <a:lumMod val="75000"/>
                              <a:lumOff val="25000"/>
                            </a:schemeClr>
                          </a:solidFill>
                          <a:latin typeface="Arial Narrow" pitchFamily="34" charset="0"/>
                        </a:rPr>
                        <a:t>)</a:t>
                      </a:r>
                      <a:endParaRPr lang="ru-RU" sz="1400" dirty="0" smtClean="0">
                        <a:solidFill>
                          <a:schemeClr val="tx1">
                            <a:lumMod val="75000"/>
                            <a:lumOff val="25000"/>
                          </a:schemeClr>
                        </a:solidFill>
                        <a:latin typeface="Arial Narrow"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solidFill>
                            <a:schemeClr val="tx1">
                              <a:lumMod val="75000"/>
                              <a:lumOff val="25000"/>
                            </a:schemeClr>
                          </a:solidFill>
                          <a:latin typeface="Arial Narrow" pitchFamily="34" charset="0"/>
                        </a:rPr>
                        <a:t>67,5</a:t>
                      </a: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solidFill>
                            <a:schemeClr val="tx1">
                              <a:lumMod val="75000"/>
                              <a:lumOff val="25000"/>
                            </a:schemeClr>
                          </a:solidFill>
                          <a:latin typeface="Arial Narrow" pitchFamily="34" charset="0"/>
                        </a:rPr>
                        <a:t>80,6</a:t>
                      </a: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r>
              <a:tr h="416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75000"/>
                              <a:lumOff val="25000"/>
                            </a:schemeClr>
                          </a:solidFill>
                          <a:latin typeface="Arial Narrow" pitchFamily="34" charset="0"/>
                        </a:rPr>
                        <a:t>Net profit</a:t>
                      </a:r>
                      <a:r>
                        <a:rPr lang="ru-RU" sz="1400" baseline="0" dirty="0" smtClean="0">
                          <a:solidFill>
                            <a:schemeClr val="tx1">
                              <a:lumMod val="75000"/>
                              <a:lumOff val="25000"/>
                            </a:schemeClr>
                          </a:solidFill>
                          <a:latin typeface="Arial Narrow" pitchFamily="34" charset="0"/>
                        </a:rPr>
                        <a:t/>
                      </a:r>
                      <a:br>
                        <a:rPr lang="ru-RU" sz="1400" baseline="0" dirty="0" smtClean="0">
                          <a:solidFill>
                            <a:schemeClr val="tx1">
                              <a:lumMod val="75000"/>
                              <a:lumOff val="25000"/>
                            </a:schemeClr>
                          </a:solidFill>
                          <a:latin typeface="Arial Narrow" pitchFamily="34" charset="0"/>
                        </a:rPr>
                      </a:br>
                      <a:r>
                        <a:rPr lang="ru-RU" sz="1400" baseline="0" dirty="0" smtClean="0">
                          <a:solidFill>
                            <a:schemeClr val="tx1">
                              <a:lumMod val="75000"/>
                              <a:lumOff val="25000"/>
                            </a:schemeClr>
                          </a:solidFill>
                          <a:latin typeface="Arial Narrow" pitchFamily="34" charset="0"/>
                        </a:rPr>
                        <a:t>(</a:t>
                      </a:r>
                      <a:r>
                        <a:rPr lang="en-US" sz="1400" dirty="0" smtClean="0">
                          <a:solidFill>
                            <a:schemeClr val="tx1">
                              <a:lumMod val="75000"/>
                              <a:lumOff val="25000"/>
                            </a:schemeClr>
                          </a:solidFill>
                          <a:latin typeface="Arial Narrow" pitchFamily="34" charset="0"/>
                        </a:rPr>
                        <a:t>RUR </a:t>
                      </a:r>
                      <a:r>
                        <a:rPr lang="en-US" sz="1400" dirty="0" err="1" smtClean="0">
                          <a:solidFill>
                            <a:schemeClr val="tx1">
                              <a:lumMod val="75000"/>
                              <a:lumOff val="25000"/>
                            </a:schemeClr>
                          </a:solidFill>
                          <a:latin typeface="Arial Narrow" pitchFamily="34" charset="0"/>
                        </a:rPr>
                        <a:t>mln</a:t>
                      </a:r>
                      <a:r>
                        <a:rPr lang="en-US" sz="1400" dirty="0" smtClean="0">
                          <a:solidFill>
                            <a:schemeClr val="tx1">
                              <a:lumMod val="75000"/>
                              <a:lumOff val="25000"/>
                            </a:schemeClr>
                          </a:solidFill>
                          <a:latin typeface="Arial Narrow" pitchFamily="34" charset="0"/>
                        </a:rPr>
                        <a:t>.</a:t>
                      </a:r>
                      <a:r>
                        <a:rPr lang="ru-RU" sz="1400" dirty="0" smtClean="0">
                          <a:solidFill>
                            <a:schemeClr val="tx1">
                              <a:lumMod val="75000"/>
                              <a:lumOff val="25000"/>
                            </a:schemeClr>
                          </a:solidFill>
                          <a:latin typeface="Arial Narrow" pitchFamily="34" charset="0"/>
                        </a:rPr>
                        <a:t>)</a:t>
                      </a:r>
                      <a:endParaRPr lang="ru-RU" sz="1400" dirty="0" smtClean="0">
                        <a:solidFill>
                          <a:schemeClr val="tx1">
                            <a:lumMod val="75000"/>
                            <a:lumOff val="25000"/>
                          </a:schemeClr>
                        </a:solidFill>
                        <a:latin typeface="Arial Narrow"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AE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solidFill>
                            <a:schemeClr val="tx1">
                              <a:lumMod val="75000"/>
                              <a:lumOff val="25000"/>
                            </a:schemeClr>
                          </a:solidFill>
                          <a:latin typeface="Arial Narrow" pitchFamily="34" charset="0"/>
                        </a:rPr>
                        <a:t>6,2</a:t>
                      </a: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AE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solidFill>
                            <a:schemeClr val="tx1">
                              <a:lumMod val="75000"/>
                              <a:lumOff val="25000"/>
                            </a:schemeClr>
                          </a:solidFill>
                          <a:latin typeface="Arial Narrow" pitchFamily="34" charset="0"/>
                        </a:rPr>
                        <a:t>20,6</a:t>
                      </a: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AEA"/>
                    </a:solidFill>
                  </a:tcPr>
                </a:tc>
              </a:tr>
              <a:tr h="416060">
                <a:tc>
                  <a:txBody>
                    <a:bodyPr/>
                    <a:lstStyle/>
                    <a:p>
                      <a:pPr marL="0" indent="0" algn="just">
                        <a:tabLst>
                          <a:tab pos="811213" algn="l"/>
                        </a:tabLst>
                      </a:pPr>
                      <a:r>
                        <a:rPr lang="en-US" sz="1400" dirty="0" smtClean="0">
                          <a:solidFill>
                            <a:schemeClr val="tx1">
                              <a:lumMod val="75000"/>
                              <a:lumOff val="25000"/>
                            </a:schemeClr>
                          </a:solidFill>
                          <a:latin typeface="Arial Narrow" pitchFamily="34" charset="0"/>
                        </a:rPr>
                        <a:t>Product margin</a:t>
                      </a:r>
                      <a:endParaRPr lang="ru-RU" sz="1400" dirty="0" smtClean="0">
                        <a:solidFill>
                          <a:schemeClr val="tx1">
                            <a:lumMod val="75000"/>
                            <a:lumOff val="25000"/>
                          </a:schemeClr>
                        </a:solidFill>
                        <a:latin typeface="Arial Narrow"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indent="0" algn="ctr">
                        <a:tabLst>
                          <a:tab pos="811213" algn="l"/>
                        </a:tabLst>
                      </a:pPr>
                      <a:r>
                        <a:rPr lang="ru-RU" sz="1400" dirty="0" smtClean="0">
                          <a:solidFill>
                            <a:schemeClr val="tx1">
                              <a:lumMod val="75000"/>
                              <a:lumOff val="25000"/>
                            </a:schemeClr>
                          </a:solidFill>
                          <a:latin typeface="Arial Narrow" pitchFamily="34" charset="0"/>
                        </a:rPr>
                        <a:t>1,19</a:t>
                      </a:r>
                      <a:r>
                        <a:rPr lang="ru-RU" sz="1400" baseline="0" dirty="0" smtClean="0">
                          <a:solidFill>
                            <a:schemeClr val="tx1">
                              <a:lumMod val="75000"/>
                              <a:lumOff val="25000"/>
                            </a:schemeClr>
                          </a:solidFill>
                          <a:latin typeface="Arial Narrow" pitchFamily="34" charset="0"/>
                        </a:rPr>
                        <a:t> </a:t>
                      </a:r>
                      <a:r>
                        <a:rPr lang="ru-RU" sz="1400" dirty="0" smtClean="0">
                          <a:solidFill>
                            <a:schemeClr val="tx1">
                              <a:lumMod val="75000"/>
                              <a:lumOff val="25000"/>
                            </a:schemeClr>
                          </a:solidFill>
                          <a:latin typeface="Arial Narrow" pitchFamily="34" charset="0"/>
                        </a:rPr>
                        <a:t>%</a:t>
                      </a: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indent="0" algn="ctr">
                        <a:tabLst>
                          <a:tab pos="811213" algn="l"/>
                        </a:tabLst>
                      </a:pPr>
                      <a:r>
                        <a:rPr lang="ru-RU" sz="1400" dirty="0" smtClean="0">
                          <a:solidFill>
                            <a:schemeClr val="tx1">
                              <a:lumMod val="75000"/>
                              <a:lumOff val="25000"/>
                            </a:schemeClr>
                          </a:solidFill>
                          <a:latin typeface="Arial Narrow" pitchFamily="34" charset="0"/>
                        </a:rPr>
                        <a:t>2,55 %</a:t>
                      </a: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r>
              <a:tr h="244741">
                <a:tc>
                  <a:txBody>
                    <a:bodyPr/>
                    <a:lstStyle/>
                    <a:p>
                      <a:pPr marL="0" indent="0" algn="just">
                        <a:tabLst>
                          <a:tab pos="811213" algn="l"/>
                        </a:tabLst>
                      </a:pPr>
                      <a:r>
                        <a:rPr lang="en-US" sz="1400" dirty="0" smtClean="0">
                          <a:solidFill>
                            <a:schemeClr val="tx1">
                              <a:lumMod val="75000"/>
                              <a:lumOff val="25000"/>
                            </a:schemeClr>
                          </a:solidFill>
                          <a:latin typeface="Arial Narrow" pitchFamily="34" charset="0"/>
                        </a:rPr>
                        <a:t>Return on</a:t>
                      </a:r>
                      <a:r>
                        <a:rPr lang="en-US" sz="1400" baseline="0" dirty="0" smtClean="0">
                          <a:solidFill>
                            <a:schemeClr val="tx1">
                              <a:lumMod val="75000"/>
                              <a:lumOff val="25000"/>
                            </a:schemeClr>
                          </a:solidFill>
                          <a:latin typeface="Arial Narrow" pitchFamily="34" charset="0"/>
                        </a:rPr>
                        <a:t> assets</a:t>
                      </a:r>
                      <a:endParaRPr lang="ru-RU" sz="1400" dirty="0" smtClean="0">
                        <a:solidFill>
                          <a:schemeClr val="tx1">
                            <a:lumMod val="75000"/>
                            <a:lumOff val="25000"/>
                          </a:schemeClr>
                        </a:solidFill>
                        <a:latin typeface="Arial Narrow"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AEA"/>
                    </a:solidFill>
                  </a:tcPr>
                </a:tc>
                <a:tc>
                  <a:txBody>
                    <a:bodyPr/>
                    <a:lstStyle/>
                    <a:p>
                      <a:pPr marL="0" indent="0" algn="ctr">
                        <a:tabLst>
                          <a:tab pos="811213" algn="l"/>
                        </a:tabLst>
                      </a:pPr>
                      <a:r>
                        <a:rPr lang="ru-RU" sz="1400" dirty="0" smtClean="0">
                          <a:solidFill>
                            <a:schemeClr val="tx1">
                              <a:lumMod val="75000"/>
                              <a:lumOff val="25000"/>
                            </a:schemeClr>
                          </a:solidFill>
                          <a:latin typeface="Arial Narrow" pitchFamily="34" charset="0"/>
                        </a:rPr>
                        <a:t>1,27 %</a:t>
                      </a: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AEA"/>
                    </a:solidFill>
                  </a:tcPr>
                </a:tc>
                <a:tc>
                  <a:txBody>
                    <a:bodyPr/>
                    <a:lstStyle/>
                    <a:p>
                      <a:pPr marL="0" indent="0" algn="ctr">
                        <a:tabLst>
                          <a:tab pos="811213" algn="l"/>
                        </a:tabLst>
                      </a:pPr>
                      <a:r>
                        <a:rPr lang="ru-RU" sz="1400" dirty="0" smtClean="0">
                          <a:solidFill>
                            <a:schemeClr val="tx1">
                              <a:lumMod val="75000"/>
                              <a:lumOff val="25000"/>
                            </a:schemeClr>
                          </a:solidFill>
                          <a:latin typeface="Arial Narrow" pitchFamily="34" charset="0"/>
                        </a:rPr>
                        <a:t>2,77</a:t>
                      </a:r>
                      <a:r>
                        <a:rPr lang="ru-RU" sz="1400" baseline="0" dirty="0" smtClean="0">
                          <a:solidFill>
                            <a:schemeClr val="tx1">
                              <a:lumMod val="75000"/>
                              <a:lumOff val="25000"/>
                            </a:schemeClr>
                          </a:solidFill>
                          <a:latin typeface="Arial Narrow" pitchFamily="34" charset="0"/>
                        </a:rPr>
                        <a:t> %</a:t>
                      </a:r>
                      <a:endParaRPr lang="ru-RU" sz="1400" dirty="0" smtClean="0">
                        <a:solidFill>
                          <a:schemeClr val="tx1">
                            <a:lumMod val="75000"/>
                            <a:lumOff val="25000"/>
                          </a:schemeClr>
                        </a:solidFill>
                        <a:latin typeface="Arial Narrow" pitchFamily="34" charset="0"/>
                      </a:endParaRPr>
                    </a:p>
                  </a:txBody>
                  <a:tcP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AEA"/>
                    </a:solidFill>
                  </a:tcPr>
                </a:tc>
              </a:tr>
              <a:tr h="416060">
                <a:tc>
                  <a:txBody>
                    <a:bodyPr/>
                    <a:lstStyle/>
                    <a:p>
                      <a:pPr marL="0" indent="0" algn="just">
                        <a:tabLst>
                          <a:tab pos="811213" algn="l"/>
                        </a:tabLst>
                      </a:pPr>
                      <a:r>
                        <a:rPr lang="en-US" sz="1400" dirty="0" smtClean="0">
                          <a:solidFill>
                            <a:schemeClr val="tx1">
                              <a:lumMod val="75000"/>
                              <a:lumOff val="25000"/>
                            </a:schemeClr>
                          </a:solidFill>
                          <a:latin typeface="Arial Narrow" pitchFamily="34" charset="0"/>
                        </a:rPr>
                        <a:t>Return on equity</a:t>
                      </a:r>
                      <a:endParaRPr lang="ru-RU" sz="1400" dirty="0" smtClean="0">
                        <a:solidFill>
                          <a:schemeClr val="tx1">
                            <a:lumMod val="75000"/>
                            <a:lumOff val="25000"/>
                          </a:schemeClr>
                        </a:solidFill>
                        <a:latin typeface="Arial Narrow" pitchFamily="34" charset="0"/>
                      </a:endParaRPr>
                    </a:p>
                  </a:txBody>
                  <a:tcP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tabLst>
                          <a:tab pos="811213" algn="l"/>
                        </a:tabLst>
                      </a:pPr>
                      <a:r>
                        <a:rPr lang="ru-RU" sz="1400" dirty="0" smtClean="0">
                          <a:solidFill>
                            <a:schemeClr val="tx1">
                              <a:lumMod val="75000"/>
                              <a:lumOff val="25000"/>
                            </a:schemeClr>
                          </a:solidFill>
                          <a:latin typeface="Arial Narrow" pitchFamily="34" charset="0"/>
                        </a:rPr>
                        <a:t>1,07 %</a:t>
                      </a:r>
                    </a:p>
                  </a:txBody>
                  <a:tcP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tabLst>
                          <a:tab pos="811213" algn="l"/>
                        </a:tabLst>
                      </a:pPr>
                      <a:r>
                        <a:rPr lang="ru-RU" sz="1400" dirty="0" smtClean="0">
                          <a:solidFill>
                            <a:schemeClr val="tx1">
                              <a:lumMod val="75000"/>
                              <a:lumOff val="25000"/>
                            </a:schemeClr>
                          </a:solidFill>
                          <a:latin typeface="Arial Narrow" pitchFamily="34" charset="0"/>
                        </a:rPr>
                        <a:t>3,22 %</a:t>
                      </a:r>
                    </a:p>
                  </a:txBody>
                  <a:tcPr>
                    <a:lnL w="12700" cmpd="sng">
                      <a:noFill/>
                    </a:lnL>
                    <a:lnR w="12700" cap="flat" cmpd="sng" algn="ctr">
                      <a:solidFill>
                        <a:schemeClr val="bg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29770">
                <a:tc>
                  <a:txBody>
                    <a:bodyPr/>
                    <a:lstStyle/>
                    <a:p>
                      <a:pPr marL="0" indent="0" algn="just">
                        <a:tabLst>
                          <a:tab pos="811213" algn="l"/>
                        </a:tabLst>
                      </a:pPr>
                      <a:r>
                        <a:rPr lang="en-US" sz="1400" dirty="0" smtClean="0">
                          <a:solidFill>
                            <a:schemeClr val="tx1">
                              <a:lumMod val="75000"/>
                              <a:lumOff val="25000"/>
                            </a:schemeClr>
                          </a:solidFill>
                          <a:latin typeface="Arial Narrow" pitchFamily="34" charset="0"/>
                        </a:rPr>
                        <a:t>EBITDA </a:t>
                      </a:r>
                      <a:r>
                        <a:rPr lang="en-US" sz="1400" dirty="0" smtClean="0">
                          <a:solidFill>
                            <a:schemeClr val="tx1">
                              <a:lumMod val="75000"/>
                              <a:lumOff val="25000"/>
                            </a:schemeClr>
                          </a:solidFill>
                          <a:latin typeface="Arial Narrow" pitchFamily="34" charset="0"/>
                        </a:rPr>
                        <a:t>(RUR </a:t>
                      </a:r>
                      <a:r>
                        <a:rPr lang="en-US" sz="1400" dirty="0" err="1" smtClean="0">
                          <a:solidFill>
                            <a:schemeClr val="tx1">
                              <a:lumMod val="75000"/>
                              <a:lumOff val="25000"/>
                            </a:schemeClr>
                          </a:solidFill>
                          <a:latin typeface="Arial Narrow" pitchFamily="34" charset="0"/>
                        </a:rPr>
                        <a:t>mln</a:t>
                      </a:r>
                      <a:r>
                        <a:rPr lang="en-US" sz="1400" dirty="0" smtClean="0">
                          <a:solidFill>
                            <a:schemeClr val="tx1">
                              <a:lumMod val="75000"/>
                              <a:lumOff val="25000"/>
                            </a:schemeClr>
                          </a:solidFill>
                          <a:latin typeface="Arial Narrow" pitchFamily="34" charset="0"/>
                        </a:rPr>
                        <a:t>.</a:t>
                      </a:r>
                      <a:r>
                        <a:rPr lang="ru-RU" sz="1400" baseline="0" dirty="0" smtClean="0">
                          <a:solidFill>
                            <a:schemeClr val="tx1">
                              <a:lumMod val="75000"/>
                              <a:lumOff val="25000"/>
                            </a:schemeClr>
                          </a:solidFill>
                          <a:latin typeface="Arial Narrow" pitchFamily="34" charset="0"/>
                        </a:rPr>
                        <a:t>)</a:t>
                      </a:r>
                      <a:endParaRPr lang="ru-RU" sz="1400" dirty="0" smtClean="0">
                        <a:solidFill>
                          <a:schemeClr val="tx1">
                            <a:lumMod val="75000"/>
                            <a:lumOff val="25000"/>
                          </a:schemeClr>
                        </a:solidFill>
                        <a:latin typeface="Arial Narrow" pitchFamily="34" charset="0"/>
                      </a:endParaRPr>
                    </a:p>
                  </a:txBody>
                  <a:tcPr>
                    <a:lnL w="12700" cmpd="sng">
                      <a:noFill/>
                    </a:lnL>
                    <a:lnR w="12700" cap="flat" cmpd="sng" algn="ctr">
                      <a:noFill/>
                      <a:prstDash val="solid"/>
                      <a:round/>
                      <a:headEnd type="none" w="med" len="med"/>
                      <a:tailEnd type="none" w="med" len="med"/>
                    </a:lnR>
                    <a:lnT w="12700" cmpd="sng">
                      <a:noFill/>
                    </a:lnT>
                    <a:lnB w="12700" cap="flat" cmpd="sng" algn="ctr">
                      <a:solidFill>
                        <a:srgbClr val="97D256"/>
                      </a:solidFill>
                      <a:prstDash val="solid"/>
                      <a:round/>
                      <a:headEnd type="none" w="med" len="med"/>
                      <a:tailEnd type="none" w="med" len="med"/>
                    </a:lnB>
                    <a:lnTlToBr w="12700" cmpd="sng">
                      <a:noFill/>
                      <a:prstDash val="solid"/>
                    </a:lnTlToBr>
                    <a:lnBlToTr w="12700" cmpd="sng">
                      <a:noFill/>
                      <a:prstDash val="solid"/>
                    </a:lnBlToTr>
                    <a:solidFill>
                      <a:srgbClr val="F2FAEA"/>
                    </a:solidFill>
                  </a:tcPr>
                </a:tc>
                <a:tc>
                  <a:txBody>
                    <a:bodyPr/>
                    <a:lstStyle/>
                    <a:p>
                      <a:pPr marL="0" indent="0" algn="ctr">
                        <a:tabLst>
                          <a:tab pos="811213" algn="l"/>
                        </a:tabLst>
                      </a:pPr>
                      <a:r>
                        <a:rPr lang="en-US" sz="1400" dirty="0" smtClean="0">
                          <a:solidFill>
                            <a:schemeClr val="tx1">
                              <a:lumMod val="75000"/>
                              <a:lumOff val="25000"/>
                            </a:schemeClr>
                          </a:solidFill>
                          <a:latin typeface="Arial Narrow" pitchFamily="34" charset="0"/>
                        </a:rPr>
                        <a:t>67.5</a:t>
                      </a:r>
                      <a:endParaRPr lang="ru-RU" sz="1400" dirty="0" smtClean="0">
                        <a:solidFill>
                          <a:schemeClr val="tx1">
                            <a:lumMod val="75000"/>
                            <a:lumOff val="25000"/>
                          </a:schemeClr>
                        </a:solidFill>
                        <a:latin typeface="Arial Narrow" pitchFamily="34" charset="0"/>
                      </a:endParaRPr>
                    </a:p>
                  </a:txBody>
                  <a:tcPr>
                    <a:lnL w="12700" cmpd="sng">
                      <a:noFill/>
                    </a:lnL>
                    <a:lnR w="12700" cap="flat" cmpd="sng" algn="ctr">
                      <a:noFill/>
                      <a:prstDash val="solid"/>
                      <a:round/>
                      <a:headEnd type="none" w="med" len="med"/>
                      <a:tailEnd type="none" w="med" len="med"/>
                    </a:lnR>
                    <a:lnT w="12700" cmpd="sng">
                      <a:noFill/>
                    </a:lnT>
                    <a:lnB w="12700" cap="flat" cmpd="sng" algn="ctr">
                      <a:solidFill>
                        <a:srgbClr val="97D256"/>
                      </a:solidFill>
                      <a:prstDash val="solid"/>
                      <a:round/>
                      <a:headEnd type="none" w="med" len="med"/>
                      <a:tailEnd type="none" w="med" len="med"/>
                    </a:lnB>
                    <a:lnTlToBr w="12700" cmpd="sng">
                      <a:noFill/>
                      <a:prstDash val="solid"/>
                    </a:lnTlToBr>
                    <a:lnBlToTr w="12700" cmpd="sng">
                      <a:noFill/>
                      <a:prstDash val="solid"/>
                    </a:lnBlToTr>
                    <a:solidFill>
                      <a:srgbClr val="F2FAEA"/>
                    </a:solidFill>
                  </a:tcPr>
                </a:tc>
                <a:tc>
                  <a:txBody>
                    <a:bodyPr/>
                    <a:lstStyle/>
                    <a:p>
                      <a:pPr marL="0" indent="0" algn="ctr">
                        <a:tabLst>
                          <a:tab pos="811213" algn="l"/>
                        </a:tabLst>
                      </a:pPr>
                      <a:r>
                        <a:rPr lang="en-US" sz="1400" dirty="0" smtClean="0">
                          <a:solidFill>
                            <a:schemeClr val="tx1">
                              <a:lumMod val="75000"/>
                              <a:lumOff val="25000"/>
                            </a:schemeClr>
                          </a:solidFill>
                          <a:latin typeface="Arial Narrow" pitchFamily="34" charset="0"/>
                        </a:rPr>
                        <a:t>80.6</a:t>
                      </a:r>
                      <a:endParaRPr lang="ru-RU" sz="1400" dirty="0" smtClean="0">
                        <a:solidFill>
                          <a:schemeClr val="tx1">
                            <a:lumMod val="75000"/>
                            <a:lumOff val="25000"/>
                          </a:schemeClr>
                        </a:solidFill>
                        <a:latin typeface="Arial Narrow" pitchFamily="34" charset="0"/>
                      </a:endParaRPr>
                    </a:p>
                  </a:txBody>
                  <a:tcP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rgbClr val="97D256"/>
                      </a:solidFill>
                      <a:prstDash val="solid"/>
                      <a:round/>
                      <a:headEnd type="none" w="med" len="med"/>
                      <a:tailEnd type="none" w="med" len="med"/>
                    </a:lnB>
                    <a:lnTlToBr w="12700" cmpd="sng">
                      <a:noFill/>
                      <a:prstDash val="solid"/>
                    </a:lnTlToBr>
                    <a:lnBlToTr w="12700" cmpd="sng">
                      <a:noFill/>
                      <a:prstDash val="solid"/>
                    </a:lnBlToTr>
                    <a:solidFill>
                      <a:srgbClr val="F2FAEA"/>
                    </a:solidFill>
                  </a:tcPr>
                </a:tc>
              </a:tr>
            </a:tbl>
          </a:graphicData>
        </a:graphic>
      </p:graphicFrame>
      <p:graphicFrame>
        <p:nvGraphicFramePr>
          <p:cNvPr id="19" name="Диаграмма 18"/>
          <p:cNvGraphicFramePr/>
          <p:nvPr/>
        </p:nvGraphicFramePr>
        <p:xfrm>
          <a:off x="4714876" y="1000108"/>
          <a:ext cx="4259335" cy="342902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Таблица 15"/>
          <p:cNvGraphicFramePr>
            <a:graphicFrameLocks noGrp="1"/>
          </p:cNvGraphicFramePr>
          <p:nvPr/>
        </p:nvGraphicFramePr>
        <p:xfrm>
          <a:off x="642910" y="4944446"/>
          <a:ext cx="4071966" cy="1680022"/>
        </p:xfrm>
        <a:graphic>
          <a:graphicData uri="http://schemas.openxmlformats.org/drawingml/2006/table">
            <a:tbl>
              <a:tblPr firstRow="1" bandRow="1">
                <a:tableStyleId>{10A1B5D5-9B99-4C35-A422-299274C87663}</a:tableStyleId>
              </a:tblPr>
              <a:tblGrid>
                <a:gridCol w="2500330"/>
                <a:gridCol w="714380"/>
                <a:gridCol w="857256"/>
              </a:tblGrid>
              <a:tr h="341942">
                <a:tc gridSpan="2">
                  <a:txBody>
                    <a:bodyPr/>
                    <a:lstStyle/>
                    <a:p>
                      <a:r>
                        <a:rPr lang="en-US" sz="1400" b="1" dirty="0" smtClean="0">
                          <a:solidFill>
                            <a:schemeClr val="tx1">
                              <a:lumMod val="75000"/>
                              <a:lumOff val="25000"/>
                            </a:schemeClr>
                          </a:solidFill>
                          <a:latin typeface="Arial Narrow" pitchFamily="34" charset="0"/>
                        </a:rPr>
                        <a:t>Current performance</a:t>
                      </a:r>
                      <a:endParaRPr lang="ru-RU" sz="1400" b="1" dirty="0" smtClean="0">
                        <a:solidFill>
                          <a:schemeClr val="tx1">
                            <a:lumMod val="75000"/>
                            <a:lumOff val="25000"/>
                          </a:schemeClr>
                        </a:solidFill>
                        <a:latin typeface="Arial Narrow" pitchFamily="34" charset="0"/>
                      </a:endParaRPr>
                    </a:p>
                  </a:txBody>
                  <a:tcPr>
                    <a:lnL w="12700" cmpd="sng">
                      <a:noFill/>
                    </a:lnL>
                    <a:lnR w="12700" cap="flat" cmpd="sng" algn="ctr">
                      <a:noFill/>
                      <a:prstDash val="solid"/>
                      <a:round/>
                      <a:headEnd type="none" w="med" len="med"/>
                      <a:tailEnd type="none" w="med" len="med"/>
                    </a:lnR>
                    <a:lnT w="12700" cap="flat" cmpd="sng" algn="ctr">
                      <a:solidFill>
                        <a:srgbClr val="97D256"/>
                      </a:solidFill>
                      <a:prstDash val="solid"/>
                      <a:round/>
                      <a:headEnd type="none" w="med" len="med"/>
                      <a:tailEnd type="none" w="med" len="med"/>
                    </a:lnT>
                    <a:lnB w="12700" cap="flat" cmpd="sng" algn="ctr">
                      <a:solidFill>
                        <a:srgbClr val="97D256"/>
                      </a:solidFill>
                      <a:prstDash val="solid"/>
                      <a:round/>
                      <a:headEnd type="none" w="med" len="med"/>
                      <a:tailEnd type="none" w="med" len="med"/>
                    </a:lnB>
                    <a:lnTlToBr w="12700" cmpd="sng">
                      <a:noFill/>
                      <a:prstDash val="solid"/>
                    </a:lnTlToBr>
                    <a:lnBlToTr w="12700" cmpd="sng">
                      <a:noFill/>
                      <a:prstDash val="solid"/>
                    </a:lnBlToTr>
                    <a:solidFill>
                      <a:srgbClr val="F2FAEA"/>
                    </a:solidFill>
                  </a:tcPr>
                </a:tc>
                <a:tc hMerge="1">
                  <a:txBody>
                    <a:bodyPr/>
                    <a:lstStyle/>
                    <a:p>
                      <a:endParaRPr lang="ru-RU" sz="1400" b="0" dirty="0" smtClean="0">
                        <a:latin typeface="+mn-lt"/>
                      </a:endParaRPr>
                    </a:p>
                  </a:txBody>
                  <a:tcPr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ru-RU" sz="1400" b="1" dirty="0" smtClean="0">
                        <a:solidFill>
                          <a:schemeClr val="tx1">
                            <a:lumMod val="75000"/>
                            <a:lumOff val="25000"/>
                          </a:schemeClr>
                        </a:solidFill>
                        <a:latin typeface="Arial Narrow" pitchFamily="34" charset="0"/>
                      </a:endParaRPr>
                    </a:p>
                  </a:txBody>
                  <a:tcPr>
                    <a:lnL w="12700" cmpd="sng">
                      <a:noFill/>
                    </a:lnL>
                    <a:lnR w="12700" cap="flat" cmpd="sng" algn="ctr">
                      <a:noFill/>
                      <a:prstDash val="solid"/>
                      <a:round/>
                      <a:headEnd type="none" w="med" len="med"/>
                      <a:tailEnd type="none" w="med" len="med"/>
                    </a:lnR>
                    <a:lnT w="12700" cap="flat" cmpd="sng" algn="ctr">
                      <a:solidFill>
                        <a:srgbClr val="97D256"/>
                      </a:solidFill>
                      <a:prstDash val="solid"/>
                      <a:round/>
                      <a:headEnd type="none" w="med" len="med"/>
                      <a:tailEnd type="none" w="med" len="med"/>
                    </a:lnT>
                    <a:lnB w="12700" cap="flat" cmpd="sng" algn="ctr">
                      <a:solidFill>
                        <a:srgbClr val="97D256"/>
                      </a:solidFill>
                      <a:prstDash val="solid"/>
                      <a:round/>
                      <a:headEnd type="none" w="med" len="med"/>
                      <a:tailEnd type="none" w="med" len="med"/>
                    </a:lnB>
                    <a:lnTlToBr w="12700" cmpd="sng">
                      <a:noFill/>
                      <a:prstDash val="solid"/>
                    </a:lnTlToBr>
                    <a:lnBlToTr w="12700" cmpd="sng">
                      <a:noFill/>
                      <a:prstDash val="solid"/>
                    </a:lnBlToTr>
                    <a:solidFill>
                      <a:srgbClr val="F2FAEA"/>
                    </a:solidFill>
                  </a:tcPr>
                </a:tc>
              </a:tr>
              <a:tr h="244741">
                <a:tc>
                  <a:txBody>
                    <a:bodyPr/>
                    <a:lstStyle/>
                    <a:p>
                      <a:pPr marL="0" indent="0" algn="ctr" defTabSz="914400" rtl="0" eaLnBrk="1" latinLnBrk="0" hangingPunct="1">
                        <a:tabLst>
                          <a:tab pos="811213" algn="l"/>
                        </a:tabLst>
                      </a:pPr>
                      <a:endParaRPr lang="ru-RU" sz="1400" b="1" kern="1200" dirty="0" smtClean="0">
                        <a:solidFill>
                          <a:schemeClr val="tx1">
                            <a:lumMod val="75000"/>
                            <a:lumOff val="25000"/>
                          </a:schemeClr>
                        </a:solidFill>
                        <a:latin typeface="Arial Narrow" pitchFamily="34" charset="0"/>
                        <a:ea typeface="+mn-ea"/>
                        <a:cs typeface="+mn-cs"/>
                      </a:endParaRPr>
                    </a:p>
                  </a:txBody>
                  <a:tcPr>
                    <a:lnL w="12700" cmpd="sng">
                      <a:noFill/>
                    </a:lnL>
                    <a:lnR w="12700" cap="flat" cmpd="sng" algn="ctr">
                      <a:noFill/>
                      <a:prstDash val="solid"/>
                      <a:round/>
                      <a:headEnd type="none" w="med" len="med"/>
                      <a:tailEnd type="none" w="med" len="med"/>
                    </a:lnR>
                    <a:lnT w="12700" cap="flat" cmpd="sng" algn="ctr">
                      <a:solidFill>
                        <a:srgbClr val="97D256"/>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indent="0" algn="ctr" defTabSz="914400" rtl="0" eaLnBrk="1" latinLnBrk="0" hangingPunct="1">
                        <a:tabLst>
                          <a:tab pos="811213" algn="l"/>
                        </a:tabLst>
                      </a:pPr>
                      <a:r>
                        <a:rPr lang="ru-RU" sz="1150" b="1" kern="1200" dirty="0" smtClean="0">
                          <a:solidFill>
                            <a:schemeClr val="tx1">
                              <a:lumMod val="75000"/>
                              <a:lumOff val="25000"/>
                            </a:schemeClr>
                          </a:solidFill>
                          <a:latin typeface="Arial Narrow" pitchFamily="34" charset="0"/>
                          <a:ea typeface="+mn-ea"/>
                          <a:cs typeface="+mn-cs"/>
                        </a:rPr>
                        <a:t>9 </a:t>
                      </a:r>
                      <a:r>
                        <a:rPr lang="en-US" sz="1150" b="1" kern="1200" dirty="0" smtClean="0">
                          <a:solidFill>
                            <a:schemeClr val="tx1">
                              <a:lumMod val="75000"/>
                              <a:lumOff val="25000"/>
                            </a:schemeClr>
                          </a:solidFill>
                          <a:latin typeface="Arial Narrow" pitchFamily="34" charset="0"/>
                          <a:ea typeface="+mn-ea"/>
                          <a:cs typeface="+mn-cs"/>
                        </a:rPr>
                        <a:t>months</a:t>
                      </a:r>
                      <a:r>
                        <a:rPr lang="en-US" sz="1150" b="1" kern="1200" baseline="0" dirty="0" smtClean="0">
                          <a:solidFill>
                            <a:schemeClr val="tx1">
                              <a:lumMod val="75000"/>
                              <a:lumOff val="25000"/>
                            </a:schemeClr>
                          </a:solidFill>
                          <a:latin typeface="Arial Narrow" pitchFamily="34" charset="0"/>
                          <a:ea typeface="+mn-ea"/>
                          <a:cs typeface="+mn-cs"/>
                        </a:rPr>
                        <a:t> of </a:t>
                      </a:r>
                      <a:r>
                        <a:rPr lang="ru-RU" sz="1150" b="1" kern="1200" dirty="0" smtClean="0">
                          <a:solidFill>
                            <a:schemeClr val="tx1">
                              <a:lumMod val="75000"/>
                              <a:lumOff val="25000"/>
                            </a:schemeClr>
                          </a:solidFill>
                          <a:latin typeface="Arial Narrow" pitchFamily="34" charset="0"/>
                          <a:ea typeface="+mn-ea"/>
                          <a:cs typeface="+mn-cs"/>
                        </a:rPr>
                        <a:t>2011</a:t>
                      </a:r>
                      <a:endParaRPr lang="ru-RU" sz="1150" b="1" kern="1200" dirty="0" smtClean="0">
                        <a:solidFill>
                          <a:schemeClr val="tx1">
                            <a:lumMod val="75000"/>
                            <a:lumOff val="25000"/>
                          </a:schemeClr>
                        </a:solidFill>
                        <a:latin typeface="Arial Narrow" pitchFamily="34" charset="0"/>
                        <a:ea typeface="+mn-ea"/>
                        <a:cs typeface="+mn-cs"/>
                      </a:endParaRPr>
                    </a:p>
                  </a:txBody>
                  <a:tcPr>
                    <a:lnL w="12700" cmpd="sng">
                      <a:noFill/>
                    </a:lnL>
                    <a:lnR w="12700" cap="flat" cmpd="sng" algn="ctr">
                      <a:noFill/>
                      <a:prstDash val="solid"/>
                      <a:round/>
                      <a:headEnd type="none" w="med" len="med"/>
                      <a:tailEnd type="none" w="med" len="med"/>
                    </a:lnR>
                    <a:lnT w="12700" cap="flat" cmpd="sng" algn="ctr">
                      <a:solidFill>
                        <a:srgbClr val="97D256"/>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indent="0" algn="ctr" defTabSz="914400" rtl="0" eaLnBrk="1" latinLnBrk="0" hangingPunct="1">
                        <a:tabLst>
                          <a:tab pos="811213" algn="l"/>
                        </a:tabLst>
                      </a:pPr>
                      <a:r>
                        <a:rPr lang="ru-RU" sz="1150" b="1" kern="1200" dirty="0" smtClean="0">
                          <a:solidFill>
                            <a:schemeClr val="tx1">
                              <a:lumMod val="75000"/>
                              <a:lumOff val="25000"/>
                            </a:schemeClr>
                          </a:solidFill>
                          <a:latin typeface="Arial Narrow" pitchFamily="34" charset="0"/>
                          <a:ea typeface="+mn-ea"/>
                          <a:cs typeface="+mn-cs"/>
                        </a:rPr>
                        <a:t>9</a:t>
                      </a:r>
                      <a:r>
                        <a:rPr lang="ru-RU" sz="1150" b="1" kern="1200" baseline="0" dirty="0" smtClean="0">
                          <a:solidFill>
                            <a:schemeClr val="tx1">
                              <a:lumMod val="75000"/>
                              <a:lumOff val="25000"/>
                            </a:schemeClr>
                          </a:solidFill>
                          <a:latin typeface="Arial Narrow" pitchFamily="34" charset="0"/>
                          <a:ea typeface="+mn-ea"/>
                          <a:cs typeface="+mn-cs"/>
                        </a:rPr>
                        <a:t> </a:t>
                      </a:r>
                      <a:r>
                        <a:rPr lang="en-US" sz="1150" b="1" kern="1200" baseline="0" dirty="0" smtClean="0">
                          <a:solidFill>
                            <a:schemeClr val="tx1">
                              <a:lumMod val="75000"/>
                              <a:lumOff val="25000"/>
                            </a:schemeClr>
                          </a:solidFill>
                          <a:latin typeface="Arial Narrow" pitchFamily="34" charset="0"/>
                          <a:ea typeface="+mn-ea"/>
                          <a:cs typeface="+mn-cs"/>
                        </a:rPr>
                        <a:t>months of </a:t>
                      </a:r>
                    </a:p>
                    <a:p>
                      <a:pPr marL="0" indent="0" algn="ctr" defTabSz="914400" rtl="0" eaLnBrk="1" latinLnBrk="0" hangingPunct="1">
                        <a:tabLst>
                          <a:tab pos="811213" algn="l"/>
                        </a:tabLst>
                      </a:pPr>
                      <a:r>
                        <a:rPr lang="ru-RU" sz="1150" b="1" kern="1200" baseline="0" dirty="0" smtClean="0">
                          <a:solidFill>
                            <a:schemeClr val="tx1">
                              <a:lumMod val="75000"/>
                              <a:lumOff val="25000"/>
                            </a:schemeClr>
                          </a:solidFill>
                          <a:latin typeface="Arial Narrow" pitchFamily="34" charset="0"/>
                          <a:ea typeface="+mn-ea"/>
                          <a:cs typeface="+mn-cs"/>
                        </a:rPr>
                        <a:t>2012</a:t>
                      </a:r>
                      <a:endParaRPr lang="ru-RU" sz="1150" b="1" kern="1200" dirty="0" smtClean="0">
                        <a:solidFill>
                          <a:schemeClr val="tx1">
                            <a:lumMod val="75000"/>
                            <a:lumOff val="25000"/>
                          </a:schemeClr>
                        </a:solidFill>
                        <a:latin typeface="Arial Narrow" pitchFamily="34" charset="0"/>
                        <a:ea typeface="+mn-ea"/>
                        <a:cs typeface="+mn-cs"/>
                      </a:endParaRPr>
                    </a:p>
                  </a:txBody>
                  <a:tcPr>
                    <a:lnL w="12700" cmpd="sng">
                      <a:noFill/>
                    </a:lnL>
                    <a:lnR w="12700" cap="flat" cmpd="sng" algn="ctr">
                      <a:noFill/>
                      <a:prstDash val="solid"/>
                      <a:round/>
                      <a:headEnd type="none" w="med" len="med"/>
                      <a:tailEnd type="none" w="med" len="med"/>
                    </a:lnR>
                    <a:lnT w="12700" cap="flat" cmpd="sng" algn="ctr">
                      <a:solidFill>
                        <a:srgbClr val="97D256"/>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244741">
                <a:tc>
                  <a:txBody>
                    <a:bodyPr/>
                    <a:lstStyle/>
                    <a:p>
                      <a:r>
                        <a:rPr lang="en-US" sz="1400" dirty="0" smtClean="0">
                          <a:solidFill>
                            <a:schemeClr val="tx1">
                              <a:lumMod val="75000"/>
                              <a:lumOff val="25000"/>
                            </a:schemeClr>
                          </a:solidFill>
                          <a:latin typeface="Arial Narrow" pitchFamily="34" charset="0"/>
                        </a:rPr>
                        <a:t>Revenue </a:t>
                      </a:r>
                      <a:r>
                        <a:rPr lang="ru-RU" sz="1400" dirty="0" smtClean="0">
                          <a:solidFill>
                            <a:schemeClr val="tx1">
                              <a:lumMod val="75000"/>
                              <a:lumOff val="25000"/>
                            </a:schemeClr>
                          </a:solidFill>
                          <a:latin typeface="Arial Narrow" pitchFamily="34" charset="0"/>
                        </a:rPr>
                        <a:t>(</a:t>
                      </a:r>
                      <a:r>
                        <a:rPr lang="en-US" sz="1400" dirty="0" smtClean="0">
                          <a:solidFill>
                            <a:schemeClr val="tx1">
                              <a:lumMod val="75000"/>
                              <a:lumOff val="25000"/>
                            </a:schemeClr>
                          </a:solidFill>
                          <a:latin typeface="Arial Narrow" pitchFamily="34" charset="0"/>
                        </a:rPr>
                        <a:t>RUR </a:t>
                      </a:r>
                      <a:r>
                        <a:rPr lang="en-US" sz="1400" dirty="0" err="1" smtClean="0">
                          <a:solidFill>
                            <a:schemeClr val="tx1">
                              <a:lumMod val="75000"/>
                              <a:lumOff val="25000"/>
                            </a:schemeClr>
                          </a:solidFill>
                          <a:latin typeface="Arial Narrow" pitchFamily="34" charset="0"/>
                        </a:rPr>
                        <a:t>mln</a:t>
                      </a:r>
                      <a:r>
                        <a:rPr lang="en-US" sz="1400" dirty="0" smtClean="0">
                          <a:solidFill>
                            <a:schemeClr val="tx1">
                              <a:lumMod val="75000"/>
                              <a:lumOff val="25000"/>
                            </a:schemeClr>
                          </a:solidFill>
                          <a:latin typeface="Arial Narrow" pitchFamily="34" charset="0"/>
                        </a:rPr>
                        <a:t>.</a:t>
                      </a:r>
                      <a:r>
                        <a:rPr lang="ru-RU" sz="1400" dirty="0" smtClean="0">
                          <a:solidFill>
                            <a:schemeClr val="tx1">
                              <a:lumMod val="75000"/>
                              <a:lumOff val="25000"/>
                            </a:schemeClr>
                          </a:solidFill>
                          <a:latin typeface="Arial Narrow" pitchFamily="34" charset="0"/>
                        </a:rPr>
                        <a:t>)</a:t>
                      </a:r>
                      <a:endParaRPr lang="ru-RU" sz="1400" dirty="0">
                        <a:solidFill>
                          <a:schemeClr val="tx1">
                            <a:lumMod val="75000"/>
                            <a:lumOff val="25000"/>
                          </a:schemeClr>
                        </a:solidFill>
                        <a:latin typeface="Arial Narrow"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AEA"/>
                    </a:solidFill>
                  </a:tcPr>
                </a:tc>
                <a:tc>
                  <a:txBody>
                    <a:bodyPr/>
                    <a:lstStyle/>
                    <a:p>
                      <a:pPr algn="ctr"/>
                      <a:r>
                        <a:rPr lang="ru-RU" sz="1400" dirty="0" smtClean="0">
                          <a:solidFill>
                            <a:schemeClr val="tx1">
                              <a:lumMod val="75000"/>
                              <a:lumOff val="25000"/>
                            </a:schemeClr>
                          </a:solidFill>
                          <a:latin typeface="Arial Narrow" pitchFamily="34" charset="0"/>
                        </a:rPr>
                        <a:t>549,7</a:t>
                      </a:r>
                      <a:endParaRPr lang="ru-RU" sz="1400" dirty="0">
                        <a:solidFill>
                          <a:schemeClr val="tx1">
                            <a:lumMod val="75000"/>
                            <a:lumOff val="25000"/>
                          </a:schemeClr>
                        </a:solidFill>
                        <a:latin typeface="Arial Narrow"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AEA"/>
                    </a:solidFill>
                  </a:tcPr>
                </a:tc>
                <a:tc>
                  <a:txBody>
                    <a:bodyPr/>
                    <a:lstStyle/>
                    <a:p>
                      <a:pPr algn="ctr"/>
                      <a:r>
                        <a:rPr lang="ru-RU" sz="1400" dirty="0" smtClean="0">
                          <a:solidFill>
                            <a:schemeClr val="tx1">
                              <a:lumMod val="75000"/>
                              <a:lumOff val="25000"/>
                            </a:schemeClr>
                          </a:solidFill>
                          <a:latin typeface="Arial Narrow" pitchFamily="34" charset="0"/>
                        </a:rPr>
                        <a:t>693,7</a:t>
                      </a:r>
                      <a:endParaRPr lang="ru-RU" sz="1400" dirty="0">
                        <a:solidFill>
                          <a:schemeClr val="tx1">
                            <a:lumMod val="75000"/>
                            <a:lumOff val="25000"/>
                          </a:schemeClr>
                        </a:solidFill>
                        <a:latin typeface="Arial Narrow"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2FAEA"/>
                    </a:solidFill>
                  </a:tcPr>
                </a:tc>
              </a:tr>
              <a:tr h="416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75000"/>
                              <a:lumOff val="25000"/>
                            </a:schemeClr>
                          </a:solidFill>
                          <a:latin typeface="Arial Narrow" pitchFamily="34" charset="0"/>
                        </a:rPr>
                        <a:t>Operating income </a:t>
                      </a:r>
                      <a:r>
                        <a:rPr lang="ru-RU" sz="1400" baseline="0" dirty="0" smtClean="0">
                          <a:solidFill>
                            <a:schemeClr val="tx1">
                              <a:lumMod val="75000"/>
                              <a:lumOff val="25000"/>
                            </a:schemeClr>
                          </a:solidFill>
                          <a:latin typeface="Arial Narrow" pitchFamily="34" charset="0"/>
                        </a:rPr>
                        <a:t>(</a:t>
                      </a:r>
                      <a:r>
                        <a:rPr lang="en-US" sz="1400" baseline="0" dirty="0" smtClean="0">
                          <a:solidFill>
                            <a:schemeClr val="tx1">
                              <a:lumMod val="75000"/>
                              <a:lumOff val="25000"/>
                            </a:schemeClr>
                          </a:solidFill>
                          <a:latin typeface="Arial Narrow" pitchFamily="34" charset="0"/>
                        </a:rPr>
                        <a:t>RUR </a:t>
                      </a:r>
                      <a:r>
                        <a:rPr lang="en-US" sz="1400" baseline="0" dirty="0" err="1" smtClean="0">
                          <a:solidFill>
                            <a:schemeClr val="tx1">
                              <a:lumMod val="75000"/>
                              <a:lumOff val="25000"/>
                            </a:schemeClr>
                          </a:solidFill>
                          <a:latin typeface="Arial Narrow" pitchFamily="34" charset="0"/>
                        </a:rPr>
                        <a:t>mln</a:t>
                      </a:r>
                      <a:r>
                        <a:rPr lang="en-US" sz="1400" baseline="0" dirty="0" smtClean="0">
                          <a:solidFill>
                            <a:schemeClr val="tx1">
                              <a:lumMod val="75000"/>
                              <a:lumOff val="25000"/>
                            </a:schemeClr>
                          </a:solidFill>
                          <a:latin typeface="Arial Narrow" pitchFamily="34" charset="0"/>
                        </a:rPr>
                        <a:t>.</a:t>
                      </a:r>
                      <a:r>
                        <a:rPr lang="ru-RU" sz="1400" baseline="0" dirty="0" smtClean="0">
                          <a:solidFill>
                            <a:schemeClr val="tx1">
                              <a:lumMod val="75000"/>
                              <a:lumOff val="25000"/>
                            </a:schemeClr>
                          </a:solidFill>
                          <a:latin typeface="Arial Narrow" pitchFamily="34" charset="0"/>
                        </a:rPr>
                        <a:t>)</a:t>
                      </a:r>
                      <a:endParaRPr lang="ru-RU" sz="1400" dirty="0" smtClean="0">
                        <a:solidFill>
                          <a:schemeClr val="tx1">
                            <a:lumMod val="75000"/>
                            <a:lumOff val="25000"/>
                          </a:schemeClr>
                        </a:solidFill>
                        <a:latin typeface="Arial Narrow" pitchFamily="34" charset="0"/>
                      </a:endParaRPr>
                    </a:p>
                  </a:txBody>
                  <a:tcPr>
                    <a:lnL w="12700" cmpd="sng">
                      <a:noFill/>
                    </a:lnL>
                    <a:lnR w="12700" cap="flat" cmpd="sng" algn="ctr">
                      <a:noFill/>
                      <a:prstDash val="solid"/>
                      <a:round/>
                      <a:headEnd type="none" w="med" len="med"/>
                      <a:tailEnd type="none" w="med" len="med"/>
                    </a:lnR>
                    <a:lnT w="12700" cmpd="sng">
                      <a:noFill/>
                    </a:lnT>
                    <a:lnB w="12700" cap="flat" cmpd="sng" algn="ctr">
                      <a:solidFill>
                        <a:srgbClr val="92D05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solidFill>
                            <a:schemeClr val="tx1">
                              <a:lumMod val="75000"/>
                              <a:lumOff val="25000"/>
                            </a:schemeClr>
                          </a:solidFill>
                          <a:latin typeface="Arial Narrow" pitchFamily="34" charset="0"/>
                        </a:rPr>
                        <a:t>37,4</a:t>
                      </a:r>
                    </a:p>
                  </a:txBody>
                  <a:tcPr>
                    <a:lnL w="12700" cmpd="sng">
                      <a:noFill/>
                    </a:lnL>
                    <a:lnR w="12700" cap="flat" cmpd="sng" algn="ctr">
                      <a:noFill/>
                      <a:prstDash val="solid"/>
                      <a:round/>
                      <a:headEnd type="none" w="med" len="med"/>
                      <a:tailEnd type="none" w="med" len="med"/>
                    </a:lnR>
                    <a:lnT w="12700" cmpd="sng">
                      <a:noFill/>
                    </a:lnT>
                    <a:lnB w="12700" cap="flat" cmpd="sng" algn="ctr">
                      <a:solidFill>
                        <a:srgbClr val="92D05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solidFill>
                            <a:schemeClr val="tx1">
                              <a:lumMod val="75000"/>
                              <a:lumOff val="25000"/>
                            </a:schemeClr>
                          </a:solidFill>
                          <a:latin typeface="Arial Narrow" pitchFamily="34" charset="0"/>
                        </a:rPr>
                        <a:t>46,9</a:t>
                      </a:r>
                    </a:p>
                  </a:txBody>
                  <a:tcPr>
                    <a:lnL w="12700" cmpd="sng">
                      <a:noFill/>
                    </a:lnL>
                    <a:lnR w="12700" cap="flat" cmpd="sng" algn="ctr">
                      <a:noFill/>
                      <a:prstDash val="solid"/>
                      <a:round/>
                      <a:headEnd type="none" w="med" len="med"/>
                      <a:tailEnd type="none" w="med" len="med"/>
                    </a:lnR>
                    <a:lnT w="12700" cmpd="sng">
                      <a:noFill/>
                    </a:lnT>
                    <a:lnB w="12700" cap="flat" cmpd="sng" algn="ctr">
                      <a:solidFill>
                        <a:srgbClr val="92D05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5" name="TextBox 14"/>
          <p:cNvSpPr txBox="1"/>
          <p:nvPr/>
        </p:nvSpPr>
        <p:spPr>
          <a:xfrm>
            <a:off x="5357818" y="4714884"/>
            <a:ext cx="2214578" cy="646331"/>
          </a:xfrm>
          <a:prstGeom prst="rect">
            <a:avLst/>
          </a:prstGeom>
          <a:noFill/>
        </p:spPr>
        <p:txBody>
          <a:bodyPr wrap="square" rtlCol="0">
            <a:spAutoFit/>
          </a:bodyPr>
          <a:lstStyle/>
          <a:p>
            <a:r>
              <a:rPr lang="en-US" sz="1200" dirty="0" smtClean="0"/>
              <a:t>Product margin</a:t>
            </a:r>
          </a:p>
          <a:p>
            <a:r>
              <a:rPr lang="en-US" sz="1200" dirty="0" smtClean="0"/>
              <a:t>Return on assets</a:t>
            </a:r>
          </a:p>
          <a:p>
            <a:r>
              <a:rPr lang="en-US" sz="1200" dirty="0" smtClean="0"/>
              <a:t>Revenue</a:t>
            </a:r>
            <a:endParaRPr lang="ru-RU"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26"/>
          <p:cNvGrpSpPr/>
          <p:nvPr/>
        </p:nvGrpSpPr>
        <p:grpSpPr>
          <a:xfrm>
            <a:off x="285720" y="192225"/>
            <a:ext cx="7786742" cy="807883"/>
            <a:chOff x="142844" y="71414"/>
            <a:chExt cx="7786742" cy="807883"/>
          </a:xfrm>
        </p:grpSpPr>
        <p:grpSp>
          <p:nvGrpSpPr>
            <p:cNvPr id="3" name="Группа 22"/>
            <p:cNvGrpSpPr/>
            <p:nvPr/>
          </p:nvGrpSpPr>
          <p:grpSpPr>
            <a:xfrm>
              <a:off x="142844" y="71414"/>
              <a:ext cx="7786742" cy="807883"/>
              <a:chOff x="142844" y="71414"/>
              <a:chExt cx="7786742" cy="807883"/>
            </a:xfrm>
          </p:grpSpPr>
          <p:grpSp>
            <p:nvGrpSpPr>
              <p:cNvPr id="4" name="Группа 6"/>
              <p:cNvGrpSpPr/>
              <p:nvPr/>
            </p:nvGrpSpPr>
            <p:grpSpPr>
              <a:xfrm>
                <a:off x="142844" y="142853"/>
                <a:ext cx="1000132" cy="736444"/>
                <a:chOff x="4000496" y="2928934"/>
                <a:chExt cx="1357322" cy="999460"/>
              </a:xfrm>
            </p:grpSpPr>
            <p:pic>
              <p:nvPicPr>
                <p:cNvPr id="12" name="Рисунок 5" descr="Tznak3.wmf"/>
                <p:cNvPicPr/>
                <p:nvPr/>
              </p:nvPicPr>
              <p:blipFill>
                <a:blip r:embed="rId3"/>
                <a:srcRect/>
                <a:stretch>
                  <a:fillRect/>
                </a:stretch>
              </p:blipFill>
              <p:spPr bwMode="auto">
                <a:xfrm>
                  <a:off x="4037166" y="2928934"/>
                  <a:ext cx="1320652" cy="999460"/>
                </a:xfrm>
                <a:prstGeom prst="rect">
                  <a:avLst/>
                </a:prstGeom>
                <a:noFill/>
                <a:ln w="9525">
                  <a:noFill/>
                  <a:miter lim="800000"/>
                  <a:headEnd/>
                  <a:tailEnd/>
                </a:ln>
              </p:spPr>
            </p:pic>
            <p:pic>
              <p:nvPicPr>
                <p:cNvPr id="13" name="Рисунок 4" descr="Tznak2.wmf"/>
                <p:cNvPicPr/>
                <p:nvPr/>
              </p:nvPicPr>
              <p:blipFill>
                <a:blip r:embed="rId4"/>
                <a:srcRect/>
                <a:stretch>
                  <a:fillRect/>
                </a:stretch>
              </p:blipFill>
              <p:spPr bwMode="auto">
                <a:xfrm>
                  <a:off x="4000496" y="2928934"/>
                  <a:ext cx="1320652" cy="978195"/>
                </a:xfrm>
                <a:prstGeom prst="rect">
                  <a:avLst/>
                </a:prstGeom>
                <a:noFill/>
                <a:ln w="9525">
                  <a:noFill/>
                  <a:miter lim="800000"/>
                  <a:headEnd/>
                  <a:tailEnd/>
                </a:ln>
              </p:spPr>
            </p:pic>
          </p:grpSp>
          <p:grpSp>
            <p:nvGrpSpPr>
              <p:cNvPr id="5" name="Группа 21"/>
              <p:cNvGrpSpPr/>
              <p:nvPr/>
            </p:nvGrpSpPr>
            <p:grpSpPr>
              <a:xfrm>
                <a:off x="1214414" y="71414"/>
                <a:ext cx="6715172" cy="430216"/>
                <a:chOff x="1214414" y="71414"/>
                <a:chExt cx="6715172" cy="430216"/>
              </a:xfrm>
            </p:grpSpPr>
            <p:sp>
              <p:nvSpPr>
                <p:cNvPr id="10" name="Заголовок 1"/>
                <p:cNvSpPr txBox="1">
                  <a:spLocks/>
                </p:cNvSpPr>
                <p:nvPr/>
              </p:nvSpPr>
              <p:spPr>
                <a:xfrm>
                  <a:off x="1214414" y="71414"/>
                  <a:ext cx="6715172" cy="357190"/>
                </a:xfrm>
                <a:prstGeom prst="rect">
                  <a:avLst/>
                </a:prstGeom>
              </p:spPr>
              <p:txBody>
                <a:bodyPr vert="horz" lIns="91440" tIns="45720" rIns="91440" bIns="45720" rtlCol="0" anchor="ctr">
                  <a:noAutofit/>
                </a:bodyPr>
                <a:lstStyle/>
                <a:p>
                  <a:pPr lvl="0">
                    <a:spcBef>
                      <a:spcPct val="0"/>
                    </a:spcBef>
                    <a:defRPr/>
                  </a:pPr>
                  <a:r>
                    <a:rPr lang="en-US" sz="2000" b="1" dirty="0" smtClean="0">
                      <a:solidFill>
                        <a:schemeClr val="tx1">
                          <a:lumMod val="75000"/>
                          <a:lumOff val="25000"/>
                        </a:schemeClr>
                      </a:solidFill>
                      <a:latin typeface="Arial Narrow" pitchFamily="34" charset="0"/>
                    </a:rPr>
                    <a:t>Geographical Presence</a:t>
                  </a:r>
                  <a:endParaRPr kumimoji="0" lang="ru-RU" sz="2000" b="1" i="0" u="none" strike="noStrike" kern="1200" cap="none" spc="0" normalizeH="0" baseline="0" noProof="0" dirty="0">
                    <a:ln>
                      <a:noFill/>
                    </a:ln>
                    <a:solidFill>
                      <a:schemeClr val="tx1">
                        <a:lumMod val="75000"/>
                        <a:lumOff val="25000"/>
                      </a:schemeClr>
                    </a:solidFill>
                    <a:effectLst/>
                    <a:uLnTx/>
                    <a:uFillTx/>
                    <a:latin typeface="Arial Narrow" pitchFamily="34" charset="0"/>
                    <a:ea typeface="+mj-ea"/>
                    <a:cs typeface="+mj-cs"/>
                  </a:endParaRPr>
                </a:p>
              </p:txBody>
            </p:sp>
            <p:cxnSp>
              <p:nvCxnSpPr>
                <p:cNvPr id="11" name="Прямая соединительная линия 10"/>
                <p:cNvCxnSpPr/>
                <p:nvPr/>
              </p:nvCxnSpPr>
              <p:spPr>
                <a:xfrm>
                  <a:off x="1285852" y="500042"/>
                  <a:ext cx="6000792" cy="1588"/>
                </a:xfrm>
                <a:prstGeom prst="line">
                  <a:avLst/>
                </a:prstGeom>
                <a:ln w="31750" cmpd="dbl">
                  <a:solidFill>
                    <a:srgbClr val="AFE15D"/>
                  </a:solidFill>
                </a:ln>
              </p:spPr>
              <p:style>
                <a:lnRef idx="1">
                  <a:schemeClr val="accent1"/>
                </a:lnRef>
                <a:fillRef idx="0">
                  <a:schemeClr val="accent1"/>
                </a:fillRef>
                <a:effectRef idx="0">
                  <a:schemeClr val="accent1"/>
                </a:effectRef>
                <a:fontRef idx="minor">
                  <a:schemeClr val="tx1"/>
                </a:fontRef>
              </p:style>
            </p:cxnSp>
          </p:grpSp>
        </p:grpSp>
        <p:sp>
          <p:nvSpPr>
            <p:cNvPr id="7" name="Заголовок 1"/>
            <p:cNvSpPr txBox="1">
              <a:spLocks/>
            </p:cNvSpPr>
            <p:nvPr/>
          </p:nvSpPr>
          <p:spPr>
            <a:xfrm>
              <a:off x="1214414" y="571480"/>
              <a:ext cx="6715172" cy="285752"/>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err="1" smtClean="0">
                  <a:ln>
                    <a:noFill/>
                  </a:ln>
                  <a:solidFill>
                    <a:schemeClr val="tx1">
                      <a:lumMod val="75000"/>
                      <a:lumOff val="25000"/>
                    </a:schemeClr>
                  </a:solidFill>
                  <a:effectLst/>
                  <a:uLnTx/>
                  <a:uFillTx/>
                  <a:latin typeface="Arial Narrow" pitchFamily="34" charset="0"/>
                  <a:ea typeface="+mj-ea"/>
                  <a:cs typeface="+mj-cs"/>
                </a:rPr>
                <a:t>Kalugatransmash</a:t>
              </a:r>
              <a:r>
                <a:rPr kumimoji="0" lang="en-US" sz="2000" b="1" i="0" u="none" strike="noStrike" kern="1200" cap="none" spc="0" normalizeH="0" baseline="0" noProof="0" dirty="0" smtClean="0">
                  <a:ln>
                    <a:noFill/>
                  </a:ln>
                  <a:solidFill>
                    <a:schemeClr val="tx1">
                      <a:lumMod val="75000"/>
                      <a:lumOff val="25000"/>
                    </a:schemeClr>
                  </a:solidFill>
                  <a:effectLst/>
                  <a:uLnTx/>
                  <a:uFillTx/>
                  <a:latin typeface="Arial Narrow" pitchFamily="34" charset="0"/>
                  <a:ea typeface="+mj-ea"/>
                  <a:cs typeface="+mj-cs"/>
                </a:rPr>
                <a:t> </a:t>
              </a:r>
              <a:r>
                <a:rPr kumimoji="0" lang="ru-RU" sz="2000" b="1" i="0" u="none" strike="noStrike" kern="1200" cap="none" spc="0" normalizeH="0" baseline="0" noProof="0" dirty="0" smtClean="0">
                  <a:ln>
                    <a:noFill/>
                  </a:ln>
                  <a:solidFill>
                    <a:schemeClr val="tx1">
                      <a:lumMod val="75000"/>
                      <a:lumOff val="25000"/>
                    </a:schemeClr>
                  </a:solidFill>
                  <a:effectLst/>
                  <a:uLnTx/>
                  <a:uFillTx/>
                  <a:latin typeface="Arial Narrow" pitchFamily="34" charset="0"/>
                  <a:ea typeface="+mj-ea"/>
                  <a:cs typeface="+mj-cs"/>
                </a:rPr>
                <a:t>ОАО</a:t>
              </a:r>
              <a:endParaRPr kumimoji="0" lang="ru-RU" sz="2000" b="1" i="0" u="none" strike="noStrike" kern="1200" cap="none" spc="0" normalizeH="0" baseline="0" noProof="0" dirty="0">
                <a:ln>
                  <a:noFill/>
                </a:ln>
                <a:solidFill>
                  <a:schemeClr val="tx1">
                    <a:lumMod val="75000"/>
                    <a:lumOff val="25000"/>
                  </a:schemeClr>
                </a:solidFill>
                <a:effectLst/>
                <a:uLnTx/>
                <a:uFillTx/>
                <a:latin typeface="Arial Narrow" pitchFamily="34" charset="0"/>
                <a:ea typeface="+mj-ea"/>
                <a:cs typeface="+mj-cs"/>
              </a:endParaRPr>
            </a:p>
          </p:txBody>
        </p:sp>
      </p:grpSp>
      <p:sp>
        <p:nvSpPr>
          <p:cNvPr id="14" name="Номер слайда 13"/>
          <p:cNvSpPr>
            <a:spLocks noGrp="1"/>
          </p:cNvSpPr>
          <p:nvPr>
            <p:ph type="sldNum" sz="quarter" idx="12"/>
          </p:nvPr>
        </p:nvSpPr>
        <p:spPr/>
        <p:txBody>
          <a:bodyPr vert="horz" lIns="91440" tIns="45720" rIns="91440" bIns="45720" rtlCol="0" anchor="ctr"/>
          <a:lstStyle/>
          <a:p>
            <a:r>
              <a:rPr lang="ru-RU" sz="1400" dirty="0" smtClean="0">
                <a:latin typeface="Arial Narrow" pitchFamily="34" charset="0"/>
              </a:rPr>
              <a:t>9</a:t>
            </a:r>
          </a:p>
        </p:txBody>
      </p:sp>
      <p:grpSp>
        <p:nvGrpSpPr>
          <p:cNvPr id="164" name="Группа 163"/>
          <p:cNvGrpSpPr/>
          <p:nvPr/>
        </p:nvGrpSpPr>
        <p:grpSpPr>
          <a:xfrm>
            <a:off x="428596" y="823410"/>
            <a:ext cx="8286776" cy="4677292"/>
            <a:chOff x="428596" y="1000108"/>
            <a:chExt cx="8286776" cy="4677292"/>
          </a:xfrm>
        </p:grpSpPr>
        <p:grpSp>
          <p:nvGrpSpPr>
            <p:cNvPr id="21" name="Группа 20"/>
            <p:cNvGrpSpPr/>
            <p:nvPr/>
          </p:nvGrpSpPr>
          <p:grpSpPr>
            <a:xfrm>
              <a:off x="428596" y="1000108"/>
              <a:ext cx="8286776" cy="4677292"/>
              <a:chOff x="0" y="1438660"/>
              <a:chExt cx="8286776" cy="4677292"/>
            </a:xfrm>
            <a:solidFill>
              <a:srgbClr val="EDF2F9"/>
            </a:solidFill>
            <a:effectLst>
              <a:outerShdw blurRad="50800" dist="50800" dir="5400000" algn="ctr" rotWithShape="0">
                <a:schemeClr val="bg1">
                  <a:lumMod val="85000"/>
                </a:schemeClr>
              </a:outerShdw>
            </a:effectLst>
          </p:grpSpPr>
          <p:sp>
            <p:nvSpPr>
              <p:cNvPr id="22" name="Полилиния 21"/>
              <p:cNvSpPr/>
              <p:nvPr/>
            </p:nvSpPr>
            <p:spPr>
              <a:xfrm rot="766492">
                <a:off x="687535" y="3548092"/>
                <a:ext cx="482256" cy="457608"/>
              </a:xfrm>
              <a:custGeom>
                <a:avLst/>
                <a:gdLst>
                  <a:gd name="connsiteX0" fmla="*/ 75097 w 1579433"/>
                  <a:gd name="connsiteY0" fmla="*/ 1268361 h 1396486"/>
                  <a:gd name="connsiteX1" fmla="*/ 222581 w 1579433"/>
                  <a:gd name="connsiteY1" fmla="*/ 1253612 h 1396486"/>
                  <a:gd name="connsiteX2" fmla="*/ 266826 w 1579433"/>
                  <a:gd name="connsiteY2" fmla="*/ 1209367 h 1396486"/>
                  <a:gd name="connsiteX3" fmla="*/ 370065 w 1579433"/>
                  <a:gd name="connsiteY3" fmla="*/ 1179871 h 1396486"/>
                  <a:gd name="connsiteX4" fmla="*/ 561794 w 1579433"/>
                  <a:gd name="connsiteY4" fmla="*/ 1194619 h 1396486"/>
                  <a:gd name="connsiteX5" fmla="*/ 650284 w 1579433"/>
                  <a:gd name="connsiteY5" fmla="*/ 1238864 h 1396486"/>
                  <a:gd name="connsiteX6" fmla="*/ 694529 w 1579433"/>
                  <a:gd name="connsiteY6" fmla="*/ 1253612 h 1396486"/>
                  <a:gd name="connsiteX7" fmla="*/ 827265 w 1579433"/>
                  <a:gd name="connsiteY7" fmla="*/ 1327354 h 1396486"/>
                  <a:gd name="connsiteX8" fmla="*/ 1225471 w 1579433"/>
                  <a:gd name="connsiteY8" fmla="*/ 1312606 h 1396486"/>
                  <a:gd name="connsiteX9" fmla="*/ 1240220 w 1579433"/>
                  <a:gd name="connsiteY9" fmla="*/ 1268361 h 1396486"/>
                  <a:gd name="connsiteX10" fmla="*/ 1284465 w 1579433"/>
                  <a:gd name="connsiteY10" fmla="*/ 1238864 h 1396486"/>
                  <a:gd name="connsiteX11" fmla="*/ 1299213 w 1579433"/>
                  <a:gd name="connsiteY11" fmla="*/ 1194619 h 1396486"/>
                  <a:gd name="connsiteX12" fmla="*/ 1402452 w 1579433"/>
                  <a:gd name="connsiteY12" fmla="*/ 1150374 h 1396486"/>
                  <a:gd name="connsiteX13" fmla="*/ 1387704 w 1579433"/>
                  <a:gd name="connsiteY13" fmla="*/ 958645 h 1396486"/>
                  <a:gd name="connsiteX14" fmla="*/ 1358207 w 1579433"/>
                  <a:gd name="connsiteY14" fmla="*/ 914400 h 1396486"/>
                  <a:gd name="connsiteX15" fmla="*/ 1417200 w 1579433"/>
                  <a:gd name="connsiteY15" fmla="*/ 811161 h 1396486"/>
                  <a:gd name="connsiteX16" fmla="*/ 1505691 w 1579433"/>
                  <a:gd name="connsiteY16" fmla="*/ 870154 h 1396486"/>
                  <a:gd name="connsiteX17" fmla="*/ 1535187 w 1579433"/>
                  <a:gd name="connsiteY17" fmla="*/ 825909 h 1396486"/>
                  <a:gd name="connsiteX18" fmla="*/ 1579433 w 1579433"/>
                  <a:gd name="connsiteY18" fmla="*/ 811161 h 1396486"/>
                  <a:gd name="connsiteX19" fmla="*/ 1520439 w 1579433"/>
                  <a:gd name="connsiteY19" fmla="*/ 722671 h 1396486"/>
                  <a:gd name="connsiteX20" fmla="*/ 1505691 w 1579433"/>
                  <a:gd name="connsiteY20" fmla="*/ 648929 h 1396486"/>
                  <a:gd name="connsiteX21" fmla="*/ 1446697 w 1579433"/>
                  <a:gd name="connsiteY21" fmla="*/ 634180 h 1396486"/>
                  <a:gd name="connsiteX22" fmla="*/ 1402452 w 1579433"/>
                  <a:gd name="connsiteY22" fmla="*/ 604683 h 1396486"/>
                  <a:gd name="connsiteX23" fmla="*/ 1358207 w 1579433"/>
                  <a:gd name="connsiteY23" fmla="*/ 516193 h 1396486"/>
                  <a:gd name="connsiteX24" fmla="*/ 1328710 w 1579433"/>
                  <a:gd name="connsiteY24" fmla="*/ 471948 h 1396486"/>
                  <a:gd name="connsiteX25" fmla="*/ 1313962 w 1579433"/>
                  <a:gd name="connsiteY25" fmla="*/ 427703 h 1396486"/>
                  <a:gd name="connsiteX26" fmla="*/ 1299213 w 1579433"/>
                  <a:gd name="connsiteY26" fmla="*/ 147483 h 1396486"/>
                  <a:gd name="connsiteX27" fmla="*/ 1018994 w 1579433"/>
                  <a:gd name="connsiteY27" fmla="*/ 73741 h 1396486"/>
                  <a:gd name="connsiteX28" fmla="*/ 915755 w 1579433"/>
                  <a:gd name="connsiteY28" fmla="*/ 0 h 1396486"/>
                  <a:gd name="connsiteX29" fmla="*/ 797768 w 1579433"/>
                  <a:gd name="connsiteY29" fmla="*/ 58993 h 1396486"/>
                  <a:gd name="connsiteX30" fmla="*/ 783020 w 1579433"/>
                  <a:gd name="connsiteY30" fmla="*/ 103238 h 1396486"/>
                  <a:gd name="connsiteX31" fmla="*/ 694529 w 1579433"/>
                  <a:gd name="connsiteY31" fmla="*/ 132735 h 1396486"/>
                  <a:gd name="connsiteX32" fmla="*/ 650284 w 1579433"/>
                  <a:gd name="connsiteY32" fmla="*/ 147483 h 1396486"/>
                  <a:gd name="connsiteX33" fmla="*/ 606039 w 1579433"/>
                  <a:gd name="connsiteY33" fmla="*/ 176980 h 1396486"/>
                  <a:gd name="connsiteX34" fmla="*/ 547045 w 1579433"/>
                  <a:gd name="connsiteY34" fmla="*/ 191729 h 1396486"/>
                  <a:gd name="connsiteX35" fmla="*/ 488052 w 1579433"/>
                  <a:gd name="connsiteY35" fmla="*/ 324464 h 1396486"/>
                  <a:gd name="connsiteX36" fmla="*/ 473304 w 1579433"/>
                  <a:gd name="connsiteY36" fmla="*/ 368709 h 1396486"/>
                  <a:gd name="connsiteX37" fmla="*/ 458555 w 1579433"/>
                  <a:gd name="connsiteY37" fmla="*/ 471948 h 1396486"/>
                  <a:gd name="connsiteX38" fmla="*/ 325820 w 1579433"/>
                  <a:gd name="connsiteY38" fmla="*/ 530941 h 1396486"/>
                  <a:gd name="connsiteX39" fmla="*/ 281574 w 1579433"/>
                  <a:gd name="connsiteY39" fmla="*/ 545690 h 1396486"/>
                  <a:gd name="connsiteX40" fmla="*/ 266826 w 1579433"/>
                  <a:gd name="connsiteY40" fmla="*/ 589935 h 1396486"/>
                  <a:gd name="connsiteX41" fmla="*/ 119342 w 1579433"/>
                  <a:gd name="connsiteY41" fmla="*/ 648929 h 1396486"/>
                  <a:gd name="connsiteX42" fmla="*/ 119342 w 1579433"/>
                  <a:gd name="connsiteY42" fmla="*/ 737419 h 1396486"/>
                  <a:gd name="connsiteX43" fmla="*/ 104594 w 1579433"/>
                  <a:gd name="connsiteY43" fmla="*/ 1194619 h 1396486"/>
                  <a:gd name="connsiteX44" fmla="*/ 60349 w 1579433"/>
                  <a:gd name="connsiteY44" fmla="*/ 1283109 h 1396486"/>
                  <a:gd name="connsiteX45" fmla="*/ 30852 w 1579433"/>
                  <a:gd name="connsiteY45" fmla="*/ 1371600 h 1396486"/>
                  <a:gd name="connsiteX46" fmla="*/ 148839 w 1579433"/>
                  <a:gd name="connsiteY46" fmla="*/ 1342103 h 1396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579433" h="1396486">
                    <a:moveTo>
                      <a:pt x="75097" y="1268361"/>
                    </a:moveTo>
                    <a:cubicBezTo>
                      <a:pt x="124258" y="1263445"/>
                      <a:pt x="175359" y="1268142"/>
                      <a:pt x="222581" y="1253612"/>
                    </a:cubicBezTo>
                    <a:cubicBezTo>
                      <a:pt x="242516" y="1247478"/>
                      <a:pt x="249472" y="1220936"/>
                      <a:pt x="266826" y="1209367"/>
                    </a:cubicBezTo>
                    <a:cubicBezTo>
                      <a:pt x="279521" y="1200904"/>
                      <a:pt x="362199" y="1181838"/>
                      <a:pt x="370065" y="1179871"/>
                    </a:cubicBezTo>
                    <a:cubicBezTo>
                      <a:pt x="433975" y="1184787"/>
                      <a:pt x="498190" y="1186669"/>
                      <a:pt x="561794" y="1194619"/>
                    </a:cubicBezTo>
                    <a:cubicBezTo>
                      <a:pt x="611223" y="1200797"/>
                      <a:pt x="606366" y="1216905"/>
                      <a:pt x="650284" y="1238864"/>
                    </a:cubicBezTo>
                    <a:cubicBezTo>
                      <a:pt x="664189" y="1245816"/>
                      <a:pt x="679781" y="1248696"/>
                      <a:pt x="694529" y="1253612"/>
                    </a:cubicBezTo>
                    <a:cubicBezTo>
                      <a:pt x="795955" y="1321229"/>
                      <a:pt x="749388" y="1301396"/>
                      <a:pt x="827265" y="1327354"/>
                    </a:cubicBezTo>
                    <a:cubicBezTo>
                      <a:pt x="960000" y="1322438"/>
                      <a:pt x="1093980" y="1331390"/>
                      <a:pt x="1225471" y="1312606"/>
                    </a:cubicBezTo>
                    <a:cubicBezTo>
                      <a:pt x="1240861" y="1310407"/>
                      <a:pt x="1230508" y="1280500"/>
                      <a:pt x="1240220" y="1268361"/>
                    </a:cubicBezTo>
                    <a:cubicBezTo>
                      <a:pt x="1251293" y="1254520"/>
                      <a:pt x="1269717" y="1248696"/>
                      <a:pt x="1284465" y="1238864"/>
                    </a:cubicBezTo>
                    <a:cubicBezTo>
                      <a:pt x="1289381" y="1224116"/>
                      <a:pt x="1289502" y="1206758"/>
                      <a:pt x="1299213" y="1194619"/>
                    </a:cubicBezTo>
                    <a:cubicBezTo>
                      <a:pt x="1324676" y="1162790"/>
                      <a:pt x="1367026" y="1159230"/>
                      <a:pt x="1402452" y="1150374"/>
                    </a:cubicBezTo>
                    <a:cubicBezTo>
                      <a:pt x="1397536" y="1086464"/>
                      <a:pt x="1399517" y="1021646"/>
                      <a:pt x="1387704" y="958645"/>
                    </a:cubicBezTo>
                    <a:cubicBezTo>
                      <a:pt x="1384437" y="941223"/>
                      <a:pt x="1360406" y="931988"/>
                      <a:pt x="1358207" y="914400"/>
                    </a:cubicBezTo>
                    <a:cubicBezTo>
                      <a:pt x="1349094" y="841502"/>
                      <a:pt x="1371428" y="841676"/>
                      <a:pt x="1417200" y="811161"/>
                    </a:cubicBezTo>
                    <a:cubicBezTo>
                      <a:pt x="1427439" y="821400"/>
                      <a:pt x="1475198" y="882351"/>
                      <a:pt x="1505691" y="870154"/>
                    </a:cubicBezTo>
                    <a:cubicBezTo>
                      <a:pt x="1522148" y="863571"/>
                      <a:pt x="1521346" y="836982"/>
                      <a:pt x="1535187" y="825909"/>
                    </a:cubicBezTo>
                    <a:cubicBezTo>
                      <a:pt x="1547327" y="816197"/>
                      <a:pt x="1564684" y="816077"/>
                      <a:pt x="1579433" y="811161"/>
                    </a:cubicBezTo>
                    <a:cubicBezTo>
                      <a:pt x="1559768" y="781664"/>
                      <a:pt x="1527391" y="757433"/>
                      <a:pt x="1520439" y="722671"/>
                    </a:cubicBezTo>
                    <a:cubicBezTo>
                      <a:pt x="1515523" y="698090"/>
                      <a:pt x="1521739" y="668186"/>
                      <a:pt x="1505691" y="648929"/>
                    </a:cubicBezTo>
                    <a:cubicBezTo>
                      <a:pt x="1492715" y="633357"/>
                      <a:pt x="1466362" y="639096"/>
                      <a:pt x="1446697" y="634180"/>
                    </a:cubicBezTo>
                    <a:cubicBezTo>
                      <a:pt x="1431949" y="624348"/>
                      <a:pt x="1414986" y="617217"/>
                      <a:pt x="1402452" y="604683"/>
                    </a:cubicBezTo>
                    <a:cubicBezTo>
                      <a:pt x="1360183" y="562414"/>
                      <a:pt x="1382198" y="564176"/>
                      <a:pt x="1358207" y="516193"/>
                    </a:cubicBezTo>
                    <a:cubicBezTo>
                      <a:pt x="1350280" y="500339"/>
                      <a:pt x="1338542" y="486696"/>
                      <a:pt x="1328710" y="471948"/>
                    </a:cubicBezTo>
                    <a:cubicBezTo>
                      <a:pt x="1323794" y="457200"/>
                      <a:pt x="1315369" y="443185"/>
                      <a:pt x="1313962" y="427703"/>
                    </a:cubicBezTo>
                    <a:cubicBezTo>
                      <a:pt x="1305494" y="334551"/>
                      <a:pt x="1326447" y="236966"/>
                      <a:pt x="1299213" y="147483"/>
                    </a:cubicBezTo>
                    <a:cubicBezTo>
                      <a:pt x="1273148" y="61840"/>
                      <a:pt x="1036766" y="75108"/>
                      <a:pt x="1018994" y="73741"/>
                    </a:cubicBezTo>
                    <a:cubicBezTo>
                      <a:pt x="915756" y="39329"/>
                      <a:pt x="940337" y="73741"/>
                      <a:pt x="915755" y="0"/>
                    </a:cubicBezTo>
                    <a:cubicBezTo>
                      <a:pt x="850207" y="13109"/>
                      <a:pt x="835903" y="1789"/>
                      <a:pt x="797768" y="58993"/>
                    </a:cubicBezTo>
                    <a:cubicBezTo>
                      <a:pt x="789145" y="71928"/>
                      <a:pt x="795670" y="94202"/>
                      <a:pt x="783020" y="103238"/>
                    </a:cubicBezTo>
                    <a:cubicBezTo>
                      <a:pt x="757719" y="121310"/>
                      <a:pt x="724026" y="122903"/>
                      <a:pt x="694529" y="132735"/>
                    </a:cubicBezTo>
                    <a:lnTo>
                      <a:pt x="650284" y="147483"/>
                    </a:lnTo>
                    <a:cubicBezTo>
                      <a:pt x="635536" y="157315"/>
                      <a:pt x="622331" y="169998"/>
                      <a:pt x="606039" y="176980"/>
                    </a:cubicBezTo>
                    <a:cubicBezTo>
                      <a:pt x="587408" y="184965"/>
                      <a:pt x="557788" y="174540"/>
                      <a:pt x="547045" y="191729"/>
                    </a:cubicBezTo>
                    <a:cubicBezTo>
                      <a:pt x="429956" y="379071"/>
                      <a:pt x="612127" y="241747"/>
                      <a:pt x="488052" y="324464"/>
                    </a:cubicBezTo>
                    <a:cubicBezTo>
                      <a:pt x="483136" y="339212"/>
                      <a:pt x="476353" y="353465"/>
                      <a:pt x="473304" y="368709"/>
                    </a:cubicBezTo>
                    <a:cubicBezTo>
                      <a:pt x="466486" y="402796"/>
                      <a:pt x="472673" y="440182"/>
                      <a:pt x="458555" y="471948"/>
                    </a:cubicBezTo>
                    <a:cubicBezTo>
                      <a:pt x="446360" y="499386"/>
                      <a:pt x="329527" y="529705"/>
                      <a:pt x="325820" y="530941"/>
                    </a:cubicBezTo>
                    <a:lnTo>
                      <a:pt x="281574" y="545690"/>
                    </a:lnTo>
                    <a:cubicBezTo>
                      <a:pt x="276658" y="560438"/>
                      <a:pt x="273778" y="576030"/>
                      <a:pt x="266826" y="589935"/>
                    </a:cubicBezTo>
                    <a:cubicBezTo>
                      <a:pt x="229072" y="665442"/>
                      <a:pt x="224218" y="635819"/>
                      <a:pt x="119342" y="648929"/>
                    </a:cubicBezTo>
                    <a:cubicBezTo>
                      <a:pt x="80014" y="766916"/>
                      <a:pt x="119342" y="619432"/>
                      <a:pt x="119342" y="737419"/>
                    </a:cubicBezTo>
                    <a:cubicBezTo>
                      <a:pt x="119342" y="889898"/>
                      <a:pt x="113548" y="1042403"/>
                      <a:pt x="104594" y="1194619"/>
                    </a:cubicBezTo>
                    <a:cubicBezTo>
                      <a:pt x="101859" y="1241110"/>
                      <a:pt x="78379" y="1242541"/>
                      <a:pt x="60349" y="1283109"/>
                    </a:cubicBezTo>
                    <a:cubicBezTo>
                      <a:pt x="47721" y="1311522"/>
                      <a:pt x="0" y="1375457"/>
                      <a:pt x="30852" y="1371600"/>
                    </a:cubicBezTo>
                    <a:cubicBezTo>
                      <a:pt x="153717" y="1356241"/>
                      <a:pt x="148839" y="1396486"/>
                      <a:pt x="148839" y="1342103"/>
                    </a:cubicBezTo>
                  </a:path>
                </a:pathLst>
              </a:custGeom>
              <a:solidFill>
                <a:srgbClr val="E4F4D4"/>
              </a:solidFill>
              <a:ln w="22225">
                <a:solidFill>
                  <a:srgbClr val="376199"/>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ru-RU"/>
              </a:p>
            </p:txBody>
          </p:sp>
          <p:grpSp>
            <p:nvGrpSpPr>
              <p:cNvPr id="23" name="Группа 22"/>
              <p:cNvGrpSpPr/>
              <p:nvPr/>
            </p:nvGrpSpPr>
            <p:grpSpPr>
              <a:xfrm>
                <a:off x="0" y="1438660"/>
                <a:ext cx="8286776" cy="4677292"/>
                <a:chOff x="0" y="1438660"/>
                <a:chExt cx="8286776" cy="4677292"/>
              </a:xfrm>
              <a:grpFill/>
            </p:grpSpPr>
            <p:grpSp>
              <p:nvGrpSpPr>
                <p:cNvPr id="24" name="Группа 23"/>
                <p:cNvGrpSpPr/>
                <p:nvPr/>
              </p:nvGrpSpPr>
              <p:grpSpPr>
                <a:xfrm>
                  <a:off x="0" y="1438660"/>
                  <a:ext cx="8286776" cy="4677292"/>
                  <a:chOff x="0" y="1438660"/>
                  <a:chExt cx="8286776" cy="4677292"/>
                </a:xfrm>
                <a:grpFill/>
              </p:grpSpPr>
              <p:grpSp>
                <p:nvGrpSpPr>
                  <p:cNvPr id="26" name="Группа 25"/>
                  <p:cNvGrpSpPr/>
                  <p:nvPr/>
                </p:nvGrpSpPr>
                <p:grpSpPr>
                  <a:xfrm>
                    <a:off x="327646" y="1438660"/>
                    <a:ext cx="7959130" cy="4677292"/>
                    <a:chOff x="327646" y="1438660"/>
                    <a:chExt cx="7959130" cy="4677292"/>
                  </a:xfrm>
                  <a:grpFill/>
                </p:grpSpPr>
                <p:grpSp>
                  <p:nvGrpSpPr>
                    <p:cNvPr id="28" name="Группа 27"/>
                    <p:cNvGrpSpPr/>
                    <p:nvPr/>
                  </p:nvGrpSpPr>
                  <p:grpSpPr>
                    <a:xfrm>
                      <a:off x="727167" y="1438660"/>
                      <a:ext cx="7559609" cy="4677292"/>
                      <a:chOff x="727167" y="1438660"/>
                      <a:chExt cx="7559609" cy="4677292"/>
                    </a:xfrm>
                    <a:grpFill/>
                  </p:grpSpPr>
                  <p:sp>
                    <p:nvSpPr>
                      <p:cNvPr id="30" name="Freeform 26"/>
                      <p:cNvSpPr>
                        <a:spLocks noChangeAspect="1"/>
                      </p:cNvSpPr>
                      <p:nvPr/>
                    </p:nvSpPr>
                    <p:spPr bwMode="auto">
                      <a:xfrm>
                        <a:off x="1827239" y="3863006"/>
                        <a:ext cx="395592" cy="231147"/>
                      </a:xfrm>
                      <a:custGeom>
                        <a:avLst/>
                        <a:gdLst/>
                        <a:ahLst/>
                        <a:cxnLst>
                          <a:cxn ang="0">
                            <a:pos x="178" y="34"/>
                          </a:cxn>
                          <a:cxn ang="0">
                            <a:pos x="196" y="42"/>
                          </a:cxn>
                          <a:cxn ang="0">
                            <a:pos x="220" y="58"/>
                          </a:cxn>
                          <a:cxn ang="0">
                            <a:pos x="236" y="72"/>
                          </a:cxn>
                          <a:cxn ang="0">
                            <a:pos x="248" y="76"/>
                          </a:cxn>
                          <a:cxn ang="0">
                            <a:pos x="272" y="84"/>
                          </a:cxn>
                          <a:cxn ang="0">
                            <a:pos x="282" y="114"/>
                          </a:cxn>
                          <a:cxn ang="0">
                            <a:pos x="244" y="140"/>
                          </a:cxn>
                          <a:cxn ang="0">
                            <a:pos x="228" y="154"/>
                          </a:cxn>
                          <a:cxn ang="0">
                            <a:pos x="210" y="160"/>
                          </a:cxn>
                          <a:cxn ang="0">
                            <a:pos x="186" y="154"/>
                          </a:cxn>
                          <a:cxn ang="0">
                            <a:pos x="184" y="148"/>
                          </a:cxn>
                          <a:cxn ang="0">
                            <a:pos x="172" y="144"/>
                          </a:cxn>
                          <a:cxn ang="0">
                            <a:pos x="142" y="154"/>
                          </a:cxn>
                          <a:cxn ang="0">
                            <a:pos x="106" y="140"/>
                          </a:cxn>
                          <a:cxn ang="0">
                            <a:pos x="96" y="122"/>
                          </a:cxn>
                          <a:cxn ang="0">
                            <a:pos x="84" y="102"/>
                          </a:cxn>
                          <a:cxn ang="0">
                            <a:pos x="72" y="94"/>
                          </a:cxn>
                          <a:cxn ang="0">
                            <a:pos x="50" y="80"/>
                          </a:cxn>
                          <a:cxn ang="0">
                            <a:pos x="14" y="82"/>
                          </a:cxn>
                          <a:cxn ang="0">
                            <a:pos x="0" y="66"/>
                          </a:cxn>
                          <a:cxn ang="0">
                            <a:pos x="14" y="54"/>
                          </a:cxn>
                          <a:cxn ang="0">
                            <a:pos x="50" y="32"/>
                          </a:cxn>
                          <a:cxn ang="0">
                            <a:pos x="68" y="24"/>
                          </a:cxn>
                          <a:cxn ang="0">
                            <a:pos x="86" y="6"/>
                          </a:cxn>
                          <a:cxn ang="0">
                            <a:pos x="116" y="0"/>
                          </a:cxn>
                          <a:cxn ang="0">
                            <a:pos x="148" y="6"/>
                          </a:cxn>
                          <a:cxn ang="0">
                            <a:pos x="166" y="16"/>
                          </a:cxn>
                          <a:cxn ang="0">
                            <a:pos x="178" y="34"/>
                          </a:cxn>
                        </a:cxnLst>
                        <a:rect l="0" t="0" r="r" b="b"/>
                        <a:pathLst>
                          <a:path w="282" h="161">
                            <a:moveTo>
                              <a:pt x="178" y="34"/>
                            </a:moveTo>
                            <a:cubicBezTo>
                              <a:pt x="185" y="36"/>
                              <a:pt x="189" y="40"/>
                              <a:pt x="196" y="42"/>
                            </a:cubicBezTo>
                            <a:cubicBezTo>
                              <a:pt x="204" y="50"/>
                              <a:pt x="211" y="52"/>
                              <a:pt x="220" y="58"/>
                            </a:cubicBezTo>
                            <a:cubicBezTo>
                              <a:pt x="227" y="68"/>
                              <a:pt x="222" y="63"/>
                              <a:pt x="236" y="72"/>
                            </a:cubicBezTo>
                            <a:cubicBezTo>
                              <a:pt x="240" y="74"/>
                              <a:pt x="248" y="76"/>
                              <a:pt x="248" y="76"/>
                            </a:cubicBezTo>
                            <a:cubicBezTo>
                              <a:pt x="253" y="91"/>
                              <a:pt x="246" y="76"/>
                              <a:pt x="272" y="84"/>
                            </a:cubicBezTo>
                            <a:cubicBezTo>
                              <a:pt x="280" y="86"/>
                              <a:pt x="280" y="108"/>
                              <a:pt x="282" y="114"/>
                            </a:cubicBezTo>
                            <a:cubicBezTo>
                              <a:pt x="279" y="150"/>
                              <a:pt x="279" y="137"/>
                              <a:pt x="244" y="140"/>
                            </a:cubicBezTo>
                            <a:cubicBezTo>
                              <a:pt x="238" y="144"/>
                              <a:pt x="235" y="151"/>
                              <a:pt x="228" y="154"/>
                            </a:cubicBezTo>
                            <a:cubicBezTo>
                              <a:pt x="222" y="157"/>
                              <a:pt x="210" y="160"/>
                              <a:pt x="210" y="160"/>
                            </a:cubicBezTo>
                            <a:cubicBezTo>
                              <a:pt x="204" y="159"/>
                              <a:pt x="191" y="161"/>
                              <a:pt x="186" y="154"/>
                            </a:cubicBezTo>
                            <a:cubicBezTo>
                              <a:pt x="185" y="152"/>
                              <a:pt x="186" y="149"/>
                              <a:pt x="184" y="148"/>
                            </a:cubicBezTo>
                            <a:cubicBezTo>
                              <a:pt x="181" y="146"/>
                              <a:pt x="172" y="144"/>
                              <a:pt x="172" y="144"/>
                            </a:cubicBezTo>
                            <a:cubicBezTo>
                              <a:pt x="161" y="146"/>
                              <a:pt x="153" y="151"/>
                              <a:pt x="142" y="154"/>
                            </a:cubicBezTo>
                            <a:cubicBezTo>
                              <a:pt x="119" y="151"/>
                              <a:pt x="124" y="146"/>
                              <a:pt x="106" y="140"/>
                            </a:cubicBezTo>
                            <a:cubicBezTo>
                              <a:pt x="103" y="132"/>
                              <a:pt x="104" y="127"/>
                              <a:pt x="96" y="122"/>
                            </a:cubicBezTo>
                            <a:cubicBezTo>
                              <a:pt x="92" y="115"/>
                              <a:pt x="90" y="107"/>
                              <a:pt x="84" y="102"/>
                            </a:cubicBezTo>
                            <a:cubicBezTo>
                              <a:pt x="80" y="99"/>
                              <a:pt x="72" y="94"/>
                              <a:pt x="72" y="94"/>
                            </a:cubicBezTo>
                            <a:cubicBezTo>
                              <a:pt x="67" y="87"/>
                              <a:pt x="59" y="83"/>
                              <a:pt x="50" y="80"/>
                            </a:cubicBezTo>
                            <a:cubicBezTo>
                              <a:pt x="40" y="81"/>
                              <a:pt x="24" y="85"/>
                              <a:pt x="14" y="82"/>
                            </a:cubicBezTo>
                            <a:cubicBezTo>
                              <a:pt x="5" y="68"/>
                              <a:pt x="10" y="73"/>
                              <a:pt x="0" y="66"/>
                            </a:cubicBezTo>
                            <a:cubicBezTo>
                              <a:pt x="3" y="58"/>
                              <a:pt x="6" y="57"/>
                              <a:pt x="14" y="54"/>
                            </a:cubicBezTo>
                            <a:cubicBezTo>
                              <a:pt x="23" y="41"/>
                              <a:pt x="37" y="38"/>
                              <a:pt x="50" y="32"/>
                            </a:cubicBezTo>
                            <a:cubicBezTo>
                              <a:pt x="56" y="29"/>
                              <a:pt x="68" y="24"/>
                              <a:pt x="68" y="24"/>
                            </a:cubicBezTo>
                            <a:cubicBezTo>
                              <a:pt x="71" y="14"/>
                              <a:pt x="76" y="9"/>
                              <a:pt x="86" y="6"/>
                            </a:cubicBezTo>
                            <a:cubicBezTo>
                              <a:pt x="98" y="10"/>
                              <a:pt x="105" y="4"/>
                              <a:pt x="116" y="0"/>
                            </a:cubicBezTo>
                            <a:cubicBezTo>
                              <a:pt x="129" y="1"/>
                              <a:pt x="136" y="3"/>
                              <a:pt x="148" y="6"/>
                            </a:cubicBezTo>
                            <a:cubicBezTo>
                              <a:pt x="154" y="10"/>
                              <a:pt x="160" y="12"/>
                              <a:pt x="166" y="16"/>
                            </a:cubicBezTo>
                            <a:cubicBezTo>
                              <a:pt x="168" y="23"/>
                              <a:pt x="178" y="26"/>
                              <a:pt x="178" y="34"/>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31" name="Freeform 27"/>
                      <p:cNvSpPr>
                        <a:spLocks noChangeAspect="1"/>
                      </p:cNvSpPr>
                      <p:nvPr/>
                    </p:nvSpPr>
                    <p:spPr bwMode="auto">
                      <a:xfrm>
                        <a:off x="2314955" y="3499776"/>
                        <a:ext cx="1070268" cy="620060"/>
                      </a:xfrm>
                      <a:custGeom>
                        <a:avLst/>
                        <a:gdLst/>
                        <a:ahLst/>
                        <a:cxnLst>
                          <a:cxn ang="0">
                            <a:pos x="756" y="153"/>
                          </a:cxn>
                          <a:cxn ang="0">
                            <a:pos x="750" y="111"/>
                          </a:cxn>
                          <a:cxn ang="0">
                            <a:pos x="765" y="84"/>
                          </a:cxn>
                          <a:cxn ang="0">
                            <a:pos x="744" y="69"/>
                          </a:cxn>
                          <a:cxn ang="0">
                            <a:pos x="735" y="66"/>
                          </a:cxn>
                          <a:cxn ang="0">
                            <a:pos x="699" y="90"/>
                          </a:cxn>
                          <a:cxn ang="0">
                            <a:pos x="636" y="120"/>
                          </a:cxn>
                          <a:cxn ang="0">
                            <a:pos x="564" y="102"/>
                          </a:cxn>
                          <a:cxn ang="0">
                            <a:pos x="534" y="93"/>
                          </a:cxn>
                          <a:cxn ang="0">
                            <a:pos x="516" y="87"/>
                          </a:cxn>
                          <a:cxn ang="0">
                            <a:pos x="492" y="72"/>
                          </a:cxn>
                          <a:cxn ang="0">
                            <a:pos x="474" y="60"/>
                          </a:cxn>
                          <a:cxn ang="0">
                            <a:pos x="441" y="39"/>
                          </a:cxn>
                          <a:cxn ang="0">
                            <a:pos x="393" y="0"/>
                          </a:cxn>
                          <a:cxn ang="0">
                            <a:pos x="321" y="9"/>
                          </a:cxn>
                          <a:cxn ang="0">
                            <a:pos x="261" y="12"/>
                          </a:cxn>
                          <a:cxn ang="0">
                            <a:pos x="243" y="48"/>
                          </a:cxn>
                          <a:cxn ang="0">
                            <a:pos x="252" y="78"/>
                          </a:cxn>
                          <a:cxn ang="0">
                            <a:pos x="225" y="123"/>
                          </a:cxn>
                          <a:cxn ang="0">
                            <a:pos x="192" y="117"/>
                          </a:cxn>
                          <a:cxn ang="0">
                            <a:pos x="186" y="108"/>
                          </a:cxn>
                          <a:cxn ang="0">
                            <a:pos x="168" y="102"/>
                          </a:cxn>
                          <a:cxn ang="0">
                            <a:pos x="150" y="90"/>
                          </a:cxn>
                          <a:cxn ang="0">
                            <a:pos x="105" y="69"/>
                          </a:cxn>
                          <a:cxn ang="0">
                            <a:pos x="102" y="162"/>
                          </a:cxn>
                          <a:cxn ang="0">
                            <a:pos x="81" y="183"/>
                          </a:cxn>
                          <a:cxn ang="0">
                            <a:pos x="72" y="189"/>
                          </a:cxn>
                          <a:cxn ang="0">
                            <a:pos x="63" y="207"/>
                          </a:cxn>
                          <a:cxn ang="0">
                            <a:pos x="96" y="228"/>
                          </a:cxn>
                          <a:cxn ang="0">
                            <a:pos x="105" y="225"/>
                          </a:cxn>
                          <a:cxn ang="0">
                            <a:pos x="108" y="216"/>
                          </a:cxn>
                          <a:cxn ang="0">
                            <a:pos x="138" y="207"/>
                          </a:cxn>
                          <a:cxn ang="0">
                            <a:pos x="117" y="249"/>
                          </a:cxn>
                          <a:cxn ang="0">
                            <a:pos x="96" y="273"/>
                          </a:cxn>
                          <a:cxn ang="0">
                            <a:pos x="48" y="312"/>
                          </a:cxn>
                          <a:cxn ang="0">
                            <a:pos x="6" y="381"/>
                          </a:cxn>
                          <a:cxn ang="0">
                            <a:pos x="15" y="432"/>
                          </a:cxn>
                          <a:cxn ang="0">
                            <a:pos x="45" y="417"/>
                          </a:cxn>
                          <a:cxn ang="0">
                            <a:pos x="54" y="411"/>
                          </a:cxn>
                          <a:cxn ang="0">
                            <a:pos x="111" y="435"/>
                          </a:cxn>
                          <a:cxn ang="0">
                            <a:pos x="135" y="429"/>
                          </a:cxn>
                          <a:cxn ang="0">
                            <a:pos x="180" y="381"/>
                          </a:cxn>
                          <a:cxn ang="0">
                            <a:pos x="204" y="411"/>
                          </a:cxn>
                          <a:cxn ang="0">
                            <a:pos x="249" y="432"/>
                          </a:cxn>
                          <a:cxn ang="0">
                            <a:pos x="333" y="429"/>
                          </a:cxn>
                          <a:cxn ang="0">
                            <a:pos x="375" y="444"/>
                          </a:cxn>
                          <a:cxn ang="0">
                            <a:pos x="423" y="429"/>
                          </a:cxn>
                          <a:cxn ang="0">
                            <a:pos x="471" y="330"/>
                          </a:cxn>
                          <a:cxn ang="0">
                            <a:pos x="486" y="303"/>
                          </a:cxn>
                          <a:cxn ang="0">
                            <a:pos x="510" y="249"/>
                          </a:cxn>
                          <a:cxn ang="0">
                            <a:pos x="525" y="237"/>
                          </a:cxn>
                          <a:cxn ang="0">
                            <a:pos x="543" y="243"/>
                          </a:cxn>
                          <a:cxn ang="0">
                            <a:pos x="618" y="213"/>
                          </a:cxn>
                          <a:cxn ang="0">
                            <a:pos x="645" y="204"/>
                          </a:cxn>
                          <a:cxn ang="0">
                            <a:pos x="654" y="201"/>
                          </a:cxn>
                          <a:cxn ang="0">
                            <a:pos x="705" y="177"/>
                          </a:cxn>
                          <a:cxn ang="0">
                            <a:pos x="717" y="162"/>
                          </a:cxn>
                          <a:cxn ang="0">
                            <a:pos x="741" y="156"/>
                          </a:cxn>
                          <a:cxn ang="0">
                            <a:pos x="765" y="132"/>
                          </a:cxn>
                          <a:cxn ang="0">
                            <a:pos x="750" y="105"/>
                          </a:cxn>
                          <a:cxn ang="0">
                            <a:pos x="762" y="84"/>
                          </a:cxn>
                        </a:cxnLst>
                        <a:rect l="0" t="0" r="r" b="b"/>
                        <a:pathLst>
                          <a:path w="766" h="444">
                            <a:moveTo>
                              <a:pt x="756" y="153"/>
                            </a:moveTo>
                            <a:cubicBezTo>
                              <a:pt x="766" y="138"/>
                              <a:pt x="766" y="122"/>
                              <a:pt x="750" y="111"/>
                            </a:cubicBezTo>
                            <a:cubicBezTo>
                              <a:pt x="753" y="101"/>
                              <a:pt x="765" y="84"/>
                              <a:pt x="765" y="84"/>
                            </a:cubicBezTo>
                            <a:cubicBezTo>
                              <a:pt x="760" y="69"/>
                              <a:pt x="765" y="76"/>
                              <a:pt x="744" y="69"/>
                            </a:cubicBezTo>
                            <a:cubicBezTo>
                              <a:pt x="741" y="68"/>
                              <a:pt x="735" y="66"/>
                              <a:pt x="735" y="66"/>
                            </a:cubicBezTo>
                            <a:cubicBezTo>
                              <a:pt x="726" y="80"/>
                              <a:pt x="715" y="86"/>
                              <a:pt x="699" y="90"/>
                            </a:cubicBezTo>
                            <a:cubicBezTo>
                              <a:pt x="679" y="103"/>
                              <a:pt x="656" y="107"/>
                              <a:pt x="636" y="120"/>
                            </a:cubicBezTo>
                            <a:cubicBezTo>
                              <a:pt x="606" y="117"/>
                              <a:pt x="591" y="110"/>
                              <a:pt x="564" y="102"/>
                            </a:cubicBezTo>
                            <a:cubicBezTo>
                              <a:pt x="554" y="99"/>
                              <a:pt x="544" y="96"/>
                              <a:pt x="534" y="93"/>
                            </a:cubicBezTo>
                            <a:cubicBezTo>
                              <a:pt x="528" y="91"/>
                              <a:pt x="516" y="87"/>
                              <a:pt x="516" y="87"/>
                            </a:cubicBezTo>
                            <a:cubicBezTo>
                              <a:pt x="502" y="65"/>
                              <a:pt x="522" y="92"/>
                              <a:pt x="492" y="72"/>
                            </a:cubicBezTo>
                            <a:cubicBezTo>
                              <a:pt x="486" y="68"/>
                              <a:pt x="474" y="60"/>
                              <a:pt x="474" y="60"/>
                            </a:cubicBezTo>
                            <a:cubicBezTo>
                              <a:pt x="467" y="49"/>
                              <a:pt x="454" y="43"/>
                              <a:pt x="441" y="39"/>
                            </a:cubicBezTo>
                            <a:cubicBezTo>
                              <a:pt x="428" y="20"/>
                              <a:pt x="415" y="7"/>
                              <a:pt x="393" y="0"/>
                            </a:cubicBezTo>
                            <a:cubicBezTo>
                              <a:pt x="369" y="4"/>
                              <a:pt x="345" y="7"/>
                              <a:pt x="321" y="9"/>
                            </a:cubicBezTo>
                            <a:cubicBezTo>
                              <a:pt x="303" y="15"/>
                              <a:pt x="281" y="10"/>
                              <a:pt x="261" y="12"/>
                            </a:cubicBezTo>
                            <a:cubicBezTo>
                              <a:pt x="254" y="23"/>
                              <a:pt x="247" y="36"/>
                              <a:pt x="243" y="48"/>
                            </a:cubicBezTo>
                            <a:cubicBezTo>
                              <a:pt x="246" y="58"/>
                              <a:pt x="249" y="68"/>
                              <a:pt x="252" y="78"/>
                            </a:cubicBezTo>
                            <a:cubicBezTo>
                              <a:pt x="248" y="99"/>
                              <a:pt x="247" y="116"/>
                              <a:pt x="225" y="123"/>
                            </a:cubicBezTo>
                            <a:cubicBezTo>
                              <a:pt x="214" y="122"/>
                              <a:pt x="201" y="124"/>
                              <a:pt x="192" y="117"/>
                            </a:cubicBezTo>
                            <a:cubicBezTo>
                              <a:pt x="189" y="115"/>
                              <a:pt x="189" y="110"/>
                              <a:pt x="186" y="108"/>
                            </a:cubicBezTo>
                            <a:cubicBezTo>
                              <a:pt x="181" y="105"/>
                              <a:pt x="173" y="106"/>
                              <a:pt x="168" y="102"/>
                            </a:cubicBezTo>
                            <a:cubicBezTo>
                              <a:pt x="162" y="98"/>
                              <a:pt x="156" y="94"/>
                              <a:pt x="150" y="90"/>
                            </a:cubicBezTo>
                            <a:cubicBezTo>
                              <a:pt x="136" y="81"/>
                              <a:pt x="119" y="78"/>
                              <a:pt x="105" y="69"/>
                            </a:cubicBezTo>
                            <a:cubicBezTo>
                              <a:pt x="98" y="90"/>
                              <a:pt x="103" y="150"/>
                              <a:pt x="102" y="162"/>
                            </a:cubicBezTo>
                            <a:cubicBezTo>
                              <a:pt x="101" y="175"/>
                              <a:pt x="92" y="176"/>
                              <a:pt x="81" y="183"/>
                            </a:cubicBezTo>
                            <a:cubicBezTo>
                              <a:pt x="78" y="185"/>
                              <a:pt x="72" y="189"/>
                              <a:pt x="72" y="189"/>
                            </a:cubicBezTo>
                            <a:cubicBezTo>
                              <a:pt x="70" y="195"/>
                              <a:pt x="63" y="200"/>
                              <a:pt x="63" y="207"/>
                            </a:cubicBezTo>
                            <a:cubicBezTo>
                              <a:pt x="63" y="217"/>
                              <a:pt x="89" y="226"/>
                              <a:pt x="96" y="228"/>
                            </a:cubicBezTo>
                            <a:cubicBezTo>
                              <a:pt x="99" y="227"/>
                              <a:pt x="103" y="227"/>
                              <a:pt x="105" y="225"/>
                            </a:cubicBezTo>
                            <a:cubicBezTo>
                              <a:pt x="107" y="223"/>
                              <a:pt x="105" y="218"/>
                              <a:pt x="108" y="216"/>
                            </a:cubicBezTo>
                            <a:cubicBezTo>
                              <a:pt x="112" y="213"/>
                              <a:pt x="132" y="209"/>
                              <a:pt x="138" y="207"/>
                            </a:cubicBezTo>
                            <a:cubicBezTo>
                              <a:pt x="158" y="237"/>
                              <a:pt x="138" y="235"/>
                              <a:pt x="117" y="249"/>
                            </a:cubicBezTo>
                            <a:cubicBezTo>
                              <a:pt x="110" y="259"/>
                              <a:pt x="103" y="263"/>
                              <a:pt x="96" y="273"/>
                            </a:cubicBezTo>
                            <a:cubicBezTo>
                              <a:pt x="108" y="310"/>
                              <a:pt x="81" y="309"/>
                              <a:pt x="48" y="312"/>
                            </a:cubicBezTo>
                            <a:cubicBezTo>
                              <a:pt x="20" y="321"/>
                              <a:pt x="28" y="366"/>
                              <a:pt x="6" y="381"/>
                            </a:cubicBezTo>
                            <a:cubicBezTo>
                              <a:pt x="0" y="399"/>
                              <a:pt x="5" y="417"/>
                              <a:pt x="15" y="432"/>
                            </a:cubicBezTo>
                            <a:cubicBezTo>
                              <a:pt x="34" y="427"/>
                              <a:pt x="24" y="431"/>
                              <a:pt x="45" y="417"/>
                            </a:cubicBezTo>
                            <a:cubicBezTo>
                              <a:pt x="48" y="415"/>
                              <a:pt x="54" y="411"/>
                              <a:pt x="54" y="411"/>
                            </a:cubicBezTo>
                            <a:cubicBezTo>
                              <a:pt x="73" y="416"/>
                              <a:pt x="94" y="424"/>
                              <a:pt x="111" y="435"/>
                            </a:cubicBezTo>
                            <a:cubicBezTo>
                              <a:pt x="119" y="433"/>
                              <a:pt x="129" y="435"/>
                              <a:pt x="135" y="429"/>
                            </a:cubicBezTo>
                            <a:cubicBezTo>
                              <a:pt x="159" y="405"/>
                              <a:pt x="139" y="388"/>
                              <a:pt x="180" y="381"/>
                            </a:cubicBezTo>
                            <a:cubicBezTo>
                              <a:pt x="198" y="387"/>
                              <a:pt x="191" y="401"/>
                              <a:pt x="204" y="411"/>
                            </a:cubicBezTo>
                            <a:cubicBezTo>
                              <a:pt x="215" y="419"/>
                              <a:pt x="236" y="428"/>
                              <a:pt x="249" y="432"/>
                            </a:cubicBezTo>
                            <a:cubicBezTo>
                              <a:pt x="287" y="428"/>
                              <a:pt x="291" y="426"/>
                              <a:pt x="333" y="429"/>
                            </a:cubicBezTo>
                            <a:cubicBezTo>
                              <a:pt x="348" y="434"/>
                              <a:pt x="359" y="441"/>
                              <a:pt x="375" y="444"/>
                            </a:cubicBezTo>
                            <a:cubicBezTo>
                              <a:pt x="393" y="441"/>
                              <a:pt x="408" y="439"/>
                              <a:pt x="423" y="429"/>
                            </a:cubicBezTo>
                            <a:cubicBezTo>
                              <a:pt x="443" y="399"/>
                              <a:pt x="431" y="343"/>
                              <a:pt x="471" y="330"/>
                            </a:cubicBezTo>
                            <a:cubicBezTo>
                              <a:pt x="485" y="309"/>
                              <a:pt x="481" y="319"/>
                              <a:pt x="486" y="303"/>
                            </a:cubicBezTo>
                            <a:cubicBezTo>
                              <a:pt x="488" y="278"/>
                              <a:pt x="484" y="258"/>
                              <a:pt x="510" y="249"/>
                            </a:cubicBezTo>
                            <a:cubicBezTo>
                              <a:pt x="514" y="243"/>
                              <a:pt x="516" y="236"/>
                              <a:pt x="525" y="237"/>
                            </a:cubicBezTo>
                            <a:cubicBezTo>
                              <a:pt x="531" y="238"/>
                              <a:pt x="543" y="243"/>
                              <a:pt x="543" y="243"/>
                            </a:cubicBezTo>
                            <a:cubicBezTo>
                              <a:pt x="573" y="239"/>
                              <a:pt x="591" y="225"/>
                              <a:pt x="618" y="213"/>
                            </a:cubicBezTo>
                            <a:cubicBezTo>
                              <a:pt x="627" y="209"/>
                              <a:pt x="636" y="207"/>
                              <a:pt x="645" y="204"/>
                            </a:cubicBezTo>
                            <a:cubicBezTo>
                              <a:pt x="648" y="203"/>
                              <a:pt x="654" y="201"/>
                              <a:pt x="654" y="201"/>
                            </a:cubicBezTo>
                            <a:cubicBezTo>
                              <a:pt x="660" y="184"/>
                              <a:pt x="689" y="182"/>
                              <a:pt x="705" y="177"/>
                            </a:cubicBezTo>
                            <a:cubicBezTo>
                              <a:pt x="708" y="168"/>
                              <a:pt x="707" y="166"/>
                              <a:pt x="717" y="162"/>
                            </a:cubicBezTo>
                            <a:cubicBezTo>
                              <a:pt x="725" y="159"/>
                              <a:pt x="741" y="156"/>
                              <a:pt x="741" y="156"/>
                            </a:cubicBezTo>
                            <a:cubicBezTo>
                              <a:pt x="751" y="149"/>
                              <a:pt x="756" y="141"/>
                              <a:pt x="765" y="132"/>
                            </a:cubicBezTo>
                            <a:cubicBezTo>
                              <a:pt x="762" y="122"/>
                              <a:pt x="750" y="105"/>
                              <a:pt x="750" y="105"/>
                            </a:cubicBezTo>
                            <a:cubicBezTo>
                              <a:pt x="753" y="95"/>
                              <a:pt x="762" y="94"/>
                              <a:pt x="762" y="84"/>
                            </a:cubicBezTo>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32" name="Freeform 28"/>
                      <p:cNvSpPr>
                        <a:spLocks noChangeAspect="1"/>
                      </p:cNvSpPr>
                      <p:nvPr/>
                    </p:nvSpPr>
                    <p:spPr bwMode="auto">
                      <a:xfrm rot="55551">
                        <a:off x="6510734" y="1438660"/>
                        <a:ext cx="1238258" cy="1236451"/>
                      </a:xfrm>
                      <a:custGeom>
                        <a:avLst/>
                        <a:gdLst/>
                        <a:ahLst/>
                        <a:cxnLst>
                          <a:cxn ang="0">
                            <a:pos x="487" y="587"/>
                          </a:cxn>
                          <a:cxn ang="0">
                            <a:pos x="403" y="635"/>
                          </a:cxn>
                          <a:cxn ang="0">
                            <a:pos x="363" y="671"/>
                          </a:cxn>
                          <a:cxn ang="0">
                            <a:pos x="359" y="735"/>
                          </a:cxn>
                          <a:cxn ang="0">
                            <a:pos x="139" y="739"/>
                          </a:cxn>
                          <a:cxn ang="0">
                            <a:pos x="71" y="699"/>
                          </a:cxn>
                          <a:cxn ang="0">
                            <a:pos x="79" y="635"/>
                          </a:cxn>
                          <a:cxn ang="0">
                            <a:pos x="7" y="571"/>
                          </a:cxn>
                          <a:cxn ang="0">
                            <a:pos x="63" y="471"/>
                          </a:cxn>
                          <a:cxn ang="0">
                            <a:pos x="83" y="451"/>
                          </a:cxn>
                          <a:cxn ang="0">
                            <a:pos x="91" y="423"/>
                          </a:cxn>
                          <a:cxn ang="0">
                            <a:pos x="167" y="423"/>
                          </a:cxn>
                          <a:cxn ang="0">
                            <a:pos x="99" y="387"/>
                          </a:cxn>
                          <a:cxn ang="0">
                            <a:pos x="131" y="339"/>
                          </a:cxn>
                          <a:cxn ang="0">
                            <a:pos x="159" y="283"/>
                          </a:cxn>
                          <a:cxn ang="0">
                            <a:pos x="227" y="235"/>
                          </a:cxn>
                          <a:cxn ang="0">
                            <a:pos x="283" y="195"/>
                          </a:cxn>
                          <a:cxn ang="0">
                            <a:pos x="395" y="139"/>
                          </a:cxn>
                          <a:cxn ang="0">
                            <a:pos x="495" y="103"/>
                          </a:cxn>
                          <a:cxn ang="0">
                            <a:pos x="491" y="75"/>
                          </a:cxn>
                          <a:cxn ang="0">
                            <a:pos x="555" y="3"/>
                          </a:cxn>
                          <a:cxn ang="0">
                            <a:pos x="607" y="43"/>
                          </a:cxn>
                          <a:cxn ang="0">
                            <a:pos x="655" y="83"/>
                          </a:cxn>
                          <a:cxn ang="0">
                            <a:pos x="663" y="127"/>
                          </a:cxn>
                          <a:cxn ang="0">
                            <a:pos x="619" y="175"/>
                          </a:cxn>
                          <a:cxn ang="0">
                            <a:pos x="559" y="191"/>
                          </a:cxn>
                          <a:cxn ang="0">
                            <a:pos x="503" y="239"/>
                          </a:cxn>
                          <a:cxn ang="0">
                            <a:pos x="579" y="295"/>
                          </a:cxn>
                          <a:cxn ang="0">
                            <a:pos x="567" y="355"/>
                          </a:cxn>
                          <a:cxn ang="0">
                            <a:pos x="639" y="355"/>
                          </a:cxn>
                          <a:cxn ang="0">
                            <a:pos x="719" y="319"/>
                          </a:cxn>
                          <a:cxn ang="0">
                            <a:pos x="747" y="375"/>
                          </a:cxn>
                          <a:cxn ang="0">
                            <a:pos x="755" y="443"/>
                          </a:cxn>
                          <a:cxn ang="0">
                            <a:pos x="707" y="499"/>
                          </a:cxn>
                          <a:cxn ang="0">
                            <a:pos x="671" y="571"/>
                          </a:cxn>
                          <a:cxn ang="0">
                            <a:pos x="591" y="607"/>
                          </a:cxn>
                          <a:cxn ang="0">
                            <a:pos x="523" y="571"/>
                          </a:cxn>
                        </a:cxnLst>
                        <a:rect l="0" t="0" r="r" b="b"/>
                        <a:pathLst>
                          <a:path w="781" h="755">
                            <a:moveTo>
                              <a:pt x="527" y="579"/>
                            </a:moveTo>
                            <a:cubicBezTo>
                              <a:pt x="524" y="580"/>
                              <a:pt x="493" y="584"/>
                              <a:pt x="487" y="587"/>
                            </a:cubicBezTo>
                            <a:cubicBezTo>
                              <a:pt x="467" y="597"/>
                              <a:pt x="456" y="608"/>
                              <a:pt x="435" y="615"/>
                            </a:cubicBezTo>
                            <a:cubicBezTo>
                              <a:pt x="422" y="634"/>
                              <a:pt x="432" y="625"/>
                              <a:pt x="403" y="635"/>
                            </a:cubicBezTo>
                            <a:cubicBezTo>
                              <a:pt x="399" y="636"/>
                              <a:pt x="391" y="639"/>
                              <a:pt x="391" y="639"/>
                            </a:cubicBezTo>
                            <a:cubicBezTo>
                              <a:pt x="372" y="667"/>
                              <a:pt x="383" y="658"/>
                              <a:pt x="363" y="671"/>
                            </a:cubicBezTo>
                            <a:cubicBezTo>
                              <a:pt x="367" y="697"/>
                              <a:pt x="367" y="699"/>
                              <a:pt x="391" y="707"/>
                            </a:cubicBezTo>
                            <a:cubicBezTo>
                              <a:pt x="398" y="728"/>
                              <a:pt x="378" y="730"/>
                              <a:pt x="359" y="735"/>
                            </a:cubicBezTo>
                            <a:cubicBezTo>
                              <a:pt x="295" y="751"/>
                              <a:pt x="295" y="752"/>
                              <a:pt x="211" y="755"/>
                            </a:cubicBezTo>
                            <a:cubicBezTo>
                              <a:pt x="149" y="750"/>
                              <a:pt x="178" y="748"/>
                              <a:pt x="139" y="739"/>
                            </a:cubicBezTo>
                            <a:cubicBezTo>
                              <a:pt x="126" y="736"/>
                              <a:pt x="99" y="731"/>
                              <a:pt x="99" y="731"/>
                            </a:cubicBezTo>
                            <a:cubicBezTo>
                              <a:pt x="79" y="718"/>
                              <a:pt x="90" y="727"/>
                              <a:pt x="71" y="699"/>
                            </a:cubicBezTo>
                            <a:cubicBezTo>
                              <a:pt x="68" y="695"/>
                              <a:pt x="63" y="687"/>
                              <a:pt x="63" y="687"/>
                            </a:cubicBezTo>
                            <a:cubicBezTo>
                              <a:pt x="69" y="670"/>
                              <a:pt x="74" y="653"/>
                              <a:pt x="79" y="635"/>
                            </a:cubicBezTo>
                            <a:cubicBezTo>
                              <a:pt x="81" y="627"/>
                              <a:pt x="87" y="611"/>
                              <a:pt x="87" y="611"/>
                            </a:cubicBezTo>
                            <a:cubicBezTo>
                              <a:pt x="78" y="583"/>
                              <a:pt x="34" y="578"/>
                              <a:pt x="7" y="571"/>
                            </a:cubicBezTo>
                            <a:cubicBezTo>
                              <a:pt x="0" y="549"/>
                              <a:pt x="27" y="539"/>
                              <a:pt x="43" y="527"/>
                            </a:cubicBezTo>
                            <a:cubicBezTo>
                              <a:pt x="45" y="520"/>
                              <a:pt x="62" y="474"/>
                              <a:pt x="63" y="471"/>
                            </a:cubicBezTo>
                            <a:cubicBezTo>
                              <a:pt x="65" y="467"/>
                              <a:pt x="71" y="466"/>
                              <a:pt x="75" y="463"/>
                            </a:cubicBezTo>
                            <a:cubicBezTo>
                              <a:pt x="78" y="459"/>
                              <a:pt x="83" y="456"/>
                              <a:pt x="83" y="451"/>
                            </a:cubicBezTo>
                            <a:cubicBezTo>
                              <a:pt x="83" y="438"/>
                              <a:pt x="64" y="442"/>
                              <a:pt x="79" y="427"/>
                            </a:cubicBezTo>
                            <a:cubicBezTo>
                              <a:pt x="82" y="424"/>
                              <a:pt x="87" y="424"/>
                              <a:pt x="91" y="423"/>
                            </a:cubicBezTo>
                            <a:cubicBezTo>
                              <a:pt x="103" y="441"/>
                              <a:pt x="110" y="443"/>
                              <a:pt x="131" y="447"/>
                            </a:cubicBezTo>
                            <a:cubicBezTo>
                              <a:pt x="151" y="443"/>
                              <a:pt x="160" y="443"/>
                              <a:pt x="167" y="423"/>
                            </a:cubicBezTo>
                            <a:cubicBezTo>
                              <a:pt x="164" y="419"/>
                              <a:pt x="163" y="414"/>
                              <a:pt x="159" y="411"/>
                            </a:cubicBezTo>
                            <a:cubicBezTo>
                              <a:pt x="147" y="404"/>
                              <a:pt x="114" y="392"/>
                              <a:pt x="99" y="387"/>
                            </a:cubicBezTo>
                            <a:cubicBezTo>
                              <a:pt x="95" y="375"/>
                              <a:pt x="93" y="355"/>
                              <a:pt x="107" y="347"/>
                            </a:cubicBezTo>
                            <a:cubicBezTo>
                              <a:pt x="114" y="343"/>
                              <a:pt x="131" y="339"/>
                              <a:pt x="131" y="339"/>
                            </a:cubicBezTo>
                            <a:cubicBezTo>
                              <a:pt x="137" y="330"/>
                              <a:pt x="145" y="324"/>
                              <a:pt x="151" y="315"/>
                            </a:cubicBezTo>
                            <a:cubicBezTo>
                              <a:pt x="157" y="307"/>
                              <a:pt x="155" y="291"/>
                              <a:pt x="159" y="283"/>
                            </a:cubicBezTo>
                            <a:cubicBezTo>
                              <a:pt x="167" y="266"/>
                              <a:pt x="190" y="257"/>
                              <a:pt x="207" y="251"/>
                            </a:cubicBezTo>
                            <a:cubicBezTo>
                              <a:pt x="230" y="217"/>
                              <a:pt x="199" y="257"/>
                              <a:pt x="227" y="235"/>
                            </a:cubicBezTo>
                            <a:cubicBezTo>
                              <a:pt x="231" y="232"/>
                              <a:pt x="231" y="226"/>
                              <a:pt x="235" y="223"/>
                            </a:cubicBezTo>
                            <a:cubicBezTo>
                              <a:pt x="241" y="218"/>
                              <a:pt x="275" y="198"/>
                              <a:pt x="283" y="195"/>
                            </a:cubicBezTo>
                            <a:cubicBezTo>
                              <a:pt x="305" y="188"/>
                              <a:pt x="326" y="181"/>
                              <a:pt x="347" y="171"/>
                            </a:cubicBezTo>
                            <a:cubicBezTo>
                              <a:pt x="359" y="153"/>
                              <a:pt x="377" y="149"/>
                              <a:pt x="395" y="139"/>
                            </a:cubicBezTo>
                            <a:cubicBezTo>
                              <a:pt x="445" y="111"/>
                              <a:pt x="419" y="120"/>
                              <a:pt x="503" y="115"/>
                            </a:cubicBezTo>
                            <a:cubicBezTo>
                              <a:pt x="500" y="111"/>
                              <a:pt x="499" y="106"/>
                              <a:pt x="495" y="103"/>
                            </a:cubicBezTo>
                            <a:cubicBezTo>
                              <a:pt x="492" y="100"/>
                              <a:pt x="484" y="103"/>
                              <a:pt x="483" y="99"/>
                            </a:cubicBezTo>
                            <a:cubicBezTo>
                              <a:pt x="482" y="91"/>
                              <a:pt x="491" y="75"/>
                              <a:pt x="491" y="75"/>
                            </a:cubicBezTo>
                            <a:cubicBezTo>
                              <a:pt x="484" y="55"/>
                              <a:pt x="490" y="38"/>
                              <a:pt x="511" y="31"/>
                            </a:cubicBezTo>
                            <a:cubicBezTo>
                              <a:pt x="521" y="16"/>
                              <a:pt x="538" y="9"/>
                              <a:pt x="555" y="3"/>
                            </a:cubicBezTo>
                            <a:cubicBezTo>
                              <a:pt x="581" y="12"/>
                              <a:pt x="555" y="0"/>
                              <a:pt x="571" y="19"/>
                            </a:cubicBezTo>
                            <a:cubicBezTo>
                              <a:pt x="579" y="29"/>
                              <a:pt x="595" y="39"/>
                              <a:pt x="607" y="43"/>
                            </a:cubicBezTo>
                            <a:cubicBezTo>
                              <a:pt x="612" y="50"/>
                              <a:pt x="613" y="61"/>
                              <a:pt x="619" y="67"/>
                            </a:cubicBezTo>
                            <a:cubicBezTo>
                              <a:pt x="625" y="73"/>
                              <a:pt x="646" y="80"/>
                              <a:pt x="655" y="83"/>
                            </a:cubicBezTo>
                            <a:cubicBezTo>
                              <a:pt x="671" y="78"/>
                              <a:pt x="680" y="82"/>
                              <a:pt x="695" y="87"/>
                            </a:cubicBezTo>
                            <a:cubicBezTo>
                              <a:pt x="716" y="118"/>
                              <a:pt x="684" y="113"/>
                              <a:pt x="663" y="127"/>
                            </a:cubicBezTo>
                            <a:cubicBezTo>
                              <a:pt x="654" y="141"/>
                              <a:pt x="655" y="150"/>
                              <a:pt x="639" y="155"/>
                            </a:cubicBezTo>
                            <a:cubicBezTo>
                              <a:pt x="635" y="160"/>
                              <a:pt x="628" y="175"/>
                              <a:pt x="619" y="175"/>
                            </a:cubicBezTo>
                            <a:cubicBezTo>
                              <a:pt x="611" y="175"/>
                              <a:pt x="595" y="167"/>
                              <a:pt x="595" y="167"/>
                            </a:cubicBezTo>
                            <a:cubicBezTo>
                              <a:pt x="575" y="171"/>
                              <a:pt x="566" y="171"/>
                              <a:pt x="559" y="191"/>
                            </a:cubicBezTo>
                            <a:cubicBezTo>
                              <a:pt x="562" y="199"/>
                              <a:pt x="570" y="206"/>
                              <a:pt x="571" y="215"/>
                            </a:cubicBezTo>
                            <a:cubicBezTo>
                              <a:pt x="575" y="240"/>
                              <a:pt x="511" y="238"/>
                              <a:pt x="503" y="239"/>
                            </a:cubicBezTo>
                            <a:cubicBezTo>
                              <a:pt x="511" y="264"/>
                              <a:pt x="551" y="269"/>
                              <a:pt x="575" y="275"/>
                            </a:cubicBezTo>
                            <a:cubicBezTo>
                              <a:pt x="576" y="282"/>
                              <a:pt x="577" y="288"/>
                              <a:pt x="579" y="295"/>
                            </a:cubicBezTo>
                            <a:cubicBezTo>
                              <a:pt x="581" y="303"/>
                              <a:pt x="587" y="319"/>
                              <a:pt x="587" y="319"/>
                            </a:cubicBezTo>
                            <a:cubicBezTo>
                              <a:pt x="580" y="340"/>
                              <a:pt x="585" y="327"/>
                              <a:pt x="567" y="355"/>
                            </a:cubicBezTo>
                            <a:cubicBezTo>
                              <a:pt x="562" y="362"/>
                              <a:pt x="559" y="379"/>
                              <a:pt x="559" y="379"/>
                            </a:cubicBezTo>
                            <a:cubicBezTo>
                              <a:pt x="582" y="387"/>
                              <a:pt x="614" y="360"/>
                              <a:pt x="639" y="355"/>
                            </a:cubicBezTo>
                            <a:cubicBezTo>
                              <a:pt x="659" y="342"/>
                              <a:pt x="653" y="321"/>
                              <a:pt x="675" y="307"/>
                            </a:cubicBezTo>
                            <a:cubicBezTo>
                              <a:pt x="711" y="316"/>
                              <a:pt x="697" y="312"/>
                              <a:pt x="719" y="319"/>
                            </a:cubicBezTo>
                            <a:cubicBezTo>
                              <a:pt x="729" y="334"/>
                              <a:pt x="749" y="341"/>
                              <a:pt x="767" y="347"/>
                            </a:cubicBezTo>
                            <a:cubicBezTo>
                              <a:pt x="781" y="368"/>
                              <a:pt x="768" y="371"/>
                              <a:pt x="747" y="375"/>
                            </a:cubicBezTo>
                            <a:cubicBezTo>
                              <a:pt x="733" y="384"/>
                              <a:pt x="724" y="383"/>
                              <a:pt x="719" y="399"/>
                            </a:cubicBezTo>
                            <a:cubicBezTo>
                              <a:pt x="725" y="417"/>
                              <a:pt x="744" y="426"/>
                              <a:pt x="755" y="443"/>
                            </a:cubicBezTo>
                            <a:cubicBezTo>
                              <a:pt x="751" y="463"/>
                              <a:pt x="752" y="472"/>
                              <a:pt x="735" y="483"/>
                            </a:cubicBezTo>
                            <a:cubicBezTo>
                              <a:pt x="726" y="509"/>
                              <a:pt x="739" y="483"/>
                              <a:pt x="707" y="499"/>
                            </a:cubicBezTo>
                            <a:cubicBezTo>
                              <a:pt x="694" y="505"/>
                              <a:pt x="676" y="546"/>
                              <a:pt x="667" y="559"/>
                            </a:cubicBezTo>
                            <a:cubicBezTo>
                              <a:pt x="668" y="563"/>
                              <a:pt x="673" y="567"/>
                              <a:pt x="671" y="571"/>
                            </a:cubicBezTo>
                            <a:cubicBezTo>
                              <a:pt x="668" y="578"/>
                              <a:pt x="652" y="581"/>
                              <a:pt x="647" y="583"/>
                            </a:cubicBezTo>
                            <a:cubicBezTo>
                              <a:pt x="628" y="591"/>
                              <a:pt x="609" y="598"/>
                              <a:pt x="591" y="607"/>
                            </a:cubicBezTo>
                            <a:cubicBezTo>
                              <a:pt x="582" y="606"/>
                              <a:pt x="572" y="606"/>
                              <a:pt x="563" y="603"/>
                            </a:cubicBezTo>
                            <a:cubicBezTo>
                              <a:pt x="552" y="600"/>
                              <a:pt x="540" y="563"/>
                              <a:pt x="523" y="571"/>
                            </a:cubicBezTo>
                            <a:cubicBezTo>
                              <a:pt x="520" y="572"/>
                              <a:pt x="526" y="576"/>
                              <a:pt x="527" y="579"/>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33" name="Freeform 29"/>
                      <p:cNvSpPr>
                        <a:spLocks noChangeAspect="1"/>
                      </p:cNvSpPr>
                      <p:nvPr/>
                    </p:nvSpPr>
                    <p:spPr bwMode="auto">
                      <a:xfrm>
                        <a:off x="1312427" y="3903365"/>
                        <a:ext cx="233020" cy="154098"/>
                      </a:xfrm>
                      <a:custGeom>
                        <a:avLst/>
                        <a:gdLst/>
                        <a:ahLst/>
                        <a:cxnLst>
                          <a:cxn ang="0">
                            <a:pos x="11" y="68"/>
                          </a:cxn>
                          <a:cxn ang="0">
                            <a:pos x="9" y="38"/>
                          </a:cxn>
                          <a:cxn ang="0">
                            <a:pos x="5" y="26"/>
                          </a:cxn>
                          <a:cxn ang="0">
                            <a:pos x="17" y="10"/>
                          </a:cxn>
                          <a:cxn ang="0">
                            <a:pos x="29" y="6"/>
                          </a:cxn>
                          <a:cxn ang="0">
                            <a:pos x="53" y="16"/>
                          </a:cxn>
                          <a:cxn ang="0">
                            <a:pos x="125" y="0"/>
                          </a:cxn>
                          <a:cxn ang="0">
                            <a:pos x="129" y="26"/>
                          </a:cxn>
                          <a:cxn ang="0">
                            <a:pos x="161" y="36"/>
                          </a:cxn>
                          <a:cxn ang="0">
                            <a:pos x="147" y="98"/>
                          </a:cxn>
                          <a:cxn ang="0">
                            <a:pos x="117" y="104"/>
                          </a:cxn>
                          <a:cxn ang="0">
                            <a:pos x="99" y="96"/>
                          </a:cxn>
                          <a:cxn ang="0">
                            <a:pos x="61" y="100"/>
                          </a:cxn>
                          <a:cxn ang="0">
                            <a:pos x="51" y="108"/>
                          </a:cxn>
                          <a:cxn ang="0">
                            <a:pos x="15" y="102"/>
                          </a:cxn>
                          <a:cxn ang="0">
                            <a:pos x="11" y="68"/>
                          </a:cxn>
                        </a:cxnLst>
                        <a:rect l="0" t="0" r="r" b="b"/>
                        <a:pathLst>
                          <a:path w="166" h="110">
                            <a:moveTo>
                              <a:pt x="11" y="68"/>
                            </a:moveTo>
                            <a:cubicBezTo>
                              <a:pt x="10" y="58"/>
                              <a:pt x="10" y="48"/>
                              <a:pt x="9" y="38"/>
                            </a:cubicBezTo>
                            <a:cubicBezTo>
                              <a:pt x="8" y="34"/>
                              <a:pt x="5" y="26"/>
                              <a:pt x="5" y="26"/>
                            </a:cubicBezTo>
                            <a:cubicBezTo>
                              <a:pt x="7" y="21"/>
                              <a:pt x="13" y="13"/>
                              <a:pt x="17" y="10"/>
                            </a:cubicBezTo>
                            <a:cubicBezTo>
                              <a:pt x="21" y="8"/>
                              <a:pt x="29" y="6"/>
                              <a:pt x="29" y="6"/>
                            </a:cubicBezTo>
                            <a:cubicBezTo>
                              <a:pt x="38" y="9"/>
                              <a:pt x="45" y="11"/>
                              <a:pt x="53" y="16"/>
                            </a:cubicBezTo>
                            <a:cubicBezTo>
                              <a:pt x="106" y="13"/>
                              <a:pt x="90" y="12"/>
                              <a:pt x="125" y="0"/>
                            </a:cubicBezTo>
                            <a:cubicBezTo>
                              <a:pt x="128" y="8"/>
                              <a:pt x="125" y="18"/>
                              <a:pt x="129" y="26"/>
                            </a:cubicBezTo>
                            <a:cubicBezTo>
                              <a:pt x="131" y="30"/>
                              <a:pt x="155" y="34"/>
                              <a:pt x="161" y="36"/>
                            </a:cubicBezTo>
                            <a:cubicBezTo>
                              <a:pt x="166" y="52"/>
                              <a:pt x="162" y="88"/>
                              <a:pt x="147" y="98"/>
                            </a:cubicBezTo>
                            <a:cubicBezTo>
                              <a:pt x="139" y="110"/>
                              <a:pt x="133" y="106"/>
                              <a:pt x="117" y="104"/>
                            </a:cubicBezTo>
                            <a:cubicBezTo>
                              <a:pt x="110" y="102"/>
                              <a:pt x="106" y="98"/>
                              <a:pt x="99" y="96"/>
                            </a:cubicBezTo>
                            <a:cubicBezTo>
                              <a:pt x="86" y="97"/>
                              <a:pt x="71" y="92"/>
                              <a:pt x="61" y="100"/>
                            </a:cubicBezTo>
                            <a:cubicBezTo>
                              <a:pt x="48" y="110"/>
                              <a:pt x="66" y="103"/>
                              <a:pt x="51" y="108"/>
                            </a:cubicBezTo>
                            <a:cubicBezTo>
                              <a:pt x="29" y="102"/>
                              <a:pt x="40" y="105"/>
                              <a:pt x="15" y="102"/>
                            </a:cubicBezTo>
                            <a:cubicBezTo>
                              <a:pt x="10" y="94"/>
                              <a:pt x="0" y="72"/>
                              <a:pt x="11" y="68"/>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34" name="Freeform 30"/>
                      <p:cNvSpPr>
                        <a:spLocks noChangeAspect="1"/>
                      </p:cNvSpPr>
                      <p:nvPr/>
                    </p:nvSpPr>
                    <p:spPr bwMode="auto">
                      <a:xfrm>
                        <a:off x="1260945" y="4050124"/>
                        <a:ext cx="181539" cy="201795"/>
                      </a:xfrm>
                      <a:custGeom>
                        <a:avLst/>
                        <a:gdLst/>
                        <a:ahLst/>
                        <a:cxnLst>
                          <a:cxn ang="0">
                            <a:pos x="18" y="62"/>
                          </a:cxn>
                          <a:cxn ang="0">
                            <a:pos x="8" y="50"/>
                          </a:cxn>
                          <a:cxn ang="0">
                            <a:pos x="0" y="38"/>
                          </a:cxn>
                          <a:cxn ang="0">
                            <a:pos x="26" y="20"/>
                          </a:cxn>
                          <a:cxn ang="0">
                            <a:pos x="42" y="6"/>
                          </a:cxn>
                          <a:cxn ang="0">
                            <a:pos x="60" y="0"/>
                          </a:cxn>
                          <a:cxn ang="0">
                            <a:pos x="100" y="6"/>
                          </a:cxn>
                          <a:cxn ang="0">
                            <a:pos x="104" y="40"/>
                          </a:cxn>
                          <a:cxn ang="0">
                            <a:pos x="122" y="60"/>
                          </a:cxn>
                          <a:cxn ang="0">
                            <a:pos x="130" y="78"/>
                          </a:cxn>
                          <a:cxn ang="0">
                            <a:pos x="108" y="114"/>
                          </a:cxn>
                          <a:cxn ang="0">
                            <a:pos x="84" y="138"/>
                          </a:cxn>
                          <a:cxn ang="0">
                            <a:pos x="64" y="136"/>
                          </a:cxn>
                          <a:cxn ang="0">
                            <a:pos x="50" y="106"/>
                          </a:cxn>
                          <a:cxn ang="0">
                            <a:pos x="34" y="88"/>
                          </a:cxn>
                          <a:cxn ang="0">
                            <a:pos x="12" y="50"/>
                          </a:cxn>
                        </a:cxnLst>
                        <a:rect l="0" t="0" r="r" b="b"/>
                        <a:pathLst>
                          <a:path w="130" h="144">
                            <a:moveTo>
                              <a:pt x="18" y="62"/>
                            </a:moveTo>
                            <a:cubicBezTo>
                              <a:pt x="4" y="41"/>
                              <a:pt x="26" y="73"/>
                              <a:pt x="8" y="50"/>
                            </a:cubicBezTo>
                            <a:cubicBezTo>
                              <a:pt x="5" y="46"/>
                              <a:pt x="0" y="38"/>
                              <a:pt x="0" y="38"/>
                            </a:cubicBezTo>
                            <a:cubicBezTo>
                              <a:pt x="3" y="28"/>
                              <a:pt x="17" y="26"/>
                              <a:pt x="26" y="20"/>
                            </a:cubicBezTo>
                            <a:cubicBezTo>
                              <a:pt x="33" y="10"/>
                              <a:pt x="28" y="15"/>
                              <a:pt x="42" y="6"/>
                            </a:cubicBezTo>
                            <a:cubicBezTo>
                              <a:pt x="47" y="2"/>
                              <a:pt x="60" y="0"/>
                              <a:pt x="60" y="0"/>
                            </a:cubicBezTo>
                            <a:cubicBezTo>
                              <a:pt x="73" y="2"/>
                              <a:pt x="87" y="2"/>
                              <a:pt x="100" y="6"/>
                            </a:cubicBezTo>
                            <a:cubicBezTo>
                              <a:pt x="100" y="10"/>
                              <a:pt x="99" y="31"/>
                              <a:pt x="104" y="40"/>
                            </a:cubicBezTo>
                            <a:cubicBezTo>
                              <a:pt x="108" y="48"/>
                              <a:pt x="122" y="60"/>
                              <a:pt x="122" y="60"/>
                            </a:cubicBezTo>
                            <a:cubicBezTo>
                              <a:pt x="126" y="65"/>
                              <a:pt x="130" y="78"/>
                              <a:pt x="130" y="78"/>
                            </a:cubicBezTo>
                            <a:cubicBezTo>
                              <a:pt x="125" y="104"/>
                              <a:pt x="125" y="97"/>
                              <a:pt x="108" y="114"/>
                            </a:cubicBezTo>
                            <a:cubicBezTo>
                              <a:pt x="103" y="129"/>
                              <a:pt x="101" y="135"/>
                              <a:pt x="84" y="138"/>
                            </a:cubicBezTo>
                            <a:cubicBezTo>
                              <a:pt x="76" y="144"/>
                              <a:pt x="72" y="141"/>
                              <a:pt x="64" y="136"/>
                            </a:cubicBezTo>
                            <a:cubicBezTo>
                              <a:pt x="60" y="130"/>
                              <a:pt x="54" y="110"/>
                              <a:pt x="50" y="106"/>
                            </a:cubicBezTo>
                            <a:cubicBezTo>
                              <a:pt x="45" y="101"/>
                              <a:pt x="38" y="95"/>
                              <a:pt x="34" y="88"/>
                            </a:cubicBezTo>
                            <a:cubicBezTo>
                              <a:pt x="28" y="75"/>
                              <a:pt x="23" y="61"/>
                              <a:pt x="12" y="50"/>
                            </a:cubicBezTo>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35" name="Freeform 31"/>
                      <p:cNvSpPr>
                        <a:spLocks noChangeAspect="1"/>
                      </p:cNvSpPr>
                      <p:nvPr/>
                    </p:nvSpPr>
                    <p:spPr bwMode="auto">
                      <a:xfrm>
                        <a:off x="1480417" y="3844661"/>
                        <a:ext cx="219473" cy="264167"/>
                      </a:xfrm>
                      <a:custGeom>
                        <a:avLst/>
                        <a:gdLst/>
                        <a:ahLst/>
                        <a:cxnLst>
                          <a:cxn ang="0">
                            <a:pos x="1" y="42"/>
                          </a:cxn>
                          <a:cxn ang="0">
                            <a:pos x="11" y="24"/>
                          </a:cxn>
                          <a:cxn ang="0">
                            <a:pos x="53" y="0"/>
                          </a:cxn>
                          <a:cxn ang="0">
                            <a:pos x="95" y="26"/>
                          </a:cxn>
                          <a:cxn ang="0">
                            <a:pos x="117" y="30"/>
                          </a:cxn>
                          <a:cxn ang="0">
                            <a:pos x="141" y="48"/>
                          </a:cxn>
                          <a:cxn ang="0">
                            <a:pos x="157" y="68"/>
                          </a:cxn>
                          <a:cxn ang="0">
                            <a:pos x="129" y="106"/>
                          </a:cxn>
                          <a:cxn ang="0">
                            <a:pos x="141" y="124"/>
                          </a:cxn>
                          <a:cxn ang="0">
                            <a:pos x="149" y="142"/>
                          </a:cxn>
                          <a:cxn ang="0">
                            <a:pos x="151" y="148"/>
                          </a:cxn>
                          <a:cxn ang="0">
                            <a:pos x="143" y="188"/>
                          </a:cxn>
                          <a:cxn ang="0">
                            <a:pos x="129" y="192"/>
                          </a:cxn>
                          <a:cxn ang="0">
                            <a:pos x="85" y="190"/>
                          </a:cxn>
                          <a:cxn ang="0">
                            <a:pos x="61" y="182"/>
                          </a:cxn>
                          <a:cxn ang="0">
                            <a:pos x="41" y="148"/>
                          </a:cxn>
                          <a:cxn ang="0">
                            <a:pos x="35" y="130"/>
                          </a:cxn>
                          <a:cxn ang="0">
                            <a:pos x="41" y="100"/>
                          </a:cxn>
                          <a:cxn ang="0">
                            <a:pos x="7" y="68"/>
                          </a:cxn>
                          <a:cxn ang="0">
                            <a:pos x="1" y="56"/>
                          </a:cxn>
                          <a:cxn ang="0">
                            <a:pos x="1" y="42"/>
                          </a:cxn>
                        </a:cxnLst>
                        <a:rect l="0" t="0" r="r" b="b"/>
                        <a:pathLst>
                          <a:path w="157" h="192">
                            <a:moveTo>
                              <a:pt x="1" y="42"/>
                            </a:moveTo>
                            <a:cubicBezTo>
                              <a:pt x="4" y="37"/>
                              <a:pt x="6" y="28"/>
                              <a:pt x="11" y="24"/>
                            </a:cubicBezTo>
                            <a:cubicBezTo>
                              <a:pt x="21" y="16"/>
                              <a:pt x="40" y="4"/>
                              <a:pt x="53" y="0"/>
                            </a:cubicBezTo>
                            <a:cubicBezTo>
                              <a:pt x="76" y="3"/>
                              <a:pt x="80" y="14"/>
                              <a:pt x="95" y="26"/>
                            </a:cubicBezTo>
                            <a:cubicBezTo>
                              <a:pt x="101" y="31"/>
                              <a:pt x="110" y="29"/>
                              <a:pt x="117" y="30"/>
                            </a:cubicBezTo>
                            <a:cubicBezTo>
                              <a:pt x="127" y="33"/>
                              <a:pt x="132" y="42"/>
                              <a:pt x="141" y="48"/>
                            </a:cubicBezTo>
                            <a:cubicBezTo>
                              <a:pt x="147" y="57"/>
                              <a:pt x="153" y="57"/>
                              <a:pt x="157" y="68"/>
                            </a:cubicBezTo>
                            <a:cubicBezTo>
                              <a:pt x="143" y="77"/>
                              <a:pt x="135" y="89"/>
                              <a:pt x="129" y="106"/>
                            </a:cubicBezTo>
                            <a:cubicBezTo>
                              <a:pt x="131" y="115"/>
                              <a:pt x="133" y="119"/>
                              <a:pt x="141" y="124"/>
                            </a:cubicBezTo>
                            <a:cubicBezTo>
                              <a:pt x="147" y="134"/>
                              <a:pt x="144" y="128"/>
                              <a:pt x="149" y="142"/>
                            </a:cubicBezTo>
                            <a:cubicBezTo>
                              <a:pt x="150" y="144"/>
                              <a:pt x="151" y="148"/>
                              <a:pt x="151" y="148"/>
                            </a:cubicBezTo>
                            <a:cubicBezTo>
                              <a:pt x="149" y="158"/>
                              <a:pt x="149" y="179"/>
                              <a:pt x="143" y="188"/>
                            </a:cubicBezTo>
                            <a:cubicBezTo>
                              <a:pt x="140" y="192"/>
                              <a:pt x="134" y="191"/>
                              <a:pt x="129" y="192"/>
                            </a:cubicBezTo>
                            <a:cubicBezTo>
                              <a:pt x="114" y="191"/>
                              <a:pt x="100" y="192"/>
                              <a:pt x="85" y="190"/>
                            </a:cubicBezTo>
                            <a:cubicBezTo>
                              <a:pt x="77" y="189"/>
                              <a:pt x="61" y="182"/>
                              <a:pt x="61" y="182"/>
                            </a:cubicBezTo>
                            <a:cubicBezTo>
                              <a:pt x="53" y="169"/>
                              <a:pt x="46" y="164"/>
                              <a:pt x="41" y="148"/>
                            </a:cubicBezTo>
                            <a:cubicBezTo>
                              <a:pt x="39" y="142"/>
                              <a:pt x="35" y="130"/>
                              <a:pt x="35" y="130"/>
                            </a:cubicBezTo>
                            <a:cubicBezTo>
                              <a:pt x="36" y="120"/>
                              <a:pt x="41" y="100"/>
                              <a:pt x="41" y="100"/>
                            </a:cubicBezTo>
                            <a:cubicBezTo>
                              <a:pt x="36" y="67"/>
                              <a:pt x="34" y="77"/>
                              <a:pt x="7" y="68"/>
                            </a:cubicBezTo>
                            <a:cubicBezTo>
                              <a:pt x="6" y="64"/>
                              <a:pt x="1" y="60"/>
                              <a:pt x="1" y="56"/>
                            </a:cubicBezTo>
                            <a:cubicBezTo>
                              <a:pt x="0" y="42"/>
                              <a:pt x="7" y="36"/>
                              <a:pt x="1" y="42"/>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36" name="Freeform 32"/>
                      <p:cNvSpPr>
                        <a:spLocks noChangeAspect="1"/>
                      </p:cNvSpPr>
                      <p:nvPr/>
                    </p:nvSpPr>
                    <p:spPr bwMode="auto">
                      <a:xfrm>
                        <a:off x="1423518" y="3477761"/>
                        <a:ext cx="317015" cy="256829"/>
                      </a:xfrm>
                      <a:custGeom>
                        <a:avLst/>
                        <a:gdLst/>
                        <a:ahLst/>
                        <a:cxnLst>
                          <a:cxn ang="0">
                            <a:pos x="172" y="45"/>
                          </a:cxn>
                          <a:cxn ang="0">
                            <a:pos x="199" y="48"/>
                          </a:cxn>
                          <a:cxn ang="0">
                            <a:pos x="205" y="72"/>
                          </a:cxn>
                          <a:cxn ang="0">
                            <a:pos x="229" y="117"/>
                          </a:cxn>
                          <a:cxn ang="0">
                            <a:pos x="226" y="150"/>
                          </a:cxn>
                          <a:cxn ang="0">
                            <a:pos x="232" y="168"/>
                          </a:cxn>
                          <a:cxn ang="0">
                            <a:pos x="166" y="147"/>
                          </a:cxn>
                          <a:cxn ang="0">
                            <a:pos x="133" y="144"/>
                          </a:cxn>
                          <a:cxn ang="0">
                            <a:pos x="106" y="141"/>
                          </a:cxn>
                          <a:cxn ang="0">
                            <a:pos x="61" y="138"/>
                          </a:cxn>
                          <a:cxn ang="0">
                            <a:pos x="13" y="120"/>
                          </a:cxn>
                          <a:cxn ang="0">
                            <a:pos x="10" y="87"/>
                          </a:cxn>
                          <a:cxn ang="0">
                            <a:pos x="37" y="69"/>
                          </a:cxn>
                          <a:cxn ang="0">
                            <a:pos x="52" y="0"/>
                          </a:cxn>
                          <a:cxn ang="0">
                            <a:pos x="136" y="9"/>
                          </a:cxn>
                          <a:cxn ang="0">
                            <a:pos x="163" y="21"/>
                          </a:cxn>
                          <a:cxn ang="0">
                            <a:pos x="172" y="45"/>
                          </a:cxn>
                        </a:cxnLst>
                        <a:rect l="0" t="0" r="r" b="b"/>
                        <a:pathLst>
                          <a:path w="232" h="177">
                            <a:moveTo>
                              <a:pt x="172" y="45"/>
                            </a:moveTo>
                            <a:cubicBezTo>
                              <a:pt x="181" y="46"/>
                              <a:pt x="192" y="42"/>
                              <a:pt x="199" y="48"/>
                            </a:cubicBezTo>
                            <a:cubicBezTo>
                              <a:pt x="205" y="53"/>
                              <a:pt x="202" y="64"/>
                              <a:pt x="205" y="72"/>
                            </a:cubicBezTo>
                            <a:cubicBezTo>
                              <a:pt x="210" y="86"/>
                              <a:pt x="220" y="104"/>
                              <a:pt x="229" y="117"/>
                            </a:cubicBezTo>
                            <a:cubicBezTo>
                              <a:pt x="219" y="131"/>
                              <a:pt x="221" y="125"/>
                              <a:pt x="226" y="150"/>
                            </a:cubicBezTo>
                            <a:cubicBezTo>
                              <a:pt x="227" y="156"/>
                              <a:pt x="232" y="168"/>
                              <a:pt x="232" y="168"/>
                            </a:cubicBezTo>
                            <a:cubicBezTo>
                              <a:pt x="204" y="177"/>
                              <a:pt x="190" y="155"/>
                              <a:pt x="166" y="147"/>
                            </a:cubicBezTo>
                            <a:cubicBezTo>
                              <a:pt x="156" y="131"/>
                              <a:pt x="147" y="134"/>
                              <a:pt x="133" y="144"/>
                            </a:cubicBezTo>
                            <a:cubicBezTo>
                              <a:pt x="124" y="143"/>
                              <a:pt x="115" y="142"/>
                              <a:pt x="106" y="141"/>
                            </a:cubicBezTo>
                            <a:cubicBezTo>
                              <a:pt x="91" y="140"/>
                              <a:pt x="76" y="140"/>
                              <a:pt x="61" y="138"/>
                            </a:cubicBezTo>
                            <a:cubicBezTo>
                              <a:pt x="43" y="136"/>
                              <a:pt x="29" y="125"/>
                              <a:pt x="13" y="120"/>
                            </a:cubicBezTo>
                            <a:cubicBezTo>
                              <a:pt x="6" y="109"/>
                              <a:pt x="0" y="104"/>
                              <a:pt x="10" y="87"/>
                            </a:cubicBezTo>
                            <a:cubicBezTo>
                              <a:pt x="15" y="78"/>
                              <a:pt x="37" y="69"/>
                              <a:pt x="37" y="69"/>
                            </a:cubicBezTo>
                            <a:cubicBezTo>
                              <a:pt x="45" y="45"/>
                              <a:pt x="38" y="21"/>
                              <a:pt x="52" y="0"/>
                            </a:cubicBezTo>
                            <a:cubicBezTo>
                              <a:pt x="80" y="3"/>
                              <a:pt x="108" y="5"/>
                              <a:pt x="136" y="9"/>
                            </a:cubicBezTo>
                            <a:cubicBezTo>
                              <a:pt x="157" y="16"/>
                              <a:pt x="149" y="11"/>
                              <a:pt x="163" y="21"/>
                            </a:cubicBezTo>
                            <a:cubicBezTo>
                              <a:pt x="170" y="41"/>
                              <a:pt x="166" y="33"/>
                              <a:pt x="172" y="45"/>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37" name="Freeform 33"/>
                      <p:cNvSpPr>
                        <a:spLocks noChangeAspect="1"/>
                      </p:cNvSpPr>
                      <p:nvPr/>
                    </p:nvSpPr>
                    <p:spPr bwMode="auto">
                      <a:xfrm>
                        <a:off x="1724276" y="3529128"/>
                        <a:ext cx="590679" cy="473301"/>
                      </a:xfrm>
                      <a:custGeom>
                        <a:avLst/>
                        <a:gdLst/>
                        <a:ahLst/>
                        <a:cxnLst>
                          <a:cxn ang="0">
                            <a:pos x="171" y="0"/>
                          </a:cxn>
                          <a:cxn ang="0">
                            <a:pos x="189" y="21"/>
                          </a:cxn>
                          <a:cxn ang="0">
                            <a:pos x="183" y="45"/>
                          </a:cxn>
                          <a:cxn ang="0">
                            <a:pos x="222" y="120"/>
                          </a:cxn>
                          <a:cxn ang="0">
                            <a:pos x="252" y="156"/>
                          </a:cxn>
                          <a:cxn ang="0">
                            <a:pos x="261" y="165"/>
                          </a:cxn>
                          <a:cxn ang="0">
                            <a:pos x="303" y="198"/>
                          </a:cxn>
                          <a:cxn ang="0">
                            <a:pos x="321" y="210"/>
                          </a:cxn>
                          <a:cxn ang="0">
                            <a:pos x="342" y="204"/>
                          </a:cxn>
                          <a:cxn ang="0">
                            <a:pos x="366" y="222"/>
                          </a:cxn>
                          <a:cxn ang="0">
                            <a:pos x="390" y="228"/>
                          </a:cxn>
                          <a:cxn ang="0">
                            <a:pos x="408" y="252"/>
                          </a:cxn>
                          <a:cxn ang="0">
                            <a:pos x="420" y="279"/>
                          </a:cxn>
                          <a:cxn ang="0">
                            <a:pos x="384" y="300"/>
                          </a:cxn>
                          <a:cxn ang="0">
                            <a:pos x="387" y="330"/>
                          </a:cxn>
                          <a:cxn ang="0">
                            <a:pos x="360" y="333"/>
                          </a:cxn>
                          <a:cxn ang="0">
                            <a:pos x="342" y="339"/>
                          </a:cxn>
                          <a:cxn ang="0">
                            <a:pos x="288" y="312"/>
                          </a:cxn>
                          <a:cxn ang="0">
                            <a:pos x="261" y="300"/>
                          </a:cxn>
                          <a:cxn ang="0">
                            <a:pos x="219" y="261"/>
                          </a:cxn>
                          <a:cxn ang="0">
                            <a:pos x="195" y="255"/>
                          </a:cxn>
                          <a:cxn ang="0">
                            <a:pos x="150" y="258"/>
                          </a:cxn>
                          <a:cxn ang="0">
                            <a:pos x="114" y="225"/>
                          </a:cxn>
                          <a:cxn ang="0">
                            <a:pos x="102" y="207"/>
                          </a:cxn>
                          <a:cxn ang="0">
                            <a:pos x="57" y="183"/>
                          </a:cxn>
                          <a:cxn ang="0">
                            <a:pos x="9" y="135"/>
                          </a:cxn>
                          <a:cxn ang="0">
                            <a:pos x="0" y="105"/>
                          </a:cxn>
                          <a:cxn ang="0">
                            <a:pos x="39" y="78"/>
                          </a:cxn>
                          <a:cxn ang="0">
                            <a:pos x="66" y="48"/>
                          </a:cxn>
                          <a:cxn ang="0">
                            <a:pos x="93" y="15"/>
                          </a:cxn>
                          <a:cxn ang="0">
                            <a:pos x="111" y="9"/>
                          </a:cxn>
                          <a:cxn ang="0">
                            <a:pos x="123" y="12"/>
                          </a:cxn>
                          <a:cxn ang="0">
                            <a:pos x="129" y="21"/>
                          </a:cxn>
                          <a:cxn ang="0">
                            <a:pos x="147" y="27"/>
                          </a:cxn>
                          <a:cxn ang="0">
                            <a:pos x="171" y="0"/>
                          </a:cxn>
                        </a:cxnLst>
                        <a:rect l="0" t="0" r="r" b="b"/>
                        <a:pathLst>
                          <a:path w="420" h="343">
                            <a:moveTo>
                              <a:pt x="171" y="0"/>
                            </a:moveTo>
                            <a:cubicBezTo>
                              <a:pt x="178" y="11"/>
                              <a:pt x="177" y="17"/>
                              <a:pt x="189" y="21"/>
                            </a:cubicBezTo>
                            <a:cubicBezTo>
                              <a:pt x="197" y="34"/>
                              <a:pt x="195" y="37"/>
                              <a:pt x="183" y="45"/>
                            </a:cubicBezTo>
                            <a:cubicBezTo>
                              <a:pt x="174" y="71"/>
                              <a:pt x="198" y="112"/>
                              <a:pt x="222" y="120"/>
                            </a:cubicBezTo>
                            <a:cubicBezTo>
                              <a:pt x="239" y="145"/>
                              <a:pt x="229" y="133"/>
                              <a:pt x="252" y="156"/>
                            </a:cubicBezTo>
                            <a:cubicBezTo>
                              <a:pt x="255" y="159"/>
                              <a:pt x="261" y="165"/>
                              <a:pt x="261" y="165"/>
                            </a:cubicBezTo>
                            <a:cubicBezTo>
                              <a:pt x="268" y="185"/>
                              <a:pt x="283" y="191"/>
                              <a:pt x="303" y="198"/>
                            </a:cubicBezTo>
                            <a:cubicBezTo>
                              <a:pt x="310" y="200"/>
                              <a:pt x="321" y="210"/>
                              <a:pt x="321" y="210"/>
                            </a:cubicBezTo>
                            <a:cubicBezTo>
                              <a:pt x="328" y="208"/>
                              <a:pt x="335" y="201"/>
                              <a:pt x="342" y="204"/>
                            </a:cubicBezTo>
                            <a:cubicBezTo>
                              <a:pt x="348" y="206"/>
                              <a:pt x="353" y="218"/>
                              <a:pt x="366" y="222"/>
                            </a:cubicBezTo>
                            <a:cubicBezTo>
                              <a:pt x="374" y="224"/>
                              <a:pt x="390" y="228"/>
                              <a:pt x="390" y="228"/>
                            </a:cubicBezTo>
                            <a:cubicBezTo>
                              <a:pt x="394" y="240"/>
                              <a:pt x="398" y="245"/>
                              <a:pt x="408" y="252"/>
                            </a:cubicBezTo>
                            <a:cubicBezTo>
                              <a:pt x="413" y="260"/>
                              <a:pt x="420" y="279"/>
                              <a:pt x="420" y="279"/>
                            </a:cubicBezTo>
                            <a:cubicBezTo>
                              <a:pt x="414" y="296"/>
                              <a:pt x="400" y="297"/>
                              <a:pt x="384" y="300"/>
                            </a:cubicBezTo>
                            <a:cubicBezTo>
                              <a:pt x="380" y="312"/>
                              <a:pt x="383" y="319"/>
                              <a:pt x="387" y="330"/>
                            </a:cubicBezTo>
                            <a:cubicBezTo>
                              <a:pt x="367" y="343"/>
                              <a:pt x="391" y="330"/>
                              <a:pt x="360" y="333"/>
                            </a:cubicBezTo>
                            <a:cubicBezTo>
                              <a:pt x="354" y="334"/>
                              <a:pt x="342" y="339"/>
                              <a:pt x="342" y="339"/>
                            </a:cubicBezTo>
                            <a:cubicBezTo>
                              <a:pt x="324" y="333"/>
                              <a:pt x="305" y="320"/>
                              <a:pt x="288" y="312"/>
                            </a:cubicBezTo>
                            <a:cubicBezTo>
                              <a:pt x="279" y="308"/>
                              <a:pt x="261" y="300"/>
                              <a:pt x="261" y="300"/>
                            </a:cubicBezTo>
                            <a:cubicBezTo>
                              <a:pt x="253" y="276"/>
                              <a:pt x="243" y="267"/>
                              <a:pt x="219" y="261"/>
                            </a:cubicBezTo>
                            <a:cubicBezTo>
                              <a:pt x="211" y="259"/>
                              <a:pt x="195" y="255"/>
                              <a:pt x="195" y="255"/>
                            </a:cubicBezTo>
                            <a:cubicBezTo>
                              <a:pt x="175" y="242"/>
                              <a:pt x="170" y="251"/>
                              <a:pt x="150" y="258"/>
                            </a:cubicBezTo>
                            <a:cubicBezTo>
                              <a:pt x="127" y="250"/>
                              <a:pt x="128" y="243"/>
                              <a:pt x="114" y="225"/>
                            </a:cubicBezTo>
                            <a:cubicBezTo>
                              <a:pt x="110" y="219"/>
                              <a:pt x="108" y="211"/>
                              <a:pt x="102" y="207"/>
                            </a:cubicBezTo>
                            <a:cubicBezTo>
                              <a:pt x="87" y="197"/>
                              <a:pt x="72" y="193"/>
                              <a:pt x="57" y="183"/>
                            </a:cubicBezTo>
                            <a:cubicBezTo>
                              <a:pt x="49" y="159"/>
                              <a:pt x="33" y="143"/>
                              <a:pt x="9" y="135"/>
                            </a:cubicBezTo>
                            <a:cubicBezTo>
                              <a:pt x="2" y="113"/>
                              <a:pt x="5" y="123"/>
                              <a:pt x="0" y="105"/>
                            </a:cubicBezTo>
                            <a:cubicBezTo>
                              <a:pt x="7" y="79"/>
                              <a:pt x="10" y="82"/>
                              <a:pt x="39" y="78"/>
                            </a:cubicBezTo>
                            <a:cubicBezTo>
                              <a:pt x="52" y="70"/>
                              <a:pt x="53" y="57"/>
                              <a:pt x="66" y="48"/>
                            </a:cubicBezTo>
                            <a:cubicBezTo>
                              <a:pt x="75" y="35"/>
                              <a:pt x="84" y="29"/>
                              <a:pt x="93" y="15"/>
                            </a:cubicBezTo>
                            <a:cubicBezTo>
                              <a:pt x="97" y="10"/>
                              <a:pt x="111" y="9"/>
                              <a:pt x="111" y="9"/>
                            </a:cubicBezTo>
                            <a:cubicBezTo>
                              <a:pt x="115" y="10"/>
                              <a:pt x="120" y="10"/>
                              <a:pt x="123" y="12"/>
                            </a:cubicBezTo>
                            <a:cubicBezTo>
                              <a:pt x="126" y="14"/>
                              <a:pt x="126" y="19"/>
                              <a:pt x="129" y="21"/>
                            </a:cubicBezTo>
                            <a:cubicBezTo>
                              <a:pt x="134" y="24"/>
                              <a:pt x="147" y="27"/>
                              <a:pt x="147" y="27"/>
                            </a:cubicBezTo>
                            <a:cubicBezTo>
                              <a:pt x="171" y="23"/>
                              <a:pt x="166" y="21"/>
                              <a:pt x="171" y="0"/>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38" name="Freeform 34"/>
                      <p:cNvSpPr>
                        <a:spLocks noChangeAspect="1"/>
                      </p:cNvSpPr>
                      <p:nvPr/>
                    </p:nvSpPr>
                    <p:spPr bwMode="auto">
                      <a:xfrm rot="21537485">
                        <a:off x="1501900" y="4073933"/>
                        <a:ext cx="220805" cy="192727"/>
                      </a:xfrm>
                      <a:custGeom>
                        <a:avLst/>
                        <a:gdLst/>
                        <a:ahLst/>
                        <a:cxnLst>
                          <a:cxn ang="0">
                            <a:pos x="368" y="197"/>
                          </a:cxn>
                          <a:cxn ang="0">
                            <a:pos x="364" y="105"/>
                          </a:cxn>
                          <a:cxn ang="0">
                            <a:pos x="324" y="97"/>
                          </a:cxn>
                          <a:cxn ang="0">
                            <a:pos x="232" y="57"/>
                          </a:cxn>
                          <a:cxn ang="0">
                            <a:pos x="108" y="9"/>
                          </a:cxn>
                          <a:cxn ang="0">
                            <a:pos x="48" y="17"/>
                          </a:cxn>
                          <a:cxn ang="0">
                            <a:pos x="44" y="53"/>
                          </a:cxn>
                          <a:cxn ang="0">
                            <a:pos x="0" y="101"/>
                          </a:cxn>
                          <a:cxn ang="0">
                            <a:pos x="40" y="193"/>
                          </a:cxn>
                          <a:cxn ang="0">
                            <a:pos x="52" y="225"/>
                          </a:cxn>
                          <a:cxn ang="0">
                            <a:pos x="88" y="245"/>
                          </a:cxn>
                          <a:cxn ang="0">
                            <a:pos x="128" y="233"/>
                          </a:cxn>
                          <a:cxn ang="0">
                            <a:pos x="180" y="233"/>
                          </a:cxn>
                          <a:cxn ang="0">
                            <a:pos x="212" y="209"/>
                          </a:cxn>
                          <a:cxn ang="0">
                            <a:pos x="252" y="249"/>
                          </a:cxn>
                          <a:cxn ang="0">
                            <a:pos x="276" y="257"/>
                          </a:cxn>
                          <a:cxn ang="0">
                            <a:pos x="316" y="225"/>
                          </a:cxn>
                          <a:cxn ang="0">
                            <a:pos x="368" y="221"/>
                          </a:cxn>
                          <a:cxn ang="0">
                            <a:pos x="368" y="197"/>
                          </a:cxn>
                        </a:cxnLst>
                        <a:rect l="0" t="0" r="r" b="b"/>
                        <a:pathLst>
                          <a:path w="378" h="257">
                            <a:moveTo>
                              <a:pt x="368" y="197"/>
                            </a:moveTo>
                            <a:cubicBezTo>
                              <a:pt x="378" y="167"/>
                              <a:pt x="374" y="135"/>
                              <a:pt x="364" y="105"/>
                            </a:cubicBezTo>
                            <a:cubicBezTo>
                              <a:pt x="347" y="111"/>
                              <a:pt x="339" y="107"/>
                              <a:pt x="324" y="97"/>
                            </a:cubicBezTo>
                            <a:cubicBezTo>
                              <a:pt x="311" y="58"/>
                              <a:pt x="264" y="68"/>
                              <a:pt x="232" y="57"/>
                            </a:cubicBezTo>
                            <a:cubicBezTo>
                              <a:pt x="203" y="13"/>
                              <a:pt x="155" y="14"/>
                              <a:pt x="108" y="9"/>
                            </a:cubicBezTo>
                            <a:cubicBezTo>
                              <a:pt x="81" y="0"/>
                              <a:pt x="71" y="1"/>
                              <a:pt x="48" y="17"/>
                            </a:cubicBezTo>
                            <a:cubicBezTo>
                              <a:pt x="39" y="45"/>
                              <a:pt x="37" y="33"/>
                              <a:pt x="44" y="53"/>
                            </a:cubicBezTo>
                            <a:cubicBezTo>
                              <a:pt x="21" y="68"/>
                              <a:pt x="10" y="72"/>
                              <a:pt x="0" y="101"/>
                            </a:cubicBezTo>
                            <a:cubicBezTo>
                              <a:pt x="9" y="129"/>
                              <a:pt x="15" y="176"/>
                              <a:pt x="40" y="193"/>
                            </a:cubicBezTo>
                            <a:cubicBezTo>
                              <a:pt x="46" y="202"/>
                              <a:pt x="45" y="216"/>
                              <a:pt x="52" y="225"/>
                            </a:cubicBezTo>
                            <a:cubicBezTo>
                              <a:pt x="62" y="237"/>
                              <a:pt x="75" y="241"/>
                              <a:pt x="88" y="245"/>
                            </a:cubicBezTo>
                            <a:cubicBezTo>
                              <a:pt x="102" y="242"/>
                              <a:pt x="128" y="233"/>
                              <a:pt x="128" y="233"/>
                            </a:cubicBezTo>
                            <a:cubicBezTo>
                              <a:pt x="141" y="235"/>
                              <a:pt x="166" y="241"/>
                              <a:pt x="180" y="233"/>
                            </a:cubicBezTo>
                            <a:cubicBezTo>
                              <a:pt x="192" y="226"/>
                              <a:pt x="193" y="215"/>
                              <a:pt x="212" y="209"/>
                            </a:cubicBezTo>
                            <a:cubicBezTo>
                              <a:pt x="234" y="216"/>
                              <a:pt x="233" y="239"/>
                              <a:pt x="252" y="249"/>
                            </a:cubicBezTo>
                            <a:cubicBezTo>
                              <a:pt x="259" y="253"/>
                              <a:pt x="276" y="257"/>
                              <a:pt x="276" y="257"/>
                            </a:cubicBezTo>
                            <a:cubicBezTo>
                              <a:pt x="296" y="250"/>
                              <a:pt x="295" y="228"/>
                              <a:pt x="316" y="225"/>
                            </a:cubicBezTo>
                            <a:cubicBezTo>
                              <a:pt x="333" y="223"/>
                              <a:pt x="351" y="222"/>
                              <a:pt x="368" y="221"/>
                            </a:cubicBezTo>
                            <a:cubicBezTo>
                              <a:pt x="373" y="205"/>
                              <a:pt x="373" y="213"/>
                              <a:pt x="368" y="197"/>
                            </a:cubicBezTo>
                            <a:close/>
                          </a:path>
                        </a:pathLst>
                      </a:custGeom>
                      <a:solidFill>
                        <a:srgbClr val="E4F4D4"/>
                      </a:solidFill>
                      <a:ln w="15875" cap="flat" cmpd="sng">
                        <a:solidFill>
                          <a:srgbClr val="376199"/>
                        </a:solidFill>
                        <a:prstDash val="solid"/>
                        <a:round/>
                        <a:headEnd type="none" w="med" len="med"/>
                        <a:tailEnd type="none" w="med" len="med"/>
                      </a:ln>
                      <a:effectLst/>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39" name="Freeform 35"/>
                      <p:cNvSpPr>
                        <a:spLocks noChangeAspect="1"/>
                      </p:cNvSpPr>
                      <p:nvPr/>
                    </p:nvSpPr>
                    <p:spPr bwMode="auto">
                      <a:xfrm>
                        <a:off x="1483127" y="4251920"/>
                        <a:ext cx="203215" cy="220140"/>
                      </a:xfrm>
                      <a:custGeom>
                        <a:avLst/>
                        <a:gdLst/>
                        <a:ahLst/>
                        <a:cxnLst>
                          <a:cxn ang="0">
                            <a:pos x="20" y="28"/>
                          </a:cxn>
                          <a:cxn ang="0">
                            <a:pos x="38" y="20"/>
                          </a:cxn>
                          <a:cxn ang="0">
                            <a:pos x="50" y="4"/>
                          </a:cxn>
                          <a:cxn ang="0">
                            <a:pos x="62" y="0"/>
                          </a:cxn>
                          <a:cxn ang="0">
                            <a:pos x="96" y="12"/>
                          </a:cxn>
                          <a:cxn ang="0">
                            <a:pos x="122" y="12"/>
                          </a:cxn>
                          <a:cxn ang="0">
                            <a:pos x="136" y="28"/>
                          </a:cxn>
                          <a:cxn ang="0">
                            <a:pos x="124" y="48"/>
                          </a:cxn>
                          <a:cxn ang="0">
                            <a:pos x="122" y="82"/>
                          </a:cxn>
                          <a:cxn ang="0">
                            <a:pos x="112" y="132"/>
                          </a:cxn>
                          <a:cxn ang="0">
                            <a:pos x="52" y="154"/>
                          </a:cxn>
                          <a:cxn ang="0">
                            <a:pos x="40" y="158"/>
                          </a:cxn>
                          <a:cxn ang="0">
                            <a:pos x="36" y="146"/>
                          </a:cxn>
                          <a:cxn ang="0">
                            <a:pos x="22" y="124"/>
                          </a:cxn>
                          <a:cxn ang="0">
                            <a:pos x="6" y="100"/>
                          </a:cxn>
                          <a:cxn ang="0">
                            <a:pos x="0" y="82"/>
                          </a:cxn>
                          <a:cxn ang="0">
                            <a:pos x="2" y="76"/>
                          </a:cxn>
                          <a:cxn ang="0">
                            <a:pos x="14" y="72"/>
                          </a:cxn>
                          <a:cxn ang="0">
                            <a:pos x="16" y="56"/>
                          </a:cxn>
                          <a:cxn ang="0">
                            <a:pos x="12" y="44"/>
                          </a:cxn>
                          <a:cxn ang="0">
                            <a:pos x="14" y="32"/>
                          </a:cxn>
                          <a:cxn ang="0">
                            <a:pos x="26" y="26"/>
                          </a:cxn>
                          <a:cxn ang="0">
                            <a:pos x="20" y="28"/>
                          </a:cxn>
                        </a:cxnLst>
                        <a:rect l="0" t="0" r="r" b="b"/>
                        <a:pathLst>
                          <a:path w="141" h="159">
                            <a:moveTo>
                              <a:pt x="20" y="28"/>
                            </a:moveTo>
                            <a:cubicBezTo>
                              <a:pt x="34" y="23"/>
                              <a:pt x="28" y="26"/>
                              <a:pt x="38" y="20"/>
                            </a:cubicBezTo>
                            <a:cubicBezTo>
                              <a:pt x="40" y="13"/>
                              <a:pt x="43" y="7"/>
                              <a:pt x="50" y="4"/>
                            </a:cubicBezTo>
                            <a:cubicBezTo>
                              <a:pt x="54" y="2"/>
                              <a:pt x="62" y="0"/>
                              <a:pt x="62" y="0"/>
                            </a:cubicBezTo>
                            <a:cubicBezTo>
                              <a:pt x="74" y="2"/>
                              <a:pt x="86" y="5"/>
                              <a:pt x="96" y="12"/>
                            </a:cubicBezTo>
                            <a:cubicBezTo>
                              <a:pt x="101" y="27"/>
                              <a:pt x="112" y="15"/>
                              <a:pt x="122" y="12"/>
                            </a:cubicBezTo>
                            <a:cubicBezTo>
                              <a:pt x="128" y="18"/>
                              <a:pt x="129" y="23"/>
                              <a:pt x="136" y="28"/>
                            </a:cubicBezTo>
                            <a:cubicBezTo>
                              <a:pt x="141" y="42"/>
                              <a:pt x="134" y="42"/>
                              <a:pt x="124" y="48"/>
                            </a:cubicBezTo>
                            <a:cubicBezTo>
                              <a:pt x="116" y="59"/>
                              <a:pt x="118" y="69"/>
                              <a:pt x="122" y="82"/>
                            </a:cubicBezTo>
                            <a:cubicBezTo>
                              <a:pt x="121" y="94"/>
                              <a:pt x="130" y="126"/>
                              <a:pt x="112" y="132"/>
                            </a:cubicBezTo>
                            <a:cubicBezTo>
                              <a:pt x="103" y="146"/>
                              <a:pt x="67" y="153"/>
                              <a:pt x="52" y="154"/>
                            </a:cubicBezTo>
                            <a:cubicBezTo>
                              <a:pt x="48" y="155"/>
                              <a:pt x="44" y="157"/>
                              <a:pt x="40" y="158"/>
                            </a:cubicBezTo>
                            <a:cubicBezTo>
                              <a:pt x="36" y="159"/>
                              <a:pt x="37" y="150"/>
                              <a:pt x="36" y="146"/>
                            </a:cubicBezTo>
                            <a:cubicBezTo>
                              <a:pt x="33" y="136"/>
                              <a:pt x="31" y="130"/>
                              <a:pt x="22" y="124"/>
                            </a:cubicBezTo>
                            <a:cubicBezTo>
                              <a:pt x="18" y="119"/>
                              <a:pt x="8" y="107"/>
                              <a:pt x="6" y="100"/>
                            </a:cubicBezTo>
                            <a:cubicBezTo>
                              <a:pt x="4" y="94"/>
                              <a:pt x="0" y="82"/>
                              <a:pt x="0" y="82"/>
                            </a:cubicBezTo>
                            <a:cubicBezTo>
                              <a:pt x="1" y="80"/>
                              <a:pt x="0" y="77"/>
                              <a:pt x="2" y="76"/>
                            </a:cubicBezTo>
                            <a:cubicBezTo>
                              <a:pt x="5" y="74"/>
                              <a:pt x="14" y="72"/>
                              <a:pt x="14" y="72"/>
                            </a:cubicBezTo>
                            <a:cubicBezTo>
                              <a:pt x="19" y="64"/>
                              <a:pt x="19" y="67"/>
                              <a:pt x="16" y="56"/>
                            </a:cubicBezTo>
                            <a:cubicBezTo>
                              <a:pt x="15" y="52"/>
                              <a:pt x="12" y="44"/>
                              <a:pt x="12" y="44"/>
                            </a:cubicBezTo>
                            <a:cubicBezTo>
                              <a:pt x="13" y="40"/>
                              <a:pt x="12" y="36"/>
                              <a:pt x="14" y="32"/>
                            </a:cubicBezTo>
                            <a:cubicBezTo>
                              <a:pt x="16" y="28"/>
                              <a:pt x="26" y="26"/>
                              <a:pt x="26" y="26"/>
                            </a:cubicBezTo>
                            <a:cubicBezTo>
                              <a:pt x="26" y="26"/>
                              <a:pt x="22" y="27"/>
                              <a:pt x="20" y="28"/>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40" name="Freeform 36"/>
                      <p:cNvSpPr>
                        <a:spLocks noChangeAspect="1"/>
                      </p:cNvSpPr>
                      <p:nvPr/>
                    </p:nvSpPr>
                    <p:spPr bwMode="auto">
                      <a:xfrm>
                        <a:off x="1529189" y="4395011"/>
                        <a:ext cx="449783" cy="429272"/>
                      </a:xfrm>
                      <a:custGeom>
                        <a:avLst/>
                        <a:gdLst/>
                        <a:ahLst/>
                        <a:cxnLst>
                          <a:cxn ang="0">
                            <a:pos x="32" y="33"/>
                          </a:cxn>
                          <a:cxn ang="0">
                            <a:pos x="76" y="11"/>
                          </a:cxn>
                          <a:cxn ang="0">
                            <a:pos x="84" y="3"/>
                          </a:cxn>
                          <a:cxn ang="0">
                            <a:pos x="88" y="9"/>
                          </a:cxn>
                          <a:cxn ang="0">
                            <a:pos x="100" y="17"/>
                          </a:cxn>
                          <a:cxn ang="0">
                            <a:pos x="114" y="33"/>
                          </a:cxn>
                          <a:cxn ang="0">
                            <a:pos x="166" y="73"/>
                          </a:cxn>
                          <a:cxn ang="0">
                            <a:pos x="184" y="79"/>
                          </a:cxn>
                          <a:cxn ang="0">
                            <a:pos x="218" y="81"/>
                          </a:cxn>
                          <a:cxn ang="0">
                            <a:pos x="228" y="97"/>
                          </a:cxn>
                          <a:cxn ang="0">
                            <a:pos x="262" y="101"/>
                          </a:cxn>
                          <a:cxn ang="0">
                            <a:pos x="272" y="111"/>
                          </a:cxn>
                          <a:cxn ang="0">
                            <a:pos x="282" y="149"/>
                          </a:cxn>
                          <a:cxn ang="0">
                            <a:pos x="298" y="165"/>
                          </a:cxn>
                          <a:cxn ang="0">
                            <a:pos x="312" y="195"/>
                          </a:cxn>
                          <a:cxn ang="0">
                            <a:pos x="318" y="213"/>
                          </a:cxn>
                          <a:cxn ang="0">
                            <a:pos x="276" y="245"/>
                          </a:cxn>
                          <a:cxn ang="0">
                            <a:pos x="256" y="255"/>
                          </a:cxn>
                          <a:cxn ang="0">
                            <a:pos x="182" y="261"/>
                          </a:cxn>
                          <a:cxn ang="0">
                            <a:pos x="160" y="295"/>
                          </a:cxn>
                          <a:cxn ang="0">
                            <a:pos x="136" y="237"/>
                          </a:cxn>
                          <a:cxn ang="0">
                            <a:pos x="102" y="201"/>
                          </a:cxn>
                          <a:cxn ang="0">
                            <a:pos x="76" y="169"/>
                          </a:cxn>
                          <a:cxn ang="0">
                            <a:pos x="82" y="143"/>
                          </a:cxn>
                          <a:cxn ang="0">
                            <a:pos x="70" y="127"/>
                          </a:cxn>
                          <a:cxn ang="0">
                            <a:pos x="52" y="111"/>
                          </a:cxn>
                          <a:cxn ang="0">
                            <a:pos x="12" y="83"/>
                          </a:cxn>
                          <a:cxn ang="0">
                            <a:pos x="0" y="65"/>
                          </a:cxn>
                          <a:cxn ang="0">
                            <a:pos x="12" y="61"/>
                          </a:cxn>
                          <a:cxn ang="0">
                            <a:pos x="32" y="33"/>
                          </a:cxn>
                        </a:cxnLst>
                        <a:rect l="0" t="0" r="r" b="b"/>
                        <a:pathLst>
                          <a:path w="318" h="295">
                            <a:moveTo>
                              <a:pt x="32" y="33"/>
                            </a:moveTo>
                            <a:cubicBezTo>
                              <a:pt x="49" y="29"/>
                              <a:pt x="61" y="21"/>
                              <a:pt x="76" y="11"/>
                            </a:cubicBezTo>
                            <a:cubicBezTo>
                              <a:pt x="77" y="8"/>
                              <a:pt x="78" y="0"/>
                              <a:pt x="84" y="3"/>
                            </a:cubicBezTo>
                            <a:cubicBezTo>
                              <a:pt x="86" y="4"/>
                              <a:pt x="86" y="7"/>
                              <a:pt x="88" y="9"/>
                            </a:cubicBezTo>
                            <a:cubicBezTo>
                              <a:pt x="92" y="12"/>
                              <a:pt x="100" y="17"/>
                              <a:pt x="100" y="17"/>
                            </a:cubicBezTo>
                            <a:cubicBezTo>
                              <a:pt x="109" y="31"/>
                              <a:pt x="104" y="26"/>
                              <a:pt x="114" y="33"/>
                            </a:cubicBezTo>
                            <a:cubicBezTo>
                              <a:pt x="119" y="49"/>
                              <a:pt x="151" y="63"/>
                              <a:pt x="166" y="73"/>
                            </a:cubicBezTo>
                            <a:cubicBezTo>
                              <a:pt x="171" y="77"/>
                              <a:pt x="184" y="79"/>
                              <a:pt x="184" y="79"/>
                            </a:cubicBezTo>
                            <a:cubicBezTo>
                              <a:pt x="198" y="77"/>
                              <a:pt x="205" y="77"/>
                              <a:pt x="218" y="81"/>
                            </a:cubicBezTo>
                            <a:cubicBezTo>
                              <a:pt x="220" y="90"/>
                              <a:pt x="219" y="94"/>
                              <a:pt x="228" y="97"/>
                            </a:cubicBezTo>
                            <a:cubicBezTo>
                              <a:pt x="244" y="95"/>
                              <a:pt x="250" y="93"/>
                              <a:pt x="262" y="101"/>
                            </a:cubicBezTo>
                            <a:cubicBezTo>
                              <a:pt x="265" y="105"/>
                              <a:pt x="270" y="107"/>
                              <a:pt x="272" y="111"/>
                            </a:cubicBezTo>
                            <a:cubicBezTo>
                              <a:pt x="279" y="122"/>
                              <a:pt x="277" y="137"/>
                              <a:pt x="282" y="149"/>
                            </a:cubicBezTo>
                            <a:cubicBezTo>
                              <a:pt x="285" y="156"/>
                              <a:pt x="298" y="165"/>
                              <a:pt x="298" y="165"/>
                            </a:cubicBezTo>
                            <a:cubicBezTo>
                              <a:pt x="305" y="176"/>
                              <a:pt x="308" y="183"/>
                              <a:pt x="312" y="195"/>
                            </a:cubicBezTo>
                            <a:cubicBezTo>
                              <a:pt x="314" y="201"/>
                              <a:pt x="318" y="213"/>
                              <a:pt x="318" y="213"/>
                            </a:cubicBezTo>
                            <a:cubicBezTo>
                              <a:pt x="315" y="241"/>
                              <a:pt x="301" y="242"/>
                              <a:pt x="276" y="245"/>
                            </a:cubicBezTo>
                            <a:cubicBezTo>
                              <a:pt x="272" y="258"/>
                              <a:pt x="272" y="257"/>
                              <a:pt x="256" y="255"/>
                            </a:cubicBezTo>
                            <a:cubicBezTo>
                              <a:pt x="238" y="249"/>
                              <a:pt x="202" y="260"/>
                              <a:pt x="182" y="261"/>
                            </a:cubicBezTo>
                            <a:cubicBezTo>
                              <a:pt x="175" y="283"/>
                              <a:pt x="185" y="291"/>
                              <a:pt x="160" y="295"/>
                            </a:cubicBezTo>
                            <a:cubicBezTo>
                              <a:pt x="153" y="275"/>
                              <a:pt x="161" y="245"/>
                              <a:pt x="136" y="237"/>
                            </a:cubicBezTo>
                            <a:cubicBezTo>
                              <a:pt x="124" y="220"/>
                              <a:pt x="125" y="205"/>
                              <a:pt x="102" y="201"/>
                            </a:cubicBezTo>
                            <a:cubicBezTo>
                              <a:pt x="86" y="185"/>
                              <a:pt x="98" y="180"/>
                              <a:pt x="76" y="169"/>
                            </a:cubicBezTo>
                            <a:cubicBezTo>
                              <a:pt x="72" y="158"/>
                              <a:pt x="79" y="153"/>
                              <a:pt x="82" y="143"/>
                            </a:cubicBezTo>
                            <a:cubicBezTo>
                              <a:pt x="79" y="135"/>
                              <a:pt x="77" y="132"/>
                              <a:pt x="70" y="127"/>
                            </a:cubicBezTo>
                            <a:cubicBezTo>
                              <a:pt x="68" y="120"/>
                              <a:pt x="59" y="113"/>
                              <a:pt x="52" y="111"/>
                            </a:cubicBezTo>
                            <a:cubicBezTo>
                              <a:pt x="48" y="98"/>
                              <a:pt x="23" y="91"/>
                              <a:pt x="12" y="83"/>
                            </a:cubicBezTo>
                            <a:cubicBezTo>
                              <a:pt x="8" y="77"/>
                              <a:pt x="0" y="65"/>
                              <a:pt x="0" y="65"/>
                            </a:cubicBezTo>
                            <a:cubicBezTo>
                              <a:pt x="4" y="64"/>
                              <a:pt x="8" y="62"/>
                              <a:pt x="12" y="61"/>
                            </a:cubicBezTo>
                            <a:cubicBezTo>
                              <a:pt x="17" y="59"/>
                              <a:pt x="8" y="21"/>
                              <a:pt x="32" y="33"/>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41" name="Freeform 37"/>
                      <p:cNvSpPr>
                        <a:spLocks noChangeAspect="1"/>
                      </p:cNvSpPr>
                      <p:nvPr/>
                    </p:nvSpPr>
                    <p:spPr bwMode="auto">
                      <a:xfrm>
                        <a:off x="1960006" y="4593136"/>
                        <a:ext cx="604227" cy="524666"/>
                      </a:xfrm>
                      <a:custGeom>
                        <a:avLst/>
                        <a:gdLst/>
                        <a:ahLst/>
                        <a:cxnLst>
                          <a:cxn ang="0">
                            <a:pos x="374" y="228"/>
                          </a:cxn>
                          <a:cxn ang="0">
                            <a:pos x="312" y="246"/>
                          </a:cxn>
                          <a:cxn ang="0">
                            <a:pos x="294" y="244"/>
                          </a:cxn>
                          <a:cxn ang="0">
                            <a:pos x="276" y="226"/>
                          </a:cxn>
                          <a:cxn ang="0">
                            <a:pos x="260" y="230"/>
                          </a:cxn>
                          <a:cxn ang="0">
                            <a:pos x="244" y="200"/>
                          </a:cxn>
                          <a:cxn ang="0">
                            <a:pos x="236" y="188"/>
                          </a:cxn>
                          <a:cxn ang="0">
                            <a:pos x="250" y="178"/>
                          </a:cxn>
                          <a:cxn ang="0">
                            <a:pos x="236" y="160"/>
                          </a:cxn>
                          <a:cxn ang="0">
                            <a:pos x="230" y="156"/>
                          </a:cxn>
                          <a:cxn ang="0">
                            <a:pos x="196" y="50"/>
                          </a:cxn>
                          <a:cxn ang="0">
                            <a:pos x="164" y="0"/>
                          </a:cxn>
                          <a:cxn ang="0">
                            <a:pos x="140" y="28"/>
                          </a:cxn>
                          <a:cxn ang="0">
                            <a:pos x="122" y="38"/>
                          </a:cxn>
                          <a:cxn ang="0">
                            <a:pos x="66" y="62"/>
                          </a:cxn>
                          <a:cxn ang="0">
                            <a:pos x="48" y="82"/>
                          </a:cxn>
                          <a:cxn ang="0">
                            <a:pos x="0" y="104"/>
                          </a:cxn>
                          <a:cxn ang="0">
                            <a:pos x="18" y="110"/>
                          </a:cxn>
                          <a:cxn ang="0">
                            <a:pos x="26" y="122"/>
                          </a:cxn>
                          <a:cxn ang="0">
                            <a:pos x="30" y="134"/>
                          </a:cxn>
                          <a:cxn ang="0">
                            <a:pos x="76" y="144"/>
                          </a:cxn>
                          <a:cxn ang="0">
                            <a:pos x="78" y="164"/>
                          </a:cxn>
                          <a:cxn ang="0">
                            <a:pos x="94" y="172"/>
                          </a:cxn>
                          <a:cxn ang="0">
                            <a:pos x="130" y="244"/>
                          </a:cxn>
                          <a:cxn ang="0">
                            <a:pos x="158" y="246"/>
                          </a:cxn>
                          <a:cxn ang="0">
                            <a:pos x="160" y="252"/>
                          </a:cxn>
                          <a:cxn ang="0">
                            <a:pos x="178" y="264"/>
                          </a:cxn>
                          <a:cxn ang="0">
                            <a:pos x="200" y="256"/>
                          </a:cxn>
                          <a:cxn ang="0">
                            <a:pos x="220" y="258"/>
                          </a:cxn>
                          <a:cxn ang="0">
                            <a:pos x="232" y="266"/>
                          </a:cxn>
                          <a:cxn ang="0">
                            <a:pos x="242" y="276"/>
                          </a:cxn>
                          <a:cxn ang="0">
                            <a:pos x="254" y="280"/>
                          </a:cxn>
                          <a:cxn ang="0">
                            <a:pos x="298" y="292"/>
                          </a:cxn>
                          <a:cxn ang="0">
                            <a:pos x="308" y="340"/>
                          </a:cxn>
                          <a:cxn ang="0">
                            <a:pos x="334" y="362"/>
                          </a:cxn>
                          <a:cxn ang="0">
                            <a:pos x="360" y="352"/>
                          </a:cxn>
                          <a:cxn ang="0">
                            <a:pos x="362" y="358"/>
                          </a:cxn>
                          <a:cxn ang="0">
                            <a:pos x="374" y="362"/>
                          </a:cxn>
                          <a:cxn ang="0">
                            <a:pos x="386" y="354"/>
                          </a:cxn>
                          <a:cxn ang="0">
                            <a:pos x="398" y="358"/>
                          </a:cxn>
                          <a:cxn ang="0">
                            <a:pos x="416" y="368"/>
                          </a:cxn>
                          <a:cxn ang="0">
                            <a:pos x="418" y="350"/>
                          </a:cxn>
                          <a:cxn ang="0">
                            <a:pos x="422" y="338"/>
                          </a:cxn>
                          <a:cxn ang="0">
                            <a:pos x="406" y="320"/>
                          </a:cxn>
                          <a:cxn ang="0">
                            <a:pos x="394" y="312"/>
                          </a:cxn>
                          <a:cxn ang="0">
                            <a:pos x="386" y="294"/>
                          </a:cxn>
                          <a:cxn ang="0">
                            <a:pos x="374" y="228"/>
                          </a:cxn>
                        </a:cxnLst>
                        <a:rect l="0" t="0" r="r" b="b"/>
                        <a:pathLst>
                          <a:path w="422" h="368">
                            <a:moveTo>
                              <a:pt x="374" y="228"/>
                            </a:moveTo>
                            <a:cubicBezTo>
                              <a:pt x="333" y="231"/>
                              <a:pt x="341" y="236"/>
                              <a:pt x="312" y="246"/>
                            </a:cubicBezTo>
                            <a:cubicBezTo>
                              <a:pt x="306" y="245"/>
                              <a:pt x="300" y="246"/>
                              <a:pt x="294" y="244"/>
                            </a:cubicBezTo>
                            <a:cubicBezTo>
                              <a:pt x="292" y="243"/>
                              <a:pt x="287" y="230"/>
                              <a:pt x="276" y="226"/>
                            </a:cubicBezTo>
                            <a:cubicBezTo>
                              <a:pt x="266" y="229"/>
                              <a:pt x="270" y="237"/>
                              <a:pt x="260" y="230"/>
                            </a:cubicBezTo>
                            <a:cubicBezTo>
                              <a:pt x="256" y="219"/>
                              <a:pt x="251" y="209"/>
                              <a:pt x="244" y="200"/>
                            </a:cubicBezTo>
                            <a:cubicBezTo>
                              <a:pt x="241" y="196"/>
                              <a:pt x="236" y="188"/>
                              <a:pt x="236" y="188"/>
                            </a:cubicBezTo>
                            <a:cubicBezTo>
                              <a:pt x="250" y="183"/>
                              <a:pt x="247" y="188"/>
                              <a:pt x="250" y="178"/>
                            </a:cubicBezTo>
                            <a:cubicBezTo>
                              <a:pt x="247" y="163"/>
                              <a:pt x="251" y="170"/>
                              <a:pt x="236" y="160"/>
                            </a:cubicBezTo>
                            <a:cubicBezTo>
                              <a:pt x="234" y="159"/>
                              <a:pt x="230" y="156"/>
                              <a:pt x="230" y="156"/>
                            </a:cubicBezTo>
                            <a:cubicBezTo>
                              <a:pt x="209" y="124"/>
                              <a:pt x="206" y="87"/>
                              <a:pt x="196" y="50"/>
                            </a:cubicBezTo>
                            <a:cubicBezTo>
                              <a:pt x="190" y="29"/>
                              <a:pt x="187" y="8"/>
                              <a:pt x="164" y="0"/>
                            </a:cubicBezTo>
                            <a:cubicBezTo>
                              <a:pt x="145" y="4"/>
                              <a:pt x="153" y="17"/>
                              <a:pt x="140" y="28"/>
                            </a:cubicBezTo>
                            <a:cubicBezTo>
                              <a:pt x="135" y="32"/>
                              <a:pt x="122" y="38"/>
                              <a:pt x="122" y="38"/>
                            </a:cubicBezTo>
                            <a:cubicBezTo>
                              <a:pt x="104" y="65"/>
                              <a:pt x="108" y="60"/>
                              <a:pt x="66" y="62"/>
                            </a:cubicBezTo>
                            <a:cubicBezTo>
                              <a:pt x="58" y="68"/>
                              <a:pt x="57" y="76"/>
                              <a:pt x="48" y="82"/>
                            </a:cubicBezTo>
                            <a:cubicBezTo>
                              <a:pt x="39" y="96"/>
                              <a:pt x="15" y="99"/>
                              <a:pt x="0" y="104"/>
                            </a:cubicBezTo>
                            <a:cubicBezTo>
                              <a:pt x="6" y="106"/>
                              <a:pt x="18" y="110"/>
                              <a:pt x="18" y="110"/>
                            </a:cubicBezTo>
                            <a:cubicBezTo>
                              <a:pt x="21" y="114"/>
                              <a:pt x="23" y="118"/>
                              <a:pt x="26" y="122"/>
                            </a:cubicBezTo>
                            <a:cubicBezTo>
                              <a:pt x="28" y="126"/>
                              <a:pt x="26" y="132"/>
                              <a:pt x="30" y="134"/>
                            </a:cubicBezTo>
                            <a:cubicBezTo>
                              <a:pt x="45" y="144"/>
                              <a:pt x="57" y="143"/>
                              <a:pt x="76" y="144"/>
                            </a:cubicBezTo>
                            <a:cubicBezTo>
                              <a:pt x="77" y="151"/>
                              <a:pt x="74" y="158"/>
                              <a:pt x="78" y="164"/>
                            </a:cubicBezTo>
                            <a:cubicBezTo>
                              <a:pt x="81" y="169"/>
                              <a:pt x="94" y="172"/>
                              <a:pt x="94" y="172"/>
                            </a:cubicBezTo>
                            <a:cubicBezTo>
                              <a:pt x="108" y="193"/>
                              <a:pt x="103" y="235"/>
                              <a:pt x="130" y="244"/>
                            </a:cubicBezTo>
                            <a:cubicBezTo>
                              <a:pt x="137" y="233"/>
                              <a:pt x="152" y="234"/>
                              <a:pt x="158" y="246"/>
                            </a:cubicBezTo>
                            <a:cubicBezTo>
                              <a:pt x="159" y="248"/>
                              <a:pt x="159" y="251"/>
                              <a:pt x="160" y="252"/>
                            </a:cubicBezTo>
                            <a:cubicBezTo>
                              <a:pt x="165" y="257"/>
                              <a:pt x="178" y="264"/>
                              <a:pt x="178" y="264"/>
                            </a:cubicBezTo>
                            <a:cubicBezTo>
                              <a:pt x="187" y="262"/>
                              <a:pt x="192" y="261"/>
                              <a:pt x="200" y="256"/>
                            </a:cubicBezTo>
                            <a:cubicBezTo>
                              <a:pt x="207" y="257"/>
                              <a:pt x="214" y="256"/>
                              <a:pt x="220" y="258"/>
                            </a:cubicBezTo>
                            <a:cubicBezTo>
                              <a:pt x="225" y="259"/>
                              <a:pt x="232" y="266"/>
                              <a:pt x="232" y="266"/>
                            </a:cubicBezTo>
                            <a:cubicBezTo>
                              <a:pt x="236" y="271"/>
                              <a:pt x="236" y="273"/>
                              <a:pt x="242" y="276"/>
                            </a:cubicBezTo>
                            <a:cubicBezTo>
                              <a:pt x="246" y="278"/>
                              <a:pt x="254" y="280"/>
                              <a:pt x="254" y="280"/>
                            </a:cubicBezTo>
                            <a:cubicBezTo>
                              <a:pt x="282" y="275"/>
                              <a:pt x="278" y="285"/>
                              <a:pt x="298" y="292"/>
                            </a:cubicBezTo>
                            <a:cubicBezTo>
                              <a:pt x="304" y="300"/>
                              <a:pt x="303" y="326"/>
                              <a:pt x="308" y="340"/>
                            </a:cubicBezTo>
                            <a:cubicBezTo>
                              <a:pt x="312" y="351"/>
                              <a:pt x="334" y="362"/>
                              <a:pt x="334" y="362"/>
                            </a:cubicBezTo>
                            <a:cubicBezTo>
                              <a:pt x="345" y="345"/>
                              <a:pt x="337" y="349"/>
                              <a:pt x="360" y="352"/>
                            </a:cubicBezTo>
                            <a:cubicBezTo>
                              <a:pt x="361" y="354"/>
                              <a:pt x="360" y="357"/>
                              <a:pt x="362" y="358"/>
                            </a:cubicBezTo>
                            <a:cubicBezTo>
                              <a:pt x="365" y="360"/>
                              <a:pt x="374" y="362"/>
                              <a:pt x="374" y="362"/>
                            </a:cubicBezTo>
                            <a:cubicBezTo>
                              <a:pt x="378" y="359"/>
                              <a:pt x="382" y="357"/>
                              <a:pt x="386" y="354"/>
                            </a:cubicBezTo>
                            <a:cubicBezTo>
                              <a:pt x="390" y="352"/>
                              <a:pt x="398" y="358"/>
                              <a:pt x="398" y="358"/>
                            </a:cubicBezTo>
                            <a:cubicBezTo>
                              <a:pt x="403" y="363"/>
                              <a:pt x="416" y="368"/>
                              <a:pt x="416" y="368"/>
                            </a:cubicBezTo>
                            <a:cubicBezTo>
                              <a:pt x="417" y="362"/>
                              <a:pt x="417" y="356"/>
                              <a:pt x="418" y="350"/>
                            </a:cubicBezTo>
                            <a:cubicBezTo>
                              <a:pt x="419" y="346"/>
                              <a:pt x="422" y="338"/>
                              <a:pt x="422" y="338"/>
                            </a:cubicBezTo>
                            <a:cubicBezTo>
                              <a:pt x="416" y="332"/>
                              <a:pt x="412" y="325"/>
                              <a:pt x="406" y="320"/>
                            </a:cubicBezTo>
                            <a:cubicBezTo>
                              <a:pt x="402" y="317"/>
                              <a:pt x="394" y="312"/>
                              <a:pt x="394" y="312"/>
                            </a:cubicBezTo>
                            <a:cubicBezTo>
                              <a:pt x="392" y="305"/>
                              <a:pt x="388" y="301"/>
                              <a:pt x="386" y="294"/>
                            </a:cubicBezTo>
                            <a:cubicBezTo>
                              <a:pt x="390" y="269"/>
                              <a:pt x="393" y="247"/>
                              <a:pt x="374" y="228"/>
                            </a:cubicBezTo>
                            <a:close/>
                          </a:path>
                        </a:pathLst>
                      </a:custGeom>
                      <a:solidFill>
                        <a:srgbClr val="E4F4D4"/>
                      </a:solidFill>
                      <a:ln w="15875" cap="flat" cmpd="sng">
                        <a:solidFill>
                          <a:srgbClr val="376199"/>
                        </a:solidFill>
                        <a:prstDash val="solid"/>
                        <a:round/>
                        <a:headEnd type="none" w="med" len="med"/>
                        <a:tailEnd type="none" w="med" len="med"/>
                      </a:ln>
                      <a:effectLst/>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43" name="Freeform 38"/>
                      <p:cNvSpPr>
                        <a:spLocks noChangeAspect="1"/>
                      </p:cNvSpPr>
                      <p:nvPr/>
                    </p:nvSpPr>
                    <p:spPr bwMode="auto">
                      <a:xfrm rot="21537485">
                        <a:off x="4168279" y="5004063"/>
                        <a:ext cx="268245" cy="418265"/>
                      </a:xfrm>
                      <a:custGeom>
                        <a:avLst/>
                        <a:gdLst/>
                        <a:ahLst/>
                        <a:cxnLst>
                          <a:cxn ang="0">
                            <a:pos x="128" y="21"/>
                          </a:cxn>
                          <a:cxn ang="0">
                            <a:pos x="64" y="21"/>
                          </a:cxn>
                          <a:cxn ang="0">
                            <a:pos x="32" y="21"/>
                          </a:cxn>
                          <a:cxn ang="0">
                            <a:pos x="60" y="117"/>
                          </a:cxn>
                          <a:cxn ang="0">
                            <a:pos x="60" y="169"/>
                          </a:cxn>
                          <a:cxn ang="0">
                            <a:pos x="20" y="205"/>
                          </a:cxn>
                          <a:cxn ang="0">
                            <a:pos x="0" y="233"/>
                          </a:cxn>
                          <a:cxn ang="0">
                            <a:pos x="16" y="277"/>
                          </a:cxn>
                          <a:cxn ang="0">
                            <a:pos x="64" y="257"/>
                          </a:cxn>
                          <a:cxn ang="0">
                            <a:pos x="112" y="245"/>
                          </a:cxn>
                          <a:cxn ang="0">
                            <a:pos x="140" y="213"/>
                          </a:cxn>
                          <a:cxn ang="0">
                            <a:pos x="172" y="185"/>
                          </a:cxn>
                          <a:cxn ang="0">
                            <a:pos x="188" y="149"/>
                          </a:cxn>
                          <a:cxn ang="0">
                            <a:pos x="168" y="73"/>
                          </a:cxn>
                          <a:cxn ang="0">
                            <a:pos x="144" y="61"/>
                          </a:cxn>
                          <a:cxn ang="0">
                            <a:pos x="136" y="37"/>
                          </a:cxn>
                          <a:cxn ang="0">
                            <a:pos x="132" y="25"/>
                          </a:cxn>
                          <a:cxn ang="0">
                            <a:pos x="120" y="21"/>
                          </a:cxn>
                          <a:cxn ang="0">
                            <a:pos x="128" y="21"/>
                          </a:cxn>
                        </a:cxnLst>
                        <a:rect l="0" t="0" r="r" b="b"/>
                        <a:pathLst>
                          <a:path w="188" h="277">
                            <a:moveTo>
                              <a:pt x="128" y="21"/>
                            </a:moveTo>
                            <a:cubicBezTo>
                              <a:pt x="105" y="26"/>
                              <a:pt x="85" y="35"/>
                              <a:pt x="64" y="21"/>
                            </a:cubicBezTo>
                            <a:cubicBezTo>
                              <a:pt x="57" y="0"/>
                              <a:pt x="46" y="11"/>
                              <a:pt x="32" y="21"/>
                            </a:cubicBezTo>
                            <a:cubicBezTo>
                              <a:pt x="24" y="45"/>
                              <a:pt x="45" y="95"/>
                              <a:pt x="60" y="117"/>
                            </a:cubicBezTo>
                            <a:cubicBezTo>
                              <a:pt x="51" y="143"/>
                              <a:pt x="52" y="144"/>
                              <a:pt x="60" y="169"/>
                            </a:cubicBezTo>
                            <a:cubicBezTo>
                              <a:pt x="45" y="191"/>
                              <a:pt x="44" y="197"/>
                              <a:pt x="20" y="205"/>
                            </a:cubicBezTo>
                            <a:cubicBezTo>
                              <a:pt x="11" y="233"/>
                              <a:pt x="20" y="226"/>
                              <a:pt x="0" y="233"/>
                            </a:cubicBezTo>
                            <a:cubicBezTo>
                              <a:pt x="4" y="251"/>
                              <a:pt x="6" y="262"/>
                              <a:pt x="16" y="277"/>
                            </a:cubicBezTo>
                            <a:cubicBezTo>
                              <a:pt x="33" y="271"/>
                              <a:pt x="48" y="263"/>
                              <a:pt x="64" y="257"/>
                            </a:cubicBezTo>
                            <a:cubicBezTo>
                              <a:pt x="79" y="251"/>
                              <a:pt x="97" y="250"/>
                              <a:pt x="112" y="245"/>
                            </a:cubicBezTo>
                            <a:cubicBezTo>
                              <a:pt x="131" y="217"/>
                              <a:pt x="120" y="226"/>
                              <a:pt x="140" y="213"/>
                            </a:cubicBezTo>
                            <a:cubicBezTo>
                              <a:pt x="149" y="199"/>
                              <a:pt x="156" y="190"/>
                              <a:pt x="172" y="185"/>
                            </a:cubicBezTo>
                            <a:cubicBezTo>
                              <a:pt x="179" y="174"/>
                              <a:pt x="188" y="149"/>
                              <a:pt x="188" y="149"/>
                            </a:cubicBezTo>
                            <a:cubicBezTo>
                              <a:pt x="185" y="129"/>
                              <a:pt x="187" y="88"/>
                              <a:pt x="168" y="73"/>
                            </a:cubicBezTo>
                            <a:cubicBezTo>
                              <a:pt x="161" y="67"/>
                              <a:pt x="151" y="66"/>
                              <a:pt x="144" y="61"/>
                            </a:cubicBezTo>
                            <a:cubicBezTo>
                              <a:pt x="141" y="53"/>
                              <a:pt x="139" y="45"/>
                              <a:pt x="136" y="37"/>
                            </a:cubicBezTo>
                            <a:cubicBezTo>
                              <a:pt x="135" y="33"/>
                              <a:pt x="136" y="26"/>
                              <a:pt x="132" y="25"/>
                            </a:cubicBezTo>
                            <a:cubicBezTo>
                              <a:pt x="128" y="24"/>
                              <a:pt x="123" y="24"/>
                              <a:pt x="120" y="21"/>
                            </a:cubicBezTo>
                            <a:cubicBezTo>
                              <a:pt x="118" y="19"/>
                              <a:pt x="125" y="21"/>
                              <a:pt x="128" y="21"/>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44" name="Freeform 39"/>
                      <p:cNvSpPr>
                        <a:spLocks noChangeAspect="1"/>
                      </p:cNvSpPr>
                      <p:nvPr/>
                    </p:nvSpPr>
                    <p:spPr bwMode="auto">
                      <a:xfrm rot="21537485">
                        <a:off x="3986740" y="3701570"/>
                        <a:ext cx="964595" cy="1680400"/>
                      </a:xfrm>
                      <a:custGeom>
                        <a:avLst/>
                        <a:gdLst/>
                        <a:ahLst/>
                        <a:cxnLst>
                          <a:cxn ang="0">
                            <a:pos x="244" y="72"/>
                          </a:cxn>
                          <a:cxn ang="0">
                            <a:pos x="188" y="148"/>
                          </a:cxn>
                          <a:cxn ang="0">
                            <a:pos x="212" y="240"/>
                          </a:cxn>
                          <a:cxn ang="0">
                            <a:pos x="276" y="272"/>
                          </a:cxn>
                          <a:cxn ang="0">
                            <a:pos x="276" y="372"/>
                          </a:cxn>
                          <a:cxn ang="0">
                            <a:pos x="268" y="428"/>
                          </a:cxn>
                          <a:cxn ang="0">
                            <a:pos x="260" y="496"/>
                          </a:cxn>
                          <a:cxn ang="0">
                            <a:pos x="288" y="484"/>
                          </a:cxn>
                          <a:cxn ang="0">
                            <a:pos x="316" y="468"/>
                          </a:cxn>
                          <a:cxn ang="0">
                            <a:pos x="396" y="492"/>
                          </a:cxn>
                          <a:cxn ang="0">
                            <a:pos x="476" y="584"/>
                          </a:cxn>
                          <a:cxn ang="0">
                            <a:pos x="548" y="556"/>
                          </a:cxn>
                          <a:cxn ang="0">
                            <a:pos x="652" y="560"/>
                          </a:cxn>
                          <a:cxn ang="0">
                            <a:pos x="664" y="604"/>
                          </a:cxn>
                          <a:cxn ang="0">
                            <a:pos x="640" y="692"/>
                          </a:cxn>
                          <a:cxn ang="0">
                            <a:pos x="604" y="688"/>
                          </a:cxn>
                          <a:cxn ang="0">
                            <a:pos x="520" y="700"/>
                          </a:cxn>
                          <a:cxn ang="0">
                            <a:pos x="528" y="768"/>
                          </a:cxn>
                          <a:cxn ang="0">
                            <a:pos x="484" y="884"/>
                          </a:cxn>
                          <a:cxn ang="0">
                            <a:pos x="468" y="924"/>
                          </a:cxn>
                          <a:cxn ang="0">
                            <a:pos x="448" y="996"/>
                          </a:cxn>
                          <a:cxn ang="0">
                            <a:pos x="400" y="1040"/>
                          </a:cxn>
                          <a:cxn ang="0">
                            <a:pos x="380" y="1056"/>
                          </a:cxn>
                          <a:cxn ang="0">
                            <a:pos x="336" y="1100"/>
                          </a:cxn>
                          <a:cxn ang="0">
                            <a:pos x="252" y="1076"/>
                          </a:cxn>
                          <a:cxn ang="0">
                            <a:pos x="296" y="992"/>
                          </a:cxn>
                          <a:cxn ang="0">
                            <a:pos x="236" y="880"/>
                          </a:cxn>
                          <a:cxn ang="0">
                            <a:pos x="160" y="820"/>
                          </a:cxn>
                          <a:cxn ang="0">
                            <a:pos x="184" y="720"/>
                          </a:cxn>
                          <a:cxn ang="0">
                            <a:pos x="156" y="632"/>
                          </a:cxn>
                          <a:cxn ang="0">
                            <a:pos x="72" y="540"/>
                          </a:cxn>
                          <a:cxn ang="0">
                            <a:pos x="12" y="504"/>
                          </a:cxn>
                          <a:cxn ang="0">
                            <a:pos x="52" y="476"/>
                          </a:cxn>
                          <a:cxn ang="0">
                            <a:pos x="56" y="388"/>
                          </a:cxn>
                          <a:cxn ang="0">
                            <a:pos x="80" y="288"/>
                          </a:cxn>
                          <a:cxn ang="0">
                            <a:pos x="60" y="228"/>
                          </a:cxn>
                          <a:cxn ang="0">
                            <a:pos x="20" y="156"/>
                          </a:cxn>
                          <a:cxn ang="0">
                            <a:pos x="0" y="76"/>
                          </a:cxn>
                          <a:cxn ang="0">
                            <a:pos x="8" y="20"/>
                          </a:cxn>
                          <a:cxn ang="0">
                            <a:pos x="80" y="52"/>
                          </a:cxn>
                          <a:cxn ang="0">
                            <a:pos x="144" y="56"/>
                          </a:cxn>
                        </a:cxnLst>
                        <a:rect l="0" t="0" r="r" b="b"/>
                        <a:pathLst>
                          <a:path w="675" h="1110">
                            <a:moveTo>
                              <a:pt x="180" y="52"/>
                            </a:moveTo>
                            <a:cubicBezTo>
                              <a:pt x="206" y="54"/>
                              <a:pt x="235" y="46"/>
                              <a:pt x="244" y="72"/>
                            </a:cubicBezTo>
                            <a:cubicBezTo>
                              <a:pt x="242" y="77"/>
                              <a:pt x="218" y="126"/>
                              <a:pt x="212" y="132"/>
                            </a:cubicBezTo>
                            <a:cubicBezTo>
                              <a:pt x="205" y="139"/>
                              <a:pt x="188" y="148"/>
                              <a:pt x="188" y="148"/>
                            </a:cubicBezTo>
                            <a:cubicBezTo>
                              <a:pt x="185" y="152"/>
                              <a:pt x="181" y="155"/>
                              <a:pt x="180" y="160"/>
                            </a:cubicBezTo>
                            <a:cubicBezTo>
                              <a:pt x="178" y="180"/>
                              <a:pt x="190" y="230"/>
                              <a:pt x="212" y="240"/>
                            </a:cubicBezTo>
                            <a:cubicBezTo>
                              <a:pt x="241" y="253"/>
                              <a:pt x="229" y="242"/>
                              <a:pt x="252" y="256"/>
                            </a:cubicBezTo>
                            <a:cubicBezTo>
                              <a:pt x="260" y="261"/>
                              <a:pt x="276" y="272"/>
                              <a:pt x="276" y="272"/>
                            </a:cubicBezTo>
                            <a:cubicBezTo>
                              <a:pt x="294" y="299"/>
                              <a:pt x="290" y="309"/>
                              <a:pt x="284" y="348"/>
                            </a:cubicBezTo>
                            <a:cubicBezTo>
                              <a:pt x="283" y="356"/>
                              <a:pt x="283" y="367"/>
                              <a:pt x="276" y="372"/>
                            </a:cubicBezTo>
                            <a:cubicBezTo>
                              <a:pt x="268" y="377"/>
                              <a:pt x="252" y="388"/>
                              <a:pt x="252" y="388"/>
                            </a:cubicBezTo>
                            <a:cubicBezTo>
                              <a:pt x="256" y="403"/>
                              <a:pt x="263" y="413"/>
                              <a:pt x="268" y="428"/>
                            </a:cubicBezTo>
                            <a:cubicBezTo>
                              <a:pt x="265" y="442"/>
                              <a:pt x="256" y="468"/>
                              <a:pt x="256" y="468"/>
                            </a:cubicBezTo>
                            <a:cubicBezTo>
                              <a:pt x="257" y="477"/>
                              <a:pt x="256" y="487"/>
                              <a:pt x="260" y="496"/>
                            </a:cubicBezTo>
                            <a:cubicBezTo>
                              <a:pt x="262" y="501"/>
                              <a:pt x="267" y="510"/>
                              <a:pt x="272" y="508"/>
                            </a:cubicBezTo>
                            <a:cubicBezTo>
                              <a:pt x="281" y="504"/>
                              <a:pt x="285" y="493"/>
                              <a:pt x="288" y="484"/>
                            </a:cubicBezTo>
                            <a:cubicBezTo>
                              <a:pt x="289" y="480"/>
                              <a:pt x="288" y="474"/>
                              <a:pt x="292" y="472"/>
                            </a:cubicBezTo>
                            <a:cubicBezTo>
                              <a:pt x="299" y="468"/>
                              <a:pt x="308" y="469"/>
                              <a:pt x="316" y="468"/>
                            </a:cubicBezTo>
                            <a:cubicBezTo>
                              <a:pt x="329" y="472"/>
                              <a:pt x="339" y="480"/>
                              <a:pt x="352" y="484"/>
                            </a:cubicBezTo>
                            <a:cubicBezTo>
                              <a:pt x="378" y="479"/>
                              <a:pt x="375" y="483"/>
                              <a:pt x="396" y="492"/>
                            </a:cubicBezTo>
                            <a:cubicBezTo>
                              <a:pt x="404" y="495"/>
                              <a:pt x="420" y="500"/>
                              <a:pt x="420" y="500"/>
                            </a:cubicBezTo>
                            <a:cubicBezTo>
                              <a:pt x="397" y="569"/>
                              <a:pt x="424" y="578"/>
                              <a:pt x="476" y="584"/>
                            </a:cubicBezTo>
                            <a:cubicBezTo>
                              <a:pt x="509" y="578"/>
                              <a:pt x="493" y="584"/>
                              <a:pt x="524" y="564"/>
                            </a:cubicBezTo>
                            <a:cubicBezTo>
                              <a:pt x="531" y="559"/>
                              <a:pt x="548" y="556"/>
                              <a:pt x="548" y="556"/>
                            </a:cubicBezTo>
                            <a:cubicBezTo>
                              <a:pt x="565" y="531"/>
                              <a:pt x="586" y="541"/>
                              <a:pt x="616" y="544"/>
                            </a:cubicBezTo>
                            <a:cubicBezTo>
                              <a:pt x="635" y="557"/>
                              <a:pt x="623" y="550"/>
                              <a:pt x="652" y="560"/>
                            </a:cubicBezTo>
                            <a:cubicBezTo>
                              <a:pt x="656" y="561"/>
                              <a:pt x="664" y="564"/>
                              <a:pt x="664" y="564"/>
                            </a:cubicBezTo>
                            <a:cubicBezTo>
                              <a:pt x="675" y="580"/>
                              <a:pt x="670" y="587"/>
                              <a:pt x="664" y="604"/>
                            </a:cubicBezTo>
                            <a:cubicBezTo>
                              <a:pt x="660" y="630"/>
                              <a:pt x="648" y="643"/>
                              <a:pt x="644" y="668"/>
                            </a:cubicBezTo>
                            <a:cubicBezTo>
                              <a:pt x="643" y="676"/>
                              <a:pt x="644" y="685"/>
                              <a:pt x="640" y="692"/>
                            </a:cubicBezTo>
                            <a:cubicBezTo>
                              <a:pt x="638" y="696"/>
                              <a:pt x="632" y="695"/>
                              <a:pt x="628" y="696"/>
                            </a:cubicBezTo>
                            <a:cubicBezTo>
                              <a:pt x="620" y="693"/>
                              <a:pt x="612" y="685"/>
                              <a:pt x="604" y="688"/>
                            </a:cubicBezTo>
                            <a:cubicBezTo>
                              <a:pt x="596" y="691"/>
                              <a:pt x="580" y="696"/>
                              <a:pt x="580" y="696"/>
                            </a:cubicBezTo>
                            <a:cubicBezTo>
                              <a:pt x="557" y="692"/>
                              <a:pt x="542" y="693"/>
                              <a:pt x="520" y="700"/>
                            </a:cubicBezTo>
                            <a:cubicBezTo>
                              <a:pt x="502" y="728"/>
                              <a:pt x="507" y="715"/>
                              <a:pt x="500" y="736"/>
                            </a:cubicBezTo>
                            <a:cubicBezTo>
                              <a:pt x="512" y="744"/>
                              <a:pt x="528" y="768"/>
                              <a:pt x="528" y="768"/>
                            </a:cubicBezTo>
                            <a:cubicBezTo>
                              <a:pt x="522" y="787"/>
                              <a:pt x="520" y="791"/>
                              <a:pt x="500" y="796"/>
                            </a:cubicBezTo>
                            <a:cubicBezTo>
                              <a:pt x="490" y="825"/>
                              <a:pt x="494" y="855"/>
                              <a:pt x="484" y="884"/>
                            </a:cubicBezTo>
                            <a:cubicBezTo>
                              <a:pt x="483" y="895"/>
                              <a:pt x="484" y="906"/>
                              <a:pt x="480" y="916"/>
                            </a:cubicBezTo>
                            <a:cubicBezTo>
                              <a:pt x="478" y="920"/>
                              <a:pt x="470" y="920"/>
                              <a:pt x="468" y="924"/>
                            </a:cubicBezTo>
                            <a:cubicBezTo>
                              <a:pt x="465" y="931"/>
                              <a:pt x="482" y="953"/>
                              <a:pt x="484" y="960"/>
                            </a:cubicBezTo>
                            <a:cubicBezTo>
                              <a:pt x="476" y="983"/>
                              <a:pt x="467" y="984"/>
                              <a:pt x="448" y="996"/>
                            </a:cubicBezTo>
                            <a:cubicBezTo>
                              <a:pt x="440" y="1008"/>
                              <a:pt x="432" y="1020"/>
                              <a:pt x="424" y="1032"/>
                            </a:cubicBezTo>
                            <a:cubicBezTo>
                              <a:pt x="419" y="1039"/>
                              <a:pt x="400" y="1040"/>
                              <a:pt x="400" y="1040"/>
                            </a:cubicBezTo>
                            <a:cubicBezTo>
                              <a:pt x="397" y="1044"/>
                              <a:pt x="396" y="1049"/>
                              <a:pt x="392" y="1052"/>
                            </a:cubicBezTo>
                            <a:cubicBezTo>
                              <a:pt x="389" y="1055"/>
                              <a:pt x="383" y="1053"/>
                              <a:pt x="380" y="1056"/>
                            </a:cubicBezTo>
                            <a:cubicBezTo>
                              <a:pt x="366" y="1070"/>
                              <a:pt x="394" y="1081"/>
                              <a:pt x="360" y="1092"/>
                            </a:cubicBezTo>
                            <a:cubicBezTo>
                              <a:pt x="352" y="1095"/>
                              <a:pt x="344" y="1097"/>
                              <a:pt x="336" y="1100"/>
                            </a:cubicBezTo>
                            <a:cubicBezTo>
                              <a:pt x="332" y="1101"/>
                              <a:pt x="324" y="1104"/>
                              <a:pt x="324" y="1104"/>
                            </a:cubicBezTo>
                            <a:cubicBezTo>
                              <a:pt x="291" y="1101"/>
                              <a:pt x="263" y="1110"/>
                              <a:pt x="252" y="1076"/>
                            </a:cubicBezTo>
                            <a:cubicBezTo>
                              <a:pt x="266" y="1067"/>
                              <a:pt x="272" y="1056"/>
                              <a:pt x="284" y="1044"/>
                            </a:cubicBezTo>
                            <a:cubicBezTo>
                              <a:pt x="295" y="1011"/>
                              <a:pt x="291" y="1028"/>
                              <a:pt x="296" y="992"/>
                            </a:cubicBezTo>
                            <a:cubicBezTo>
                              <a:pt x="293" y="961"/>
                              <a:pt x="295" y="920"/>
                              <a:pt x="260" y="908"/>
                            </a:cubicBezTo>
                            <a:cubicBezTo>
                              <a:pt x="251" y="894"/>
                              <a:pt x="252" y="885"/>
                              <a:pt x="236" y="880"/>
                            </a:cubicBezTo>
                            <a:cubicBezTo>
                              <a:pt x="209" y="889"/>
                              <a:pt x="192" y="876"/>
                              <a:pt x="168" y="868"/>
                            </a:cubicBezTo>
                            <a:cubicBezTo>
                              <a:pt x="176" y="845"/>
                              <a:pt x="183" y="835"/>
                              <a:pt x="160" y="820"/>
                            </a:cubicBezTo>
                            <a:cubicBezTo>
                              <a:pt x="153" y="798"/>
                              <a:pt x="147" y="792"/>
                              <a:pt x="156" y="768"/>
                            </a:cubicBezTo>
                            <a:cubicBezTo>
                              <a:pt x="163" y="750"/>
                              <a:pt x="178" y="739"/>
                              <a:pt x="184" y="720"/>
                            </a:cubicBezTo>
                            <a:cubicBezTo>
                              <a:pt x="179" y="678"/>
                              <a:pt x="182" y="694"/>
                              <a:pt x="156" y="676"/>
                            </a:cubicBezTo>
                            <a:cubicBezTo>
                              <a:pt x="147" y="658"/>
                              <a:pt x="129" y="641"/>
                              <a:pt x="156" y="632"/>
                            </a:cubicBezTo>
                            <a:cubicBezTo>
                              <a:pt x="179" y="598"/>
                              <a:pt x="138" y="587"/>
                              <a:pt x="116" y="572"/>
                            </a:cubicBezTo>
                            <a:cubicBezTo>
                              <a:pt x="110" y="555"/>
                              <a:pt x="89" y="548"/>
                              <a:pt x="72" y="540"/>
                            </a:cubicBezTo>
                            <a:cubicBezTo>
                              <a:pt x="56" y="545"/>
                              <a:pt x="53" y="554"/>
                              <a:pt x="36" y="548"/>
                            </a:cubicBezTo>
                            <a:cubicBezTo>
                              <a:pt x="28" y="525"/>
                              <a:pt x="30" y="516"/>
                              <a:pt x="12" y="504"/>
                            </a:cubicBezTo>
                            <a:cubicBezTo>
                              <a:pt x="18" y="480"/>
                              <a:pt x="11" y="490"/>
                              <a:pt x="40" y="480"/>
                            </a:cubicBezTo>
                            <a:cubicBezTo>
                              <a:pt x="44" y="479"/>
                              <a:pt x="52" y="476"/>
                              <a:pt x="52" y="476"/>
                            </a:cubicBezTo>
                            <a:cubicBezTo>
                              <a:pt x="69" y="459"/>
                              <a:pt x="75" y="445"/>
                              <a:pt x="48" y="436"/>
                            </a:cubicBezTo>
                            <a:cubicBezTo>
                              <a:pt x="42" y="417"/>
                              <a:pt x="30" y="397"/>
                              <a:pt x="56" y="388"/>
                            </a:cubicBezTo>
                            <a:cubicBezTo>
                              <a:pt x="63" y="377"/>
                              <a:pt x="72" y="352"/>
                              <a:pt x="72" y="352"/>
                            </a:cubicBezTo>
                            <a:cubicBezTo>
                              <a:pt x="67" y="327"/>
                              <a:pt x="55" y="304"/>
                              <a:pt x="80" y="288"/>
                            </a:cubicBezTo>
                            <a:cubicBezTo>
                              <a:pt x="92" y="253"/>
                              <a:pt x="93" y="274"/>
                              <a:pt x="76" y="252"/>
                            </a:cubicBezTo>
                            <a:cubicBezTo>
                              <a:pt x="70" y="244"/>
                              <a:pt x="65" y="236"/>
                              <a:pt x="60" y="228"/>
                            </a:cubicBezTo>
                            <a:cubicBezTo>
                              <a:pt x="57" y="224"/>
                              <a:pt x="52" y="216"/>
                              <a:pt x="52" y="216"/>
                            </a:cubicBezTo>
                            <a:cubicBezTo>
                              <a:pt x="61" y="188"/>
                              <a:pt x="34" y="177"/>
                              <a:pt x="20" y="156"/>
                            </a:cubicBezTo>
                            <a:cubicBezTo>
                              <a:pt x="19" y="137"/>
                              <a:pt x="21" y="118"/>
                              <a:pt x="16" y="100"/>
                            </a:cubicBezTo>
                            <a:cubicBezTo>
                              <a:pt x="14" y="91"/>
                              <a:pt x="0" y="76"/>
                              <a:pt x="0" y="76"/>
                            </a:cubicBezTo>
                            <a:cubicBezTo>
                              <a:pt x="1" y="71"/>
                              <a:pt x="3" y="65"/>
                              <a:pt x="4" y="60"/>
                            </a:cubicBezTo>
                            <a:cubicBezTo>
                              <a:pt x="6" y="47"/>
                              <a:pt x="5" y="33"/>
                              <a:pt x="8" y="20"/>
                            </a:cubicBezTo>
                            <a:cubicBezTo>
                              <a:pt x="11" y="8"/>
                              <a:pt x="40" y="0"/>
                              <a:pt x="40" y="0"/>
                            </a:cubicBezTo>
                            <a:cubicBezTo>
                              <a:pt x="43" y="10"/>
                              <a:pt x="71" y="46"/>
                              <a:pt x="80" y="52"/>
                            </a:cubicBezTo>
                            <a:cubicBezTo>
                              <a:pt x="86" y="35"/>
                              <a:pt x="97" y="35"/>
                              <a:pt x="112" y="24"/>
                            </a:cubicBezTo>
                            <a:cubicBezTo>
                              <a:pt x="133" y="31"/>
                              <a:pt x="123" y="49"/>
                              <a:pt x="144" y="56"/>
                            </a:cubicBezTo>
                            <a:cubicBezTo>
                              <a:pt x="156" y="55"/>
                              <a:pt x="180" y="52"/>
                              <a:pt x="180" y="52"/>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45" name="Freeform 40"/>
                      <p:cNvSpPr>
                        <a:spLocks noChangeAspect="1"/>
                      </p:cNvSpPr>
                      <p:nvPr/>
                    </p:nvSpPr>
                    <p:spPr bwMode="auto">
                      <a:xfrm rot="55551">
                        <a:off x="8221748" y="4064801"/>
                        <a:ext cx="59609" cy="165105"/>
                      </a:xfrm>
                      <a:custGeom>
                        <a:avLst/>
                        <a:gdLst/>
                        <a:ahLst/>
                        <a:cxnLst>
                          <a:cxn ang="0">
                            <a:pos x="36" y="68"/>
                          </a:cxn>
                          <a:cxn ang="0">
                            <a:pos x="8" y="20"/>
                          </a:cxn>
                          <a:cxn ang="0">
                            <a:pos x="0" y="32"/>
                          </a:cxn>
                          <a:cxn ang="0">
                            <a:pos x="12" y="80"/>
                          </a:cxn>
                          <a:cxn ang="0">
                            <a:pos x="20" y="104"/>
                          </a:cxn>
                          <a:cxn ang="0">
                            <a:pos x="36" y="68"/>
                          </a:cxn>
                        </a:cxnLst>
                        <a:rect l="0" t="0" r="r" b="b"/>
                        <a:pathLst>
                          <a:path w="48" h="104">
                            <a:moveTo>
                              <a:pt x="36" y="68"/>
                            </a:moveTo>
                            <a:cubicBezTo>
                              <a:pt x="34" y="36"/>
                              <a:pt x="48" y="0"/>
                              <a:pt x="8" y="20"/>
                            </a:cubicBezTo>
                            <a:cubicBezTo>
                              <a:pt x="4" y="22"/>
                              <a:pt x="3" y="28"/>
                              <a:pt x="0" y="32"/>
                            </a:cubicBezTo>
                            <a:cubicBezTo>
                              <a:pt x="5" y="64"/>
                              <a:pt x="1" y="48"/>
                              <a:pt x="12" y="80"/>
                            </a:cubicBezTo>
                            <a:cubicBezTo>
                              <a:pt x="15" y="88"/>
                              <a:pt x="20" y="104"/>
                              <a:pt x="20" y="104"/>
                            </a:cubicBezTo>
                            <a:cubicBezTo>
                              <a:pt x="42" y="97"/>
                              <a:pt x="31" y="104"/>
                              <a:pt x="36" y="68"/>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46" name="Freeform 41"/>
                      <p:cNvSpPr>
                        <a:spLocks noChangeAspect="1"/>
                      </p:cNvSpPr>
                      <p:nvPr/>
                    </p:nvSpPr>
                    <p:spPr bwMode="auto">
                      <a:xfrm rot="55551">
                        <a:off x="8248843" y="4284940"/>
                        <a:ext cx="37933" cy="62372"/>
                      </a:xfrm>
                      <a:custGeom>
                        <a:avLst/>
                        <a:gdLst/>
                        <a:ahLst/>
                        <a:cxnLst>
                          <a:cxn ang="0">
                            <a:pos x="27" y="9"/>
                          </a:cxn>
                          <a:cxn ang="0">
                            <a:pos x="23" y="33"/>
                          </a:cxn>
                          <a:cxn ang="0">
                            <a:pos x="27" y="9"/>
                          </a:cxn>
                        </a:cxnLst>
                        <a:rect l="0" t="0" r="r" b="b"/>
                        <a:pathLst>
                          <a:path w="28" h="33">
                            <a:moveTo>
                              <a:pt x="27" y="9"/>
                            </a:moveTo>
                            <a:cubicBezTo>
                              <a:pt x="0" y="0"/>
                              <a:pt x="1" y="26"/>
                              <a:pt x="23" y="33"/>
                            </a:cubicBezTo>
                            <a:cubicBezTo>
                              <a:pt x="28" y="17"/>
                              <a:pt x="27" y="25"/>
                              <a:pt x="27" y="9"/>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47" name="Freeform 42"/>
                      <p:cNvSpPr>
                        <a:spLocks noChangeAspect="1"/>
                      </p:cNvSpPr>
                      <p:nvPr/>
                    </p:nvSpPr>
                    <p:spPr bwMode="auto">
                      <a:xfrm rot="55551">
                        <a:off x="8202781" y="4395011"/>
                        <a:ext cx="59609" cy="95394"/>
                      </a:xfrm>
                      <a:custGeom>
                        <a:avLst/>
                        <a:gdLst/>
                        <a:ahLst/>
                        <a:cxnLst>
                          <a:cxn ang="0">
                            <a:pos x="34" y="60"/>
                          </a:cxn>
                          <a:cxn ang="0">
                            <a:pos x="14" y="0"/>
                          </a:cxn>
                          <a:cxn ang="0">
                            <a:pos x="2" y="4"/>
                          </a:cxn>
                          <a:cxn ang="0">
                            <a:pos x="22" y="60"/>
                          </a:cxn>
                          <a:cxn ang="0">
                            <a:pos x="34" y="60"/>
                          </a:cxn>
                        </a:cxnLst>
                        <a:rect l="0" t="0" r="r" b="b"/>
                        <a:pathLst>
                          <a:path w="39" h="60">
                            <a:moveTo>
                              <a:pt x="34" y="60"/>
                            </a:moveTo>
                            <a:cubicBezTo>
                              <a:pt x="32" y="34"/>
                              <a:pt x="39" y="8"/>
                              <a:pt x="14" y="0"/>
                            </a:cubicBezTo>
                            <a:cubicBezTo>
                              <a:pt x="10" y="1"/>
                              <a:pt x="3" y="0"/>
                              <a:pt x="2" y="4"/>
                            </a:cubicBezTo>
                            <a:cubicBezTo>
                              <a:pt x="0" y="15"/>
                              <a:pt x="16" y="52"/>
                              <a:pt x="22" y="60"/>
                            </a:cubicBezTo>
                            <a:cubicBezTo>
                              <a:pt x="36" y="51"/>
                              <a:pt x="34" y="47"/>
                              <a:pt x="34" y="60"/>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48" name="Freeform 43"/>
                      <p:cNvSpPr>
                        <a:spLocks noChangeAspect="1"/>
                      </p:cNvSpPr>
                      <p:nvPr/>
                    </p:nvSpPr>
                    <p:spPr bwMode="auto">
                      <a:xfrm rot="55551">
                        <a:off x="5756068" y="2274332"/>
                        <a:ext cx="135477" cy="124746"/>
                      </a:xfrm>
                      <a:custGeom>
                        <a:avLst/>
                        <a:gdLst/>
                        <a:ahLst/>
                        <a:cxnLst>
                          <a:cxn ang="0">
                            <a:pos x="80" y="16"/>
                          </a:cxn>
                          <a:cxn ang="0">
                            <a:pos x="28" y="32"/>
                          </a:cxn>
                          <a:cxn ang="0">
                            <a:pos x="0" y="68"/>
                          </a:cxn>
                          <a:cxn ang="0">
                            <a:pos x="36" y="84"/>
                          </a:cxn>
                          <a:cxn ang="0">
                            <a:pos x="96" y="60"/>
                          </a:cxn>
                          <a:cxn ang="0">
                            <a:pos x="80" y="16"/>
                          </a:cxn>
                        </a:cxnLst>
                        <a:rect l="0" t="0" r="r" b="b"/>
                        <a:pathLst>
                          <a:path w="96" h="84">
                            <a:moveTo>
                              <a:pt x="80" y="16"/>
                            </a:moveTo>
                            <a:cubicBezTo>
                              <a:pt x="31" y="0"/>
                              <a:pt x="76" y="16"/>
                              <a:pt x="28" y="32"/>
                            </a:cubicBezTo>
                            <a:cubicBezTo>
                              <a:pt x="19" y="45"/>
                              <a:pt x="9" y="55"/>
                              <a:pt x="0" y="68"/>
                            </a:cubicBezTo>
                            <a:cubicBezTo>
                              <a:pt x="11" y="75"/>
                              <a:pt x="36" y="84"/>
                              <a:pt x="36" y="84"/>
                            </a:cubicBezTo>
                            <a:cubicBezTo>
                              <a:pt x="59" y="79"/>
                              <a:pt x="74" y="66"/>
                              <a:pt x="96" y="60"/>
                            </a:cubicBezTo>
                            <a:cubicBezTo>
                              <a:pt x="92" y="45"/>
                              <a:pt x="80" y="31"/>
                              <a:pt x="80" y="16"/>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49" name="Freeform 44"/>
                      <p:cNvSpPr>
                        <a:spLocks noChangeAspect="1"/>
                      </p:cNvSpPr>
                      <p:nvPr/>
                    </p:nvSpPr>
                    <p:spPr bwMode="auto">
                      <a:xfrm rot="55551">
                        <a:off x="5742520" y="2560513"/>
                        <a:ext cx="135477" cy="80717"/>
                      </a:xfrm>
                      <a:custGeom>
                        <a:avLst/>
                        <a:gdLst/>
                        <a:ahLst/>
                        <a:cxnLst>
                          <a:cxn ang="0">
                            <a:pos x="59" y="10"/>
                          </a:cxn>
                          <a:cxn ang="0">
                            <a:pos x="15" y="6"/>
                          </a:cxn>
                          <a:cxn ang="0">
                            <a:pos x="11" y="42"/>
                          </a:cxn>
                          <a:cxn ang="0">
                            <a:pos x="35" y="50"/>
                          </a:cxn>
                          <a:cxn ang="0">
                            <a:pos x="59" y="10"/>
                          </a:cxn>
                        </a:cxnLst>
                        <a:rect l="0" t="0" r="r" b="b"/>
                        <a:pathLst>
                          <a:path w="91" h="50">
                            <a:moveTo>
                              <a:pt x="59" y="10"/>
                            </a:moveTo>
                            <a:cubicBezTo>
                              <a:pt x="29" y="0"/>
                              <a:pt x="43" y="0"/>
                              <a:pt x="15" y="6"/>
                            </a:cubicBezTo>
                            <a:cubicBezTo>
                              <a:pt x="14" y="9"/>
                              <a:pt x="0" y="34"/>
                              <a:pt x="11" y="42"/>
                            </a:cubicBezTo>
                            <a:cubicBezTo>
                              <a:pt x="18" y="47"/>
                              <a:pt x="35" y="50"/>
                              <a:pt x="35" y="50"/>
                            </a:cubicBezTo>
                            <a:cubicBezTo>
                              <a:pt x="75" y="46"/>
                              <a:pt x="91" y="42"/>
                              <a:pt x="59" y="10"/>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50" name="Freeform 45"/>
                      <p:cNvSpPr>
                        <a:spLocks noChangeAspect="1"/>
                      </p:cNvSpPr>
                      <p:nvPr/>
                    </p:nvSpPr>
                    <p:spPr bwMode="auto">
                      <a:xfrm rot="55551">
                        <a:off x="5504082" y="2366057"/>
                        <a:ext cx="233020" cy="220140"/>
                      </a:xfrm>
                      <a:custGeom>
                        <a:avLst/>
                        <a:gdLst/>
                        <a:ahLst/>
                        <a:cxnLst>
                          <a:cxn ang="0">
                            <a:pos x="138" y="1"/>
                          </a:cxn>
                          <a:cxn ang="0">
                            <a:pos x="102" y="5"/>
                          </a:cxn>
                          <a:cxn ang="0">
                            <a:pos x="66" y="9"/>
                          </a:cxn>
                          <a:cxn ang="0">
                            <a:pos x="66" y="57"/>
                          </a:cxn>
                          <a:cxn ang="0">
                            <a:pos x="30" y="57"/>
                          </a:cxn>
                          <a:cxn ang="0">
                            <a:pos x="18" y="53"/>
                          </a:cxn>
                          <a:cxn ang="0">
                            <a:pos x="2" y="57"/>
                          </a:cxn>
                          <a:cxn ang="0">
                            <a:pos x="18" y="105"/>
                          </a:cxn>
                          <a:cxn ang="0">
                            <a:pos x="30" y="109"/>
                          </a:cxn>
                          <a:cxn ang="0">
                            <a:pos x="54" y="137"/>
                          </a:cxn>
                          <a:cxn ang="0">
                            <a:pos x="110" y="117"/>
                          </a:cxn>
                          <a:cxn ang="0">
                            <a:pos x="158" y="73"/>
                          </a:cxn>
                          <a:cxn ang="0">
                            <a:pos x="170" y="49"/>
                          </a:cxn>
                          <a:cxn ang="0">
                            <a:pos x="138" y="1"/>
                          </a:cxn>
                        </a:cxnLst>
                        <a:rect l="0" t="0" r="r" b="b"/>
                        <a:pathLst>
                          <a:path w="171" h="137">
                            <a:moveTo>
                              <a:pt x="138" y="1"/>
                            </a:moveTo>
                            <a:cubicBezTo>
                              <a:pt x="123" y="6"/>
                              <a:pt x="117" y="0"/>
                              <a:pt x="102" y="5"/>
                            </a:cubicBezTo>
                            <a:cubicBezTo>
                              <a:pt x="90" y="23"/>
                              <a:pt x="84" y="15"/>
                              <a:pt x="66" y="9"/>
                            </a:cubicBezTo>
                            <a:cubicBezTo>
                              <a:pt x="48" y="36"/>
                              <a:pt x="57" y="30"/>
                              <a:pt x="66" y="57"/>
                            </a:cubicBezTo>
                            <a:cubicBezTo>
                              <a:pt x="47" y="70"/>
                              <a:pt x="59" y="67"/>
                              <a:pt x="30" y="57"/>
                            </a:cubicBezTo>
                            <a:cubicBezTo>
                              <a:pt x="26" y="56"/>
                              <a:pt x="18" y="53"/>
                              <a:pt x="18" y="53"/>
                            </a:cubicBezTo>
                            <a:cubicBezTo>
                              <a:pt x="13" y="54"/>
                              <a:pt x="4" y="52"/>
                              <a:pt x="2" y="57"/>
                            </a:cubicBezTo>
                            <a:cubicBezTo>
                              <a:pt x="0" y="63"/>
                              <a:pt x="15" y="96"/>
                              <a:pt x="18" y="105"/>
                            </a:cubicBezTo>
                            <a:cubicBezTo>
                              <a:pt x="19" y="109"/>
                              <a:pt x="26" y="108"/>
                              <a:pt x="30" y="109"/>
                            </a:cubicBezTo>
                            <a:cubicBezTo>
                              <a:pt x="39" y="123"/>
                              <a:pt x="38" y="132"/>
                              <a:pt x="54" y="137"/>
                            </a:cubicBezTo>
                            <a:cubicBezTo>
                              <a:pt x="73" y="118"/>
                              <a:pt x="81" y="121"/>
                              <a:pt x="110" y="117"/>
                            </a:cubicBezTo>
                            <a:cubicBezTo>
                              <a:pt x="122" y="82"/>
                              <a:pt x="122" y="82"/>
                              <a:pt x="158" y="73"/>
                            </a:cubicBezTo>
                            <a:cubicBezTo>
                              <a:pt x="161" y="68"/>
                              <a:pt x="171" y="56"/>
                              <a:pt x="170" y="49"/>
                            </a:cubicBezTo>
                            <a:cubicBezTo>
                              <a:pt x="169" y="36"/>
                              <a:pt x="154" y="1"/>
                              <a:pt x="138" y="1"/>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51" name="Freeform 46"/>
                      <p:cNvSpPr>
                        <a:spLocks noChangeAspect="1"/>
                      </p:cNvSpPr>
                      <p:nvPr/>
                    </p:nvSpPr>
                    <p:spPr bwMode="auto">
                      <a:xfrm rot="55551">
                        <a:off x="5685621" y="2560513"/>
                        <a:ext cx="56901" cy="73381"/>
                      </a:xfrm>
                      <a:custGeom>
                        <a:avLst/>
                        <a:gdLst/>
                        <a:ahLst/>
                        <a:cxnLst>
                          <a:cxn ang="0">
                            <a:pos x="33" y="0"/>
                          </a:cxn>
                          <a:cxn ang="0">
                            <a:pos x="33" y="36"/>
                          </a:cxn>
                          <a:cxn ang="0">
                            <a:pos x="9" y="28"/>
                          </a:cxn>
                          <a:cxn ang="0">
                            <a:pos x="33" y="0"/>
                          </a:cxn>
                        </a:cxnLst>
                        <a:rect l="0" t="0" r="r" b="b"/>
                        <a:pathLst>
                          <a:path w="45" h="40">
                            <a:moveTo>
                              <a:pt x="33" y="0"/>
                            </a:moveTo>
                            <a:cubicBezTo>
                              <a:pt x="36" y="9"/>
                              <a:pt x="45" y="29"/>
                              <a:pt x="33" y="36"/>
                            </a:cubicBezTo>
                            <a:cubicBezTo>
                              <a:pt x="26" y="40"/>
                              <a:pt x="9" y="28"/>
                              <a:pt x="9" y="28"/>
                            </a:cubicBezTo>
                            <a:cubicBezTo>
                              <a:pt x="0" y="0"/>
                              <a:pt x="22" y="21"/>
                              <a:pt x="33" y="0"/>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52" name="Freeform 47"/>
                      <p:cNvSpPr>
                        <a:spLocks noChangeAspect="1"/>
                      </p:cNvSpPr>
                      <p:nvPr/>
                    </p:nvSpPr>
                    <p:spPr bwMode="auto">
                      <a:xfrm rot="55551">
                        <a:off x="6696278" y="1650602"/>
                        <a:ext cx="89415" cy="150428"/>
                      </a:xfrm>
                      <a:custGeom>
                        <a:avLst/>
                        <a:gdLst/>
                        <a:ahLst/>
                        <a:cxnLst>
                          <a:cxn ang="0">
                            <a:pos x="64" y="7"/>
                          </a:cxn>
                          <a:cxn ang="0">
                            <a:pos x="0" y="35"/>
                          </a:cxn>
                          <a:cxn ang="0">
                            <a:pos x="48" y="99"/>
                          </a:cxn>
                          <a:cxn ang="0">
                            <a:pos x="68" y="47"/>
                          </a:cxn>
                          <a:cxn ang="0">
                            <a:pos x="64" y="7"/>
                          </a:cxn>
                        </a:cxnLst>
                        <a:rect l="0" t="0" r="r" b="b"/>
                        <a:pathLst>
                          <a:path w="68" h="99">
                            <a:moveTo>
                              <a:pt x="64" y="7"/>
                            </a:moveTo>
                            <a:cubicBezTo>
                              <a:pt x="17" y="11"/>
                              <a:pt x="12" y="0"/>
                              <a:pt x="0" y="35"/>
                            </a:cubicBezTo>
                            <a:cubicBezTo>
                              <a:pt x="18" y="62"/>
                              <a:pt x="13" y="87"/>
                              <a:pt x="48" y="99"/>
                            </a:cubicBezTo>
                            <a:cubicBezTo>
                              <a:pt x="54" y="81"/>
                              <a:pt x="62" y="65"/>
                              <a:pt x="68" y="47"/>
                            </a:cubicBezTo>
                            <a:cubicBezTo>
                              <a:pt x="64" y="10"/>
                              <a:pt x="64" y="23"/>
                              <a:pt x="64" y="7"/>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53" name="Freeform 48"/>
                      <p:cNvSpPr>
                        <a:spLocks noChangeAspect="1"/>
                      </p:cNvSpPr>
                      <p:nvPr/>
                    </p:nvSpPr>
                    <p:spPr bwMode="auto">
                      <a:xfrm rot="55551">
                        <a:off x="4837535" y="2366057"/>
                        <a:ext cx="2002348" cy="2153699"/>
                      </a:xfrm>
                      <a:custGeom>
                        <a:avLst/>
                        <a:gdLst/>
                        <a:ahLst/>
                        <a:cxnLst>
                          <a:cxn ang="0">
                            <a:pos x="1224" y="16"/>
                          </a:cxn>
                          <a:cxn ang="0">
                            <a:pos x="1088" y="56"/>
                          </a:cxn>
                          <a:cxn ang="0">
                            <a:pos x="1056" y="108"/>
                          </a:cxn>
                          <a:cxn ang="0">
                            <a:pos x="1016" y="132"/>
                          </a:cxn>
                          <a:cxn ang="0">
                            <a:pos x="892" y="108"/>
                          </a:cxn>
                          <a:cxn ang="0">
                            <a:pos x="840" y="144"/>
                          </a:cxn>
                          <a:cxn ang="0">
                            <a:pos x="804" y="176"/>
                          </a:cxn>
                          <a:cxn ang="0">
                            <a:pos x="720" y="212"/>
                          </a:cxn>
                          <a:cxn ang="0">
                            <a:pos x="740" y="280"/>
                          </a:cxn>
                          <a:cxn ang="0">
                            <a:pos x="660" y="360"/>
                          </a:cxn>
                          <a:cxn ang="0">
                            <a:pos x="572" y="432"/>
                          </a:cxn>
                          <a:cxn ang="0">
                            <a:pos x="488" y="364"/>
                          </a:cxn>
                          <a:cxn ang="0">
                            <a:pos x="412" y="324"/>
                          </a:cxn>
                          <a:cxn ang="0">
                            <a:pos x="324" y="392"/>
                          </a:cxn>
                          <a:cxn ang="0">
                            <a:pos x="164" y="408"/>
                          </a:cxn>
                          <a:cxn ang="0">
                            <a:pos x="36" y="444"/>
                          </a:cxn>
                          <a:cxn ang="0">
                            <a:pos x="112" y="556"/>
                          </a:cxn>
                          <a:cxn ang="0">
                            <a:pos x="108" y="644"/>
                          </a:cxn>
                          <a:cxn ang="0">
                            <a:pos x="48" y="692"/>
                          </a:cxn>
                          <a:cxn ang="0">
                            <a:pos x="0" y="728"/>
                          </a:cxn>
                          <a:cxn ang="0">
                            <a:pos x="72" y="912"/>
                          </a:cxn>
                          <a:cxn ang="0">
                            <a:pos x="104" y="1060"/>
                          </a:cxn>
                          <a:cxn ang="0">
                            <a:pos x="196" y="1072"/>
                          </a:cxn>
                          <a:cxn ang="0">
                            <a:pos x="272" y="1152"/>
                          </a:cxn>
                          <a:cxn ang="0">
                            <a:pos x="280" y="1204"/>
                          </a:cxn>
                          <a:cxn ang="0">
                            <a:pos x="404" y="1348"/>
                          </a:cxn>
                          <a:cxn ang="0">
                            <a:pos x="504" y="1264"/>
                          </a:cxn>
                          <a:cxn ang="0">
                            <a:pos x="600" y="1236"/>
                          </a:cxn>
                          <a:cxn ang="0">
                            <a:pos x="720" y="1300"/>
                          </a:cxn>
                          <a:cxn ang="0">
                            <a:pos x="868" y="1356"/>
                          </a:cxn>
                          <a:cxn ang="0">
                            <a:pos x="980" y="1336"/>
                          </a:cxn>
                          <a:cxn ang="0">
                            <a:pos x="1128" y="1332"/>
                          </a:cxn>
                          <a:cxn ang="0">
                            <a:pos x="1168" y="1300"/>
                          </a:cxn>
                          <a:cxn ang="0">
                            <a:pos x="1264" y="1260"/>
                          </a:cxn>
                          <a:cxn ang="0">
                            <a:pos x="1204" y="1108"/>
                          </a:cxn>
                          <a:cxn ang="0">
                            <a:pos x="1268" y="952"/>
                          </a:cxn>
                          <a:cxn ang="0">
                            <a:pos x="1312" y="856"/>
                          </a:cxn>
                          <a:cxn ang="0">
                            <a:pos x="1268" y="820"/>
                          </a:cxn>
                          <a:cxn ang="0">
                            <a:pos x="1396" y="676"/>
                          </a:cxn>
                          <a:cxn ang="0">
                            <a:pos x="1344" y="576"/>
                          </a:cxn>
                          <a:cxn ang="0">
                            <a:pos x="1352" y="484"/>
                          </a:cxn>
                          <a:cxn ang="0">
                            <a:pos x="1432" y="424"/>
                          </a:cxn>
                          <a:cxn ang="0">
                            <a:pos x="1392" y="268"/>
                          </a:cxn>
                          <a:cxn ang="0">
                            <a:pos x="1440" y="176"/>
                          </a:cxn>
                          <a:cxn ang="0">
                            <a:pos x="1348" y="76"/>
                          </a:cxn>
                          <a:cxn ang="0">
                            <a:pos x="1280" y="0"/>
                          </a:cxn>
                        </a:cxnLst>
                        <a:rect l="0" t="0" r="r" b="b"/>
                        <a:pathLst>
                          <a:path w="1455" h="1368">
                            <a:moveTo>
                              <a:pt x="1280" y="0"/>
                            </a:moveTo>
                            <a:cubicBezTo>
                              <a:pt x="1267" y="4"/>
                              <a:pt x="1244" y="20"/>
                              <a:pt x="1244" y="20"/>
                            </a:cubicBezTo>
                            <a:cubicBezTo>
                              <a:pt x="1237" y="19"/>
                              <a:pt x="1231" y="18"/>
                              <a:pt x="1224" y="16"/>
                            </a:cubicBezTo>
                            <a:cubicBezTo>
                              <a:pt x="1216" y="14"/>
                              <a:pt x="1200" y="8"/>
                              <a:pt x="1200" y="8"/>
                            </a:cubicBezTo>
                            <a:cubicBezTo>
                              <a:pt x="1173" y="9"/>
                              <a:pt x="1146" y="7"/>
                              <a:pt x="1120" y="12"/>
                            </a:cubicBezTo>
                            <a:cubicBezTo>
                              <a:pt x="1116" y="13"/>
                              <a:pt x="1101" y="47"/>
                              <a:pt x="1088" y="56"/>
                            </a:cubicBezTo>
                            <a:cubicBezTo>
                              <a:pt x="1085" y="60"/>
                              <a:pt x="1084" y="65"/>
                              <a:pt x="1080" y="68"/>
                            </a:cubicBezTo>
                            <a:cubicBezTo>
                              <a:pt x="1077" y="71"/>
                              <a:pt x="1070" y="69"/>
                              <a:pt x="1068" y="72"/>
                            </a:cubicBezTo>
                            <a:cubicBezTo>
                              <a:pt x="1068" y="72"/>
                              <a:pt x="1058" y="102"/>
                              <a:pt x="1056" y="108"/>
                            </a:cubicBezTo>
                            <a:cubicBezTo>
                              <a:pt x="1055" y="112"/>
                              <a:pt x="1056" y="119"/>
                              <a:pt x="1052" y="120"/>
                            </a:cubicBezTo>
                            <a:cubicBezTo>
                              <a:pt x="1044" y="123"/>
                              <a:pt x="1036" y="125"/>
                              <a:pt x="1028" y="128"/>
                            </a:cubicBezTo>
                            <a:cubicBezTo>
                              <a:pt x="1024" y="129"/>
                              <a:pt x="1016" y="132"/>
                              <a:pt x="1016" y="132"/>
                            </a:cubicBezTo>
                            <a:cubicBezTo>
                              <a:pt x="969" y="116"/>
                              <a:pt x="1034" y="112"/>
                              <a:pt x="968" y="120"/>
                            </a:cubicBezTo>
                            <a:cubicBezTo>
                              <a:pt x="953" y="143"/>
                              <a:pt x="937" y="124"/>
                              <a:pt x="916" y="116"/>
                            </a:cubicBezTo>
                            <a:cubicBezTo>
                              <a:pt x="908" y="113"/>
                              <a:pt x="892" y="108"/>
                              <a:pt x="892" y="108"/>
                            </a:cubicBezTo>
                            <a:cubicBezTo>
                              <a:pt x="884" y="111"/>
                              <a:pt x="875" y="111"/>
                              <a:pt x="868" y="116"/>
                            </a:cubicBezTo>
                            <a:cubicBezTo>
                              <a:pt x="860" y="121"/>
                              <a:pt x="844" y="132"/>
                              <a:pt x="844" y="132"/>
                            </a:cubicBezTo>
                            <a:cubicBezTo>
                              <a:pt x="843" y="136"/>
                              <a:pt x="840" y="140"/>
                              <a:pt x="840" y="144"/>
                            </a:cubicBezTo>
                            <a:cubicBezTo>
                              <a:pt x="841" y="152"/>
                              <a:pt x="848" y="168"/>
                              <a:pt x="848" y="168"/>
                            </a:cubicBezTo>
                            <a:cubicBezTo>
                              <a:pt x="820" y="187"/>
                              <a:pt x="834" y="153"/>
                              <a:pt x="816" y="180"/>
                            </a:cubicBezTo>
                            <a:cubicBezTo>
                              <a:pt x="812" y="179"/>
                              <a:pt x="806" y="179"/>
                              <a:pt x="804" y="176"/>
                            </a:cubicBezTo>
                            <a:cubicBezTo>
                              <a:pt x="799" y="169"/>
                              <a:pt x="796" y="152"/>
                              <a:pt x="796" y="152"/>
                            </a:cubicBezTo>
                            <a:cubicBezTo>
                              <a:pt x="760" y="158"/>
                              <a:pt x="771" y="170"/>
                              <a:pt x="740" y="180"/>
                            </a:cubicBezTo>
                            <a:cubicBezTo>
                              <a:pt x="730" y="209"/>
                              <a:pt x="739" y="199"/>
                              <a:pt x="720" y="212"/>
                            </a:cubicBezTo>
                            <a:cubicBezTo>
                              <a:pt x="702" y="240"/>
                              <a:pt x="707" y="227"/>
                              <a:pt x="700" y="248"/>
                            </a:cubicBezTo>
                            <a:cubicBezTo>
                              <a:pt x="708" y="251"/>
                              <a:pt x="716" y="253"/>
                              <a:pt x="724" y="256"/>
                            </a:cubicBezTo>
                            <a:cubicBezTo>
                              <a:pt x="733" y="259"/>
                              <a:pt x="740" y="280"/>
                              <a:pt x="740" y="280"/>
                            </a:cubicBezTo>
                            <a:cubicBezTo>
                              <a:pt x="735" y="299"/>
                              <a:pt x="735" y="326"/>
                              <a:pt x="716" y="332"/>
                            </a:cubicBezTo>
                            <a:cubicBezTo>
                              <a:pt x="700" y="327"/>
                              <a:pt x="697" y="318"/>
                              <a:pt x="680" y="324"/>
                            </a:cubicBezTo>
                            <a:cubicBezTo>
                              <a:pt x="673" y="334"/>
                              <a:pt x="669" y="352"/>
                              <a:pt x="660" y="360"/>
                            </a:cubicBezTo>
                            <a:cubicBezTo>
                              <a:pt x="650" y="368"/>
                              <a:pt x="624" y="370"/>
                              <a:pt x="612" y="372"/>
                            </a:cubicBezTo>
                            <a:cubicBezTo>
                              <a:pt x="606" y="390"/>
                              <a:pt x="622" y="419"/>
                              <a:pt x="596" y="428"/>
                            </a:cubicBezTo>
                            <a:cubicBezTo>
                              <a:pt x="588" y="431"/>
                              <a:pt x="580" y="431"/>
                              <a:pt x="572" y="432"/>
                            </a:cubicBezTo>
                            <a:cubicBezTo>
                              <a:pt x="545" y="450"/>
                              <a:pt x="552" y="428"/>
                              <a:pt x="528" y="420"/>
                            </a:cubicBezTo>
                            <a:cubicBezTo>
                              <a:pt x="518" y="406"/>
                              <a:pt x="518" y="383"/>
                              <a:pt x="504" y="372"/>
                            </a:cubicBezTo>
                            <a:cubicBezTo>
                              <a:pt x="499" y="368"/>
                              <a:pt x="493" y="368"/>
                              <a:pt x="488" y="364"/>
                            </a:cubicBezTo>
                            <a:cubicBezTo>
                              <a:pt x="479" y="357"/>
                              <a:pt x="472" y="348"/>
                              <a:pt x="464" y="340"/>
                            </a:cubicBezTo>
                            <a:cubicBezTo>
                              <a:pt x="457" y="333"/>
                              <a:pt x="448" y="316"/>
                              <a:pt x="448" y="316"/>
                            </a:cubicBezTo>
                            <a:cubicBezTo>
                              <a:pt x="421" y="325"/>
                              <a:pt x="454" y="315"/>
                              <a:pt x="412" y="324"/>
                            </a:cubicBezTo>
                            <a:cubicBezTo>
                              <a:pt x="399" y="327"/>
                              <a:pt x="389" y="336"/>
                              <a:pt x="376" y="340"/>
                            </a:cubicBezTo>
                            <a:cubicBezTo>
                              <a:pt x="370" y="323"/>
                              <a:pt x="365" y="322"/>
                              <a:pt x="348" y="328"/>
                            </a:cubicBezTo>
                            <a:cubicBezTo>
                              <a:pt x="345" y="337"/>
                              <a:pt x="328" y="386"/>
                              <a:pt x="324" y="392"/>
                            </a:cubicBezTo>
                            <a:cubicBezTo>
                              <a:pt x="312" y="411"/>
                              <a:pt x="264" y="413"/>
                              <a:pt x="244" y="420"/>
                            </a:cubicBezTo>
                            <a:cubicBezTo>
                              <a:pt x="217" y="411"/>
                              <a:pt x="224" y="399"/>
                              <a:pt x="204" y="392"/>
                            </a:cubicBezTo>
                            <a:cubicBezTo>
                              <a:pt x="189" y="396"/>
                              <a:pt x="179" y="404"/>
                              <a:pt x="164" y="408"/>
                            </a:cubicBezTo>
                            <a:cubicBezTo>
                              <a:pt x="142" y="413"/>
                              <a:pt x="123" y="415"/>
                              <a:pt x="104" y="428"/>
                            </a:cubicBezTo>
                            <a:cubicBezTo>
                              <a:pt x="90" y="407"/>
                              <a:pt x="79" y="411"/>
                              <a:pt x="60" y="424"/>
                            </a:cubicBezTo>
                            <a:cubicBezTo>
                              <a:pt x="41" y="418"/>
                              <a:pt x="41" y="428"/>
                              <a:pt x="36" y="444"/>
                            </a:cubicBezTo>
                            <a:cubicBezTo>
                              <a:pt x="43" y="464"/>
                              <a:pt x="54" y="478"/>
                              <a:pt x="68" y="492"/>
                            </a:cubicBezTo>
                            <a:cubicBezTo>
                              <a:pt x="71" y="502"/>
                              <a:pt x="80" y="532"/>
                              <a:pt x="88" y="540"/>
                            </a:cubicBezTo>
                            <a:cubicBezTo>
                              <a:pt x="95" y="547"/>
                              <a:pt x="104" y="551"/>
                              <a:pt x="112" y="556"/>
                            </a:cubicBezTo>
                            <a:cubicBezTo>
                              <a:pt x="116" y="559"/>
                              <a:pt x="124" y="564"/>
                              <a:pt x="124" y="564"/>
                            </a:cubicBezTo>
                            <a:cubicBezTo>
                              <a:pt x="138" y="605"/>
                              <a:pt x="127" y="591"/>
                              <a:pt x="96" y="612"/>
                            </a:cubicBezTo>
                            <a:cubicBezTo>
                              <a:pt x="90" y="631"/>
                              <a:pt x="102" y="626"/>
                              <a:pt x="108" y="644"/>
                            </a:cubicBezTo>
                            <a:cubicBezTo>
                              <a:pt x="80" y="653"/>
                              <a:pt x="87" y="644"/>
                              <a:pt x="80" y="664"/>
                            </a:cubicBezTo>
                            <a:cubicBezTo>
                              <a:pt x="86" y="682"/>
                              <a:pt x="83" y="686"/>
                              <a:pt x="68" y="696"/>
                            </a:cubicBezTo>
                            <a:cubicBezTo>
                              <a:pt x="61" y="695"/>
                              <a:pt x="53" y="697"/>
                              <a:pt x="48" y="692"/>
                            </a:cubicBezTo>
                            <a:cubicBezTo>
                              <a:pt x="45" y="689"/>
                              <a:pt x="60" y="684"/>
                              <a:pt x="60" y="688"/>
                            </a:cubicBezTo>
                            <a:cubicBezTo>
                              <a:pt x="60" y="693"/>
                              <a:pt x="39" y="699"/>
                              <a:pt x="36" y="700"/>
                            </a:cubicBezTo>
                            <a:cubicBezTo>
                              <a:pt x="25" y="711"/>
                              <a:pt x="0" y="728"/>
                              <a:pt x="0" y="728"/>
                            </a:cubicBezTo>
                            <a:cubicBezTo>
                              <a:pt x="15" y="751"/>
                              <a:pt x="36" y="795"/>
                              <a:pt x="64" y="804"/>
                            </a:cubicBezTo>
                            <a:cubicBezTo>
                              <a:pt x="69" y="849"/>
                              <a:pt x="76" y="865"/>
                              <a:pt x="32" y="876"/>
                            </a:cubicBezTo>
                            <a:cubicBezTo>
                              <a:pt x="38" y="893"/>
                              <a:pt x="55" y="906"/>
                              <a:pt x="72" y="912"/>
                            </a:cubicBezTo>
                            <a:cubicBezTo>
                              <a:pt x="61" y="929"/>
                              <a:pt x="65" y="932"/>
                              <a:pt x="76" y="948"/>
                            </a:cubicBezTo>
                            <a:cubicBezTo>
                              <a:pt x="80" y="964"/>
                              <a:pt x="83" y="980"/>
                              <a:pt x="88" y="996"/>
                            </a:cubicBezTo>
                            <a:cubicBezTo>
                              <a:pt x="80" y="1021"/>
                              <a:pt x="73" y="1050"/>
                              <a:pt x="104" y="1060"/>
                            </a:cubicBezTo>
                            <a:cubicBezTo>
                              <a:pt x="116" y="1042"/>
                              <a:pt x="112" y="1041"/>
                              <a:pt x="144" y="1052"/>
                            </a:cubicBezTo>
                            <a:cubicBezTo>
                              <a:pt x="153" y="1055"/>
                              <a:pt x="168" y="1068"/>
                              <a:pt x="168" y="1068"/>
                            </a:cubicBezTo>
                            <a:cubicBezTo>
                              <a:pt x="194" y="1059"/>
                              <a:pt x="190" y="1052"/>
                              <a:pt x="196" y="1072"/>
                            </a:cubicBezTo>
                            <a:cubicBezTo>
                              <a:pt x="198" y="1077"/>
                              <a:pt x="196" y="1084"/>
                              <a:pt x="200" y="1088"/>
                            </a:cubicBezTo>
                            <a:cubicBezTo>
                              <a:pt x="206" y="1093"/>
                              <a:pt x="224" y="1096"/>
                              <a:pt x="224" y="1096"/>
                            </a:cubicBezTo>
                            <a:cubicBezTo>
                              <a:pt x="244" y="1126"/>
                              <a:pt x="239" y="1135"/>
                              <a:pt x="272" y="1152"/>
                            </a:cubicBezTo>
                            <a:cubicBezTo>
                              <a:pt x="269" y="1160"/>
                              <a:pt x="267" y="1168"/>
                              <a:pt x="264" y="1176"/>
                            </a:cubicBezTo>
                            <a:cubicBezTo>
                              <a:pt x="263" y="1180"/>
                              <a:pt x="260" y="1188"/>
                              <a:pt x="260" y="1188"/>
                            </a:cubicBezTo>
                            <a:cubicBezTo>
                              <a:pt x="275" y="1210"/>
                              <a:pt x="260" y="1193"/>
                              <a:pt x="280" y="1204"/>
                            </a:cubicBezTo>
                            <a:cubicBezTo>
                              <a:pt x="288" y="1209"/>
                              <a:pt x="304" y="1220"/>
                              <a:pt x="304" y="1220"/>
                            </a:cubicBezTo>
                            <a:cubicBezTo>
                              <a:pt x="321" y="1270"/>
                              <a:pt x="282" y="1337"/>
                              <a:pt x="340" y="1356"/>
                            </a:cubicBezTo>
                            <a:cubicBezTo>
                              <a:pt x="361" y="1354"/>
                              <a:pt x="389" y="1363"/>
                              <a:pt x="404" y="1348"/>
                            </a:cubicBezTo>
                            <a:cubicBezTo>
                              <a:pt x="411" y="1341"/>
                              <a:pt x="415" y="1332"/>
                              <a:pt x="420" y="1324"/>
                            </a:cubicBezTo>
                            <a:cubicBezTo>
                              <a:pt x="425" y="1317"/>
                              <a:pt x="467" y="1313"/>
                              <a:pt x="472" y="1312"/>
                            </a:cubicBezTo>
                            <a:cubicBezTo>
                              <a:pt x="501" y="1302"/>
                              <a:pt x="498" y="1292"/>
                              <a:pt x="504" y="1264"/>
                            </a:cubicBezTo>
                            <a:cubicBezTo>
                              <a:pt x="507" y="1249"/>
                              <a:pt x="519" y="1229"/>
                              <a:pt x="528" y="1216"/>
                            </a:cubicBezTo>
                            <a:cubicBezTo>
                              <a:pt x="536" y="1205"/>
                              <a:pt x="564" y="1196"/>
                              <a:pt x="564" y="1196"/>
                            </a:cubicBezTo>
                            <a:cubicBezTo>
                              <a:pt x="582" y="1202"/>
                              <a:pt x="584" y="1223"/>
                              <a:pt x="600" y="1236"/>
                            </a:cubicBezTo>
                            <a:cubicBezTo>
                              <a:pt x="611" y="1245"/>
                              <a:pt x="624" y="1248"/>
                              <a:pt x="636" y="1256"/>
                            </a:cubicBezTo>
                            <a:cubicBezTo>
                              <a:pt x="650" y="1253"/>
                              <a:pt x="676" y="1244"/>
                              <a:pt x="676" y="1244"/>
                            </a:cubicBezTo>
                            <a:cubicBezTo>
                              <a:pt x="686" y="1260"/>
                              <a:pt x="702" y="1294"/>
                              <a:pt x="720" y="1300"/>
                            </a:cubicBezTo>
                            <a:cubicBezTo>
                              <a:pt x="730" y="1315"/>
                              <a:pt x="745" y="1330"/>
                              <a:pt x="760" y="1340"/>
                            </a:cubicBezTo>
                            <a:cubicBezTo>
                              <a:pt x="765" y="1356"/>
                              <a:pt x="783" y="1362"/>
                              <a:pt x="800" y="1368"/>
                            </a:cubicBezTo>
                            <a:cubicBezTo>
                              <a:pt x="810" y="1339"/>
                              <a:pt x="840" y="1354"/>
                              <a:pt x="868" y="1356"/>
                            </a:cubicBezTo>
                            <a:cubicBezTo>
                              <a:pt x="902" y="1345"/>
                              <a:pt x="884" y="1347"/>
                              <a:pt x="924" y="1352"/>
                            </a:cubicBezTo>
                            <a:cubicBezTo>
                              <a:pt x="952" y="1346"/>
                              <a:pt x="938" y="1350"/>
                              <a:pt x="968" y="1340"/>
                            </a:cubicBezTo>
                            <a:cubicBezTo>
                              <a:pt x="972" y="1339"/>
                              <a:pt x="980" y="1336"/>
                              <a:pt x="980" y="1336"/>
                            </a:cubicBezTo>
                            <a:cubicBezTo>
                              <a:pt x="999" y="1341"/>
                              <a:pt x="1018" y="1346"/>
                              <a:pt x="1036" y="1352"/>
                            </a:cubicBezTo>
                            <a:cubicBezTo>
                              <a:pt x="1060" y="1349"/>
                              <a:pt x="1071" y="1352"/>
                              <a:pt x="1084" y="1332"/>
                            </a:cubicBezTo>
                            <a:cubicBezTo>
                              <a:pt x="1087" y="1332"/>
                              <a:pt x="1119" y="1341"/>
                              <a:pt x="1128" y="1332"/>
                            </a:cubicBezTo>
                            <a:cubicBezTo>
                              <a:pt x="1131" y="1329"/>
                              <a:pt x="1129" y="1323"/>
                              <a:pt x="1132" y="1320"/>
                            </a:cubicBezTo>
                            <a:cubicBezTo>
                              <a:pt x="1135" y="1317"/>
                              <a:pt x="1140" y="1318"/>
                              <a:pt x="1144" y="1316"/>
                            </a:cubicBezTo>
                            <a:cubicBezTo>
                              <a:pt x="1152" y="1311"/>
                              <a:pt x="1158" y="1301"/>
                              <a:pt x="1168" y="1300"/>
                            </a:cubicBezTo>
                            <a:cubicBezTo>
                              <a:pt x="1181" y="1299"/>
                              <a:pt x="1195" y="1297"/>
                              <a:pt x="1208" y="1296"/>
                            </a:cubicBezTo>
                            <a:cubicBezTo>
                              <a:pt x="1221" y="1276"/>
                              <a:pt x="1212" y="1287"/>
                              <a:pt x="1240" y="1268"/>
                            </a:cubicBezTo>
                            <a:cubicBezTo>
                              <a:pt x="1247" y="1263"/>
                              <a:pt x="1264" y="1260"/>
                              <a:pt x="1264" y="1260"/>
                            </a:cubicBezTo>
                            <a:cubicBezTo>
                              <a:pt x="1276" y="1242"/>
                              <a:pt x="1268" y="1225"/>
                              <a:pt x="1256" y="1208"/>
                            </a:cubicBezTo>
                            <a:cubicBezTo>
                              <a:pt x="1265" y="1171"/>
                              <a:pt x="1254" y="1169"/>
                              <a:pt x="1228" y="1152"/>
                            </a:cubicBezTo>
                            <a:cubicBezTo>
                              <a:pt x="1220" y="1129"/>
                              <a:pt x="1222" y="1120"/>
                              <a:pt x="1204" y="1108"/>
                            </a:cubicBezTo>
                            <a:cubicBezTo>
                              <a:pt x="1195" y="1081"/>
                              <a:pt x="1184" y="1041"/>
                              <a:pt x="1204" y="1016"/>
                            </a:cubicBezTo>
                            <a:cubicBezTo>
                              <a:pt x="1215" y="1002"/>
                              <a:pt x="1242" y="1002"/>
                              <a:pt x="1256" y="1000"/>
                            </a:cubicBezTo>
                            <a:cubicBezTo>
                              <a:pt x="1268" y="981"/>
                              <a:pt x="1251" y="960"/>
                              <a:pt x="1268" y="952"/>
                            </a:cubicBezTo>
                            <a:cubicBezTo>
                              <a:pt x="1278" y="947"/>
                              <a:pt x="1300" y="944"/>
                              <a:pt x="1300" y="944"/>
                            </a:cubicBezTo>
                            <a:cubicBezTo>
                              <a:pt x="1318" y="916"/>
                              <a:pt x="1313" y="929"/>
                              <a:pt x="1320" y="908"/>
                            </a:cubicBezTo>
                            <a:cubicBezTo>
                              <a:pt x="1317" y="891"/>
                              <a:pt x="1321" y="871"/>
                              <a:pt x="1312" y="856"/>
                            </a:cubicBezTo>
                            <a:cubicBezTo>
                              <a:pt x="1307" y="848"/>
                              <a:pt x="1296" y="845"/>
                              <a:pt x="1288" y="840"/>
                            </a:cubicBezTo>
                            <a:cubicBezTo>
                              <a:pt x="1284" y="837"/>
                              <a:pt x="1276" y="832"/>
                              <a:pt x="1276" y="832"/>
                            </a:cubicBezTo>
                            <a:cubicBezTo>
                              <a:pt x="1273" y="828"/>
                              <a:pt x="1268" y="825"/>
                              <a:pt x="1268" y="820"/>
                            </a:cubicBezTo>
                            <a:cubicBezTo>
                              <a:pt x="1268" y="808"/>
                              <a:pt x="1282" y="774"/>
                              <a:pt x="1284" y="760"/>
                            </a:cubicBezTo>
                            <a:cubicBezTo>
                              <a:pt x="1273" y="704"/>
                              <a:pt x="1235" y="710"/>
                              <a:pt x="1336" y="704"/>
                            </a:cubicBezTo>
                            <a:cubicBezTo>
                              <a:pt x="1357" y="697"/>
                              <a:pt x="1377" y="689"/>
                              <a:pt x="1396" y="676"/>
                            </a:cubicBezTo>
                            <a:cubicBezTo>
                              <a:pt x="1412" y="652"/>
                              <a:pt x="1399" y="635"/>
                              <a:pt x="1384" y="616"/>
                            </a:cubicBezTo>
                            <a:cubicBezTo>
                              <a:pt x="1378" y="608"/>
                              <a:pt x="1376" y="597"/>
                              <a:pt x="1368" y="592"/>
                            </a:cubicBezTo>
                            <a:cubicBezTo>
                              <a:pt x="1360" y="587"/>
                              <a:pt x="1352" y="581"/>
                              <a:pt x="1344" y="576"/>
                            </a:cubicBezTo>
                            <a:cubicBezTo>
                              <a:pt x="1340" y="573"/>
                              <a:pt x="1332" y="568"/>
                              <a:pt x="1332" y="568"/>
                            </a:cubicBezTo>
                            <a:cubicBezTo>
                              <a:pt x="1319" y="530"/>
                              <a:pt x="1323" y="519"/>
                              <a:pt x="1360" y="500"/>
                            </a:cubicBezTo>
                            <a:cubicBezTo>
                              <a:pt x="1371" y="468"/>
                              <a:pt x="1363" y="505"/>
                              <a:pt x="1352" y="484"/>
                            </a:cubicBezTo>
                            <a:cubicBezTo>
                              <a:pt x="1347" y="474"/>
                              <a:pt x="1364" y="466"/>
                              <a:pt x="1368" y="464"/>
                            </a:cubicBezTo>
                            <a:cubicBezTo>
                              <a:pt x="1378" y="435"/>
                              <a:pt x="1368" y="442"/>
                              <a:pt x="1392" y="436"/>
                            </a:cubicBezTo>
                            <a:cubicBezTo>
                              <a:pt x="1404" y="428"/>
                              <a:pt x="1427" y="437"/>
                              <a:pt x="1432" y="424"/>
                            </a:cubicBezTo>
                            <a:cubicBezTo>
                              <a:pt x="1455" y="366"/>
                              <a:pt x="1430" y="373"/>
                              <a:pt x="1404" y="356"/>
                            </a:cubicBezTo>
                            <a:cubicBezTo>
                              <a:pt x="1391" y="337"/>
                              <a:pt x="1400" y="318"/>
                              <a:pt x="1380" y="304"/>
                            </a:cubicBezTo>
                            <a:cubicBezTo>
                              <a:pt x="1374" y="286"/>
                              <a:pt x="1376" y="279"/>
                              <a:pt x="1392" y="268"/>
                            </a:cubicBezTo>
                            <a:cubicBezTo>
                              <a:pt x="1401" y="254"/>
                              <a:pt x="1408" y="249"/>
                              <a:pt x="1424" y="244"/>
                            </a:cubicBezTo>
                            <a:cubicBezTo>
                              <a:pt x="1429" y="229"/>
                              <a:pt x="1437" y="218"/>
                              <a:pt x="1444" y="204"/>
                            </a:cubicBezTo>
                            <a:cubicBezTo>
                              <a:pt x="1443" y="195"/>
                              <a:pt x="1444" y="185"/>
                              <a:pt x="1440" y="176"/>
                            </a:cubicBezTo>
                            <a:cubicBezTo>
                              <a:pt x="1433" y="160"/>
                              <a:pt x="1373" y="157"/>
                              <a:pt x="1364" y="156"/>
                            </a:cubicBezTo>
                            <a:cubicBezTo>
                              <a:pt x="1354" y="141"/>
                              <a:pt x="1345" y="134"/>
                              <a:pt x="1328" y="128"/>
                            </a:cubicBezTo>
                            <a:cubicBezTo>
                              <a:pt x="1333" y="109"/>
                              <a:pt x="1337" y="92"/>
                              <a:pt x="1348" y="76"/>
                            </a:cubicBezTo>
                            <a:cubicBezTo>
                              <a:pt x="1354" y="52"/>
                              <a:pt x="1350" y="65"/>
                              <a:pt x="1360" y="36"/>
                            </a:cubicBezTo>
                            <a:cubicBezTo>
                              <a:pt x="1361" y="32"/>
                              <a:pt x="1364" y="24"/>
                              <a:pt x="1364" y="24"/>
                            </a:cubicBezTo>
                            <a:cubicBezTo>
                              <a:pt x="1338" y="15"/>
                              <a:pt x="1308" y="0"/>
                              <a:pt x="1280" y="0"/>
                            </a:cubicBezTo>
                            <a:close/>
                          </a:path>
                        </a:pathLst>
                      </a:custGeom>
                      <a:solidFill>
                        <a:srgbClr val="EDF2F9"/>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54" name="Freeform 49"/>
                      <p:cNvSpPr>
                        <a:spLocks noChangeAspect="1"/>
                      </p:cNvSpPr>
                      <p:nvPr/>
                    </p:nvSpPr>
                    <p:spPr bwMode="auto">
                      <a:xfrm rot="55551">
                        <a:off x="5896964" y="4281272"/>
                        <a:ext cx="1116330" cy="638406"/>
                      </a:xfrm>
                      <a:custGeom>
                        <a:avLst/>
                        <a:gdLst/>
                        <a:ahLst/>
                        <a:cxnLst>
                          <a:cxn ang="0">
                            <a:pos x="564" y="9"/>
                          </a:cxn>
                          <a:cxn ang="0">
                            <a:pos x="488" y="29"/>
                          </a:cxn>
                          <a:cxn ang="0">
                            <a:pos x="476" y="37"/>
                          </a:cxn>
                          <a:cxn ang="0">
                            <a:pos x="472" y="49"/>
                          </a:cxn>
                          <a:cxn ang="0">
                            <a:pos x="424" y="69"/>
                          </a:cxn>
                          <a:cxn ang="0">
                            <a:pos x="360" y="93"/>
                          </a:cxn>
                          <a:cxn ang="0">
                            <a:pos x="332" y="117"/>
                          </a:cxn>
                          <a:cxn ang="0">
                            <a:pos x="304" y="109"/>
                          </a:cxn>
                          <a:cxn ang="0">
                            <a:pos x="296" y="121"/>
                          </a:cxn>
                          <a:cxn ang="0">
                            <a:pos x="272" y="133"/>
                          </a:cxn>
                          <a:cxn ang="0">
                            <a:pos x="232" y="121"/>
                          </a:cxn>
                          <a:cxn ang="0">
                            <a:pos x="208" y="113"/>
                          </a:cxn>
                          <a:cxn ang="0">
                            <a:pos x="176" y="121"/>
                          </a:cxn>
                          <a:cxn ang="0">
                            <a:pos x="152" y="137"/>
                          </a:cxn>
                          <a:cxn ang="0">
                            <a:pos x="32" y="129"/>
                          </a:cxn>
                          <a:cxn ang="0">
                            <a:pos x="0" y="149"/>
                          </a:cxn>
                          <a:cxn ang="0">
                            <a:pos x="52" y="177"/>
                          </a:cxn>
                          <a:cxn ang="0">
                            <a:pos x="92" y="185"/>
                          </a:cxn>
                          <a:cxn ang="0">
                            <a:pos x="116" y="193"/>
                          </a:cxn>
                          <a:cxn ang="0">
                            <a:pos x="128" y="201"/>
                          </a:cxn>
                          <a:cxn ang="0">
                            <a:pos x="152" y="209"/>
                          </a:cxn>
                          <a:cxn ang="0">
                            <a:pos x="160" y="233"/>
                          </a:cxn>
                          <a:cxn ang="0">
                            <a:pos x="176" y="257"/>
                          </a:cxn>
                          <a:cxn ang="0">
                            <a:pos x="184" y="285"/>
                          </a:cxn>
                          <a:cxn ang="0">
                            <a:pos x="228" y="317"/>
                          </a:cxn>
                          <a:cxn ang="0">
                            <a:pos x="248" y="313"/>
                          </a:cxn>
                          <a:cxn ang="0">
                            <a:pos x="252" y="301"/>
                          </a:cxn>
                          <a:cxn ang="0">
                            <a:pos x="280" y="269"/>
                          </a:cxn>
                          <a:cxn ang="0">
                            <a:pos x="300" y="273"/>
                          </a:cxn>
                          <a:cxn ang="0">
                            <a:pos x="324" y="281"/>
                          </a:cxn>
                          <a:cxn ang="0">
                            <a:pos x="376" y="261"/>
                          </a:cxn>
                          <a:cxn ang="0">
                            <a:pos x="436" y="285"/>
                          </a:cxn>
                          <a:cxn ang="0">
                            <a:pos x="460" y="293"/>
                          </a:cxn>
                          <a:cxn ang="0">
                            <a:pos x="484" y="317"/>
                          </a:cxn>
                          <a:cxn ang="0">
                            <a:pos x="508" y="325"/>
                          </a:cxn>
                          <a:cxn ang="0">
                            <a:pos x="544" y="353"/>
                          </a:cxn>
                          <a:cxn ang="0">
                            <a:pos x="592" y="401"/>
                          </a:cxn>
                          <a:cxn ang="0">
                            <a:pos x="616" y="409"/>
                          </a:cxn>
                          <a:cxn ang="0">
                            <a:pos x="684" y="401"/>
                          </a:cxn>
                          <a:cxn ang="0">
                            <a:pos x="720" y="385"/>
                          </a:cxn>
                          <a:cxn ang="0">
                            <a:pos x="772" y="401"/>
                          </a:cxn>
                          <a:cxn ang="0">
                            <a:pos x="796" y="377"/>
                          </a:cxn>
                          <a:cxn ang="0">
                            <a:pos x="768" y="337"/>
                          </a:cxn>
                          <a:cxn ang="0">
                            <a:pos x="760" y="313"/>
                          </a:cxn>
                          <a:cxn ang="0">
                            <a:pos x="736" y="305"/>
                          </a:cxn>
                          <a:cxn ang="0">
                            <a:pos x="700" y="289"/>
                          </a:cxn>
                          <a:cxn ang="0">
                            <a:pos x="692" y="277"/>
                          </a:cxn>
                          <a:cxn ang="0">
                            <a:pos x="700" y="253"/>
                          </a:cxn>
                          <a:cxn ang="0">
                            <a:pos x="696" y="217"/>
                          </a:cxn>
                          <a:cxn ang="0">
                            <a:pos x="720" y="201"/>
                          </a:cxn>
                          <a:cxn ang="0">
                            <a:pos x="720" y="149"/>
                          </a:cxn>
                          <a:cxn ang="0">
                            <a:pos x="760" y="121"/>
                          </a:cxn>
                          <a:cxn ang="0">
                            <a:pos x="752" y="61"/>
                          </a:cxn>
                          <a:cxn ang="0">
                            <a:pos x="684" y="85"/>
                          </a:cxn>
                          <a:cxn ang="0">
                            <a:pos x="660" y="117"/>
                          </a:cxn>
                          <a:cxn ang="0">
                            <a:pos x="612" y="145"/>
                          </a:cxn>
                          <a:cxn ang="0">
                            <a:pos x="540" y="137"/>
                          </a:cxn>
                          <a:cxn ang="0">
                            <a:pos x="556" y="85"/>
                          </a:cxn>
                          <a:cxn ang="0">
                            <a:pos x="572" y="41"/>
                          </a:cxn>
                          <a:cxn ang="0">
                            <a:pos x="580" y="29"/>
                          </a:cxn>
                          <a:cxn ang="0">
                            <a:pos x="564" y="9"/>
                          </a:cxn>
                        </a:cxnLst>
                        <a:rect l="0" t="0" r="r" b="b"/>
                        <a:pathLst>
                          <a:path w="810" h="409">
                            <a:moveTo>
                              <a:pt x="564" y="9"/>
                            </a:moveTo>
                            <a:cubicBezTo>
                              <a:pt x="537" y="13"/>
                              <a:pt x="515" y="24"/>
                              <a:pt x="488" y="29"/>
                            </a:cubicBezTo>
                            <a:cubicBezTo>
                              <a:pt x="484" y="32"/>
                              <a:pt x="479" y="33"/>
                              <a:pt x="476" y="37"/>
                            </a:cubicBezTo>
                            <a:cubicBezTo>
                              <a:pt x="473" y="40"/>
                              <a:pt x="475" y="47"/>
                              <a:pt x="472" y="49"/>
                            </a:cubicBezTo>
                            <a:cubicBezTo>
                              <a:pt x="459" y="58"/>
                              <a:pt x="438" y="59"/>
                              <a:pt x="424" y="69"/>
                            </a:cubicBezTo>
                            <a:cubicBezTo>
                              <a:pt x="414" y="99"/>
                              <a:pt x="392" y="90"/>
                              <a:pt x="360" y="93"/>
                            </a:cubicBezTo>
                            <a:cubicBezTo>
                              <a:pt x="355" y="109"/>
                              <a:pt x="346" y="108"/>
                              <a:pt x="332" y="117"/>
                            </a:cubicBezTo>
                            <a:cubicBezTo>
                              <a:pt x="323" y="115"/>
                              <a:pt x="313" y="105"/>
                              <a:pt x="304" y="109"/>
                            </a:cubicBezTo>
                            <a:cubicBezTo>
                              <a:pt x="300" y="111"/>
                              <a:pt x="300" y="118"/>
                              <a:pt x="296" y="121"/>
                            </a:cubicBezTo>
                            <a:cubicBezTo>
                              <a:pt x="289" y="127"/>
                              <a:pt x="279" y="128"/>
                              <a:pt x="272" y="133"/>
                            </a:cubicBezTo>
                            <a:cubicBezTo>
                              <a:pt x="248" y="127"/>
                              <a:pt x="261" y="131"/>
                              <a:pt x="232" y="121"/>
                            </a:cubicBezTo>
                            <a:cubicBezTo>
                              <a:pt x="224" y="118"/>
                              <a:pt x="208" y="113"/>
                              <a:pt x="208" y="113"/>
                            </a:cubicBezTo>
                            <a:cubicBezTo>
                              <a:pt x="202" y="114"/>
                              <a:pt x="183" y="117"/>
                              <a:pt x="176" y="121"/>
                            </a:cubicBezTo>
                            <a:cubicBezTo>
                              <a:pt x="168" y="126"/>
                              <a:pt x="152" y="137"/>
                              <a:pt x="152" y="137"/>
                            </a:cubicBezTo>
                            <a:cubicBezTo>
                              <a:pt x="114" y="135"/>
                              <a:pt x="69" y="141"/>
                              <a:pt x="32" y="129"/>
                            </a:cubicBezTo>
                            <a:cubicBezTo>
                              <a:pt x="3" y="139"/>
                              <a:pt x="13" y="130"/>
                              <a:pt x="0" y="149"/>
                            </a:cubicBezTo>
                            <a:cubicBezTo>
                              <a:pt x="12" y="167"/>
                              <a:pt x="31" y="173"/>
                              <a:pt x="52" y="177"/>
                            </a:cubicBezTo>
                            <a:cubicBezTo>
                              <a:pt x="70" y="186"/>
                              <a:pt x="74" y="197"/>
                              <a:pt x="92" y="185"/>
                            </a:cubicBezTo>
                            <a:cubicBezTo>
                              <a:pt x="100" y="188"/>
                              <a:pt x="109" y="188"/>
                              <a:pt x="116" y="193"/>
                            </a:cubicBezTo>
                            <a:cubicBezTo>
                              <a:pt x="120" y="196"/>
                              <a:pt x="124" y="199"/>
                              <a:pt x="128" y="201"/>
                            </a:cubicBezTo>
                            <a:cubicBezTo>
                              <a:pt x="136" y="204"/>
                              <a:pt x="152" y="209"/>
                              <a:pt x="152" y="209"/>
                            </a:cubicBezTo>
                            <a:cubicBezTo>
                              <a:pt x="155" y="217"/>
                              <a:pt x="157" y="225"/>
                              <a:pt x="160" y="233"/>
                            </a:cubicBezTo>
                            <a:cubicBezTo>
                              <a:pt x="163" y="242"/>
                              <a:pt x="176" y="257"/>
                              <a:pt x="176" y="257"/>
                            </a:cubicBezTo>
                            <a:cubicBezTo>
                              <a:pt x="166" y="273"/>
                              <a:pt x="166" y="279"/>
                              <a:pt x="184" y="285"/>
                            </a:cubicBezTo>
                            <a:cubicBezTo>
                              <a:pt x="193" y="299"/>
                              <a:pt x="212" y="312"/>
                              <a:pt x="228" y="317"/>
                            </a:cubicBezTo>
                            <a:cubicBezTo>
                              <a:pt x="235" y="316"/>
                              <a:pt x="242" y="317"/>
                              <a:pt x="248" y="313"/>
                            </a:cubicBezTo>
                            <a:cubicBezTo>
                              <a:pt x="252" y="311"/>
                              <a:pt x="250" y="305"/>
                              <a:pt x="252" y="301"/>
                            </a:cubicBezTo>
                            <a:cubicBezTo>
                              <a:pt x="266" y="276"/>
                              <a:pt x="262" y="281"/>
                              <a:pt x="280" y="269"/>
                            </a:cubicBezTo>
                            <a:cubicBezTo>
                              <a:pt x="287" y="270"/>
                              <a:pt x="293" y="271"/>
                              <a:pt x="300" y="273"/>
                            </a:cubicBezTo>
                            <a:cubicBezTo>
                              <a:pt x="308" y="275"/>
                              <a:pt x="324" y="281"/>
                              <a:pt x="324" y="281"/>
                            </a:cubicBezTo>
                            <a:cubicBezTo>
                              <a:pt x="343" y="276"/>
                              <a:pt x="358" y="267"/>
                              <a:pt x="376" y="261"/>
                            </a:cubicBezTo>
                            <a:cubicBezTo>
                              <a:pt x="401" y="265"/>
                              <a:pt x="414" y="275"/>
                              <a:pt x="436" y="285"/>
                            </a:cubicBezTo>
                            <a:cubicBezTo>
                              <a:pt x="444" y="288"/>
                              <a:pt x="460" y="293"/>
                              <a:pt x="460" y="293"/>
                            </a:cubicBezTo>
                            <a:cubicBezTo>
                              <a:pt x="468" y="301"/>
                              <a:pt x="473" y="313"/>
                              <a:pt x="484" y="317"/>
                            </a:cubicBezTo>
                            <a:cubicBezTo>
                              <a:pt x="492" y="320"/>
                              <a:pt x="508" y="325"/>
                              <a:pt x="508" y="325"/>
                            </a:cubicBezTo>
                            <a:cubicBezTo>
                              <a:pt x="518" y="340"/>
                              <a:pt x="530" y="343"/>
                              <a:pt x="544" y="353"/>
                            </a:cubicBezTo>
                            <a:cubicBezTo>
                              <a:pt x="557" y="373"/>
                              <a:pt x="572" y="388"/>
                              <a:pt x="592" y="401"/>
                            </a:cubicBezTo>
                            <a:cubicBezTo>
                              <a:pt x="599" y="406"/>
                              <a:pt x="616" y="409"/>
                              <a:pt x="616" y="409"/>
                            </a:cubicBezTo>
                            <a:cubicBezTo>
                              <a:pt x="623" y="408"/>
                              <a:pt x="675" y="403"/>
                              <a:pt x="684" y="401"/>
                            </a:cubicBezTo>
                            <a:cubicBezTo>
                              <a:pt x="697" y="399"/>
                              <a:pt x="707" y="389"/>
                              <a:pt x="720" y="385"/>
                            </a:cubicBezTo>
                            <a:cubicBezTo>
                              <a:pt x="744" y="388"/>
                              <a:pt x="751" y="394"/>
                              <a:pt x="772" y="401"/>
                            </a:cubicBezTo>
                            <a:cubicBezTo>
                              <a:pt x="810" y="392"/>
                              <a:pt x="764" y="398"/>
                              <a:pt x="796" y="377"/>
                            </a:cubicBezTo>
                            <a:cubicBezTo>
                              <a:pt x="803" y="356"/>
                              <a:pt x="787" y="343"/>
                              <a:pt x="768" y="337"/>
                            </a:cubicBezTo>
                            <a:cubicBezTo>
                              <a:pt x="765" y="329"/>
                              <a:pt x="763" y="321"/>
                              <a:pt x="760" y="313"/>
                            </a:cubicBezTo>
                            <a:cubicBezTo>
                              <a:pt x="757" y="305"/>
                              <a:pt x="744" y="308"/>
                              <a:pt x="736" y="305"/>
                            </a:cubicBezTo>
                            <a:cubicBezTo>
                              <a:pt x="722" y="300"/>
                              <a:pt x="712" y="297"/>
                              <a:pt x="700" y="289"/>
                            </a:cubicBezTo>
                            <a:cubicBezTo>
                              <a:pt x="697" y="285"/>
                              <a:pt x="692" y="282"/>
                              <a:pt x="692" y="277"/>
                            </a:cubicBezTo>
                            <a:cubicBezTo>
                              <a:pt x="692" y="269"/>
                              <a:pt x="700" y="253"/>
                              <a:pt x="700" y="253"/>
                            </a:cubicBezTo>
                            <a:cubicBezTo>
                              <a:pt x="697" y="245"/>
                              <a:pt x="686" y="227"/>
                              <a:pt x="696" y="217"/>
                            </a:cubicBezTo>
                            <a:cubicBezTo>
                              <a:pt x="703" y="210"/>
                              <a:pt x="720" y="201"/>
                              <a:pt x="720" y="201"/>
                            </a:cubicBezTo>
                            <a:cubicBezTo>
                              <a:pt x="732" y="183"/>
                              <a:pt x="727" y="169"/>
                              <a:pt x="720" y="149"/>
                            </a:cubicBezTo>
                            <a:cubicBezTo>
                              <a:pt x="739" y="130"/>
                              <a:pt x="752" y="144"/>
                              <a:pt x="760" y="121"/>
                            </a:cubicBezTo>
                            <a:cubicBezTo>
                              <a:pt x="754" y="102"/>
                              <a:pt x="760" y="85"/>
                              <a:pt x="752" y="61"/>
                            </a:cubicBezTo>
                            <a:cubicBezTo>
                              <a:pt x="728" y="66"/>
                              <a:pt x="705" y="71"/>
                              <a:pt x="684" y="85"/>
                            </a:cubicBezTo>
                            <a:cubicBezTo>
                              <a:pt x="675" y="99"/>
                              <a:pt x="674" y="107"/>
                              <a:pt x="660" y="117"/>
                            </a:cubicBezTo>
                            <a:cubicBezTo>
                              <a:pt x="647" y="136"/>
                              <a:pt x="634" y="140"/>
                              <a:pt x="612" y="145"/>
                            </a:cubicBezTo>
                            <a:cubicBezTo>
                              <a:pt x="595" y="133"/>
                              <a:pt x="560" y="139"/>
                              <a:pt x="540" y="137"/>
                            </a:cubicBezTo>
                            <a:cubicBezTo>
                              <a:pt x="543" y="114"/>
                              <a:pt x="544" y="103"/>
                              <a:pt x="556" y="85"/>
                            </a:cubicBezTo>
                            <a:cubicBezTo>
                              <a:pt x="550" y="67"/>
                              <a:pt x="553" y="47"/>
                              <a:pt x="572" y="41"/>
                            </a:cubicBezTo>
                            <a:cubicBezTo>
                              <a:pt x="575" y="37"/>
                              <a:pt x="579" y="34"/>
                              <a:pt x="580" y="29"/>
                            </a:cubicBezTo>
                            <a:cubicBezTo>
                              <a:pt x="581" y="22"/>
                              <a:pt x="573" y="0"/>
                              <a:pt x="564" y="9"/>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55" name="Freeform 50"/>
                      <p:cNvSpPr>
                        <a:spLocks noChangeAspect="1"/>
                      </p:cNvSpPr>
                      <p:nvPr/>
                    </p:nvSpPr>
                    <p:spPr bwMode="auto">
                      <a:xfrm rot="55551">
                        <a:off x="6452419" y="3371360"/>
                        <a:ext cx="1151553" cy="1581337"/>
                      </a:xfrm>
                      <a:custGeom>
                        <a:avLst/>
                        <a:gdLst/>
                        <a:ahLst/>
                        <a:cxnLst>
                          <a:cxn ang="0">
                            <a:pos x="275" y="0"/>
                          </a:cxn>
                          <a:cxn ang="0">
                            <a:pos x="223" y="12"/>
                          </a:cxn>
                          <a:cxn ang="0">
                            <a:pos x="91" y="120"/>
                          </a:cxn>
                          <a:cxn ang="0">
                            <a:pos x="131" y="252"/>
                          </a:cxn>
                          <a:cxn ang="0">
                            <a:pos x="91" y="328"/>
                          </a:cxn>
                          <a:cxn ang="0">
                            <a:pos x="35" y="380"/>
                          </a:cxn>
                          <a:cxn ang="0">
                            <a:pos x="15" y="452"/>
                          </a:cxn>
                          <a:cxn ang="0">
                            <a:pos x="63" y="548"/>
                          </a:cxn>
                          <a:cxn ang="0">
                            <a:pos x="131" y="612"/>
                          </a:cxn>
                          <a:cxn ang="0">
                            <a:pos x="167" y="628"/>
                          </a:cxn>
                          <a:cxn ang="0">
                            <a:pos x="151" y="736"/>
                          </a:cxn>
                          <a:cxn ang="0">
                            <a:pos x="263" y="732"/>
                          </a:cxn>
                          <a:cxn ang="0">
                            <a:pos x="311" y="688"/>
                          </a:cxn>
                          <a:cxn ang="0">
                            <a:pos x="343" y="712"/>
                          </a:cxn>
                          <a:cxn ang="0">
                            <a:pos x="311" y="796"/>
                          </a:cxn>
                          <a:cxn ang="0">
                            <a:pos x="291" y="860"/>
                          </a:cxn>
                          <a:cxn ang="0">
                            <a:pos x="379" y="932"/>
                          </a:cxn>
                          <a:cxn ang="0">
                            <a:pos x="455" y="912"/>
                          </a:cxn>
                          <a:cxn ang="0">
                            <a:pos x="479" y="904"/>
                          </a:cxn>
                          <a:cxn ang="0">
                            <a:pos x="579" y="904"/>
                          </a:cxn>
                          <a:cxn ang="0">
                            <a:pos x="607" y="980"/>
                          </a:cxn>
                          <a:cxn ang="0">
                            <a:pos x="635" y="1008"/>
                          </a:cxn>
                          <a:cxn ang="0">
                            <a:pos x="675" y="952"/>
                          </a:cxn>
                          <a:cxn ang="0">
                            <a:pos x="731" y="940"/>
                          </a:cxn>
                          <a:cxn ang="0">
                            <a:pos x="767" y="928"/>
                          </a:cxn>
                          <a:cxn ang="0">
                            <a:pos x="759" y="844"/>
                          </a:cxn>
                          <a:cxn ang="0">
                            <a:pos x="807" y="892"/>
                          </a:cxn>
                          <a:cxn ang="0">
                            <a:pos x="823" y="876"/>
                          </a:cxn>
                          <a:cxn ang="0">
                            <a:pos x="747" y="684"/>
                          </a:cxn>
                          <a:cxn ang="0">
                            <a:pos x="691" y="640"/>
                          </a:cxn>
                          <a:cxn ang="0">
                            <a:pos x="667" y="576"/>
                          </a:cxn>
                          <a:cxn ang="0">
                            <a:pos x="535" y="504"/>
                          </a:cxn>
                          <a:cxn ang="0">
                            <a:pos x="463" y="552"/>
                          </a:cxn>
                          <a:cxn ang="0">
                            <a:pos x="383" y="588"/>
                          </a:cxn>
                          <a:cxn ang="0">
                            <a:pos x="319" y="572"/>
                          </a:cxn>
                          <a:cxn ang="0">
                            <a:pos x="307" y="460"/>
                          </a:cxn>
                          <a:cxn ang="0">
                            <a:pos x="323" y="192"/>
                          </a:cxn>
                          <a:cxn ang="0">
                            <a:pos x="435" y="112"/>
                          </a:cxn>
                          <a:cxn ang="0">
                            <a:pos x="403" y="68"/>
                          </a:cxn>
                          <a:cxn ang="0">
                            <a:pos x="355" y="84"/>
                          </a:cxn>
                          <a:cxn ang="0">
                            <a:pos x="311" y="16"/>
                          </a:cxn>
                        </a:cxnLst>
                        <a:rect l="0" t="0" r="r" b="b"/>
                        <a:pathLst>
                          <a:path w="835" h="1008">
                            <a:moveTo>
                              <a:pt x="311" y="16"/>
                            </a:moveTo>
                            <a:cubicBezTo>
                              <a:pt x="300" y="9"/>
                              <a:pt x="275" y="0"/>
                              <a:pt x="275" y="0"/>
                            </a:cubicBezTo>
                            <a:cubicBezTo>
                              <a:pt x="266" y="1"/>
                              <a:pt x="256" y="2"/>
                              <a:pt x="247" y="4"/>
                            </a:cubicBezTo>
                            <a:cubicBezTo>
                              <a:pt x="239" y="6"/>
                              <a:pt x="223" y="12"/>
                              <a:pt x="223" y="12"/>
                            </a:cubicBezTo>
                            <a:cubicBezTo>
                              <a:pt x="201" y="78"/>
                              <a:pt x="149" y="71"/>
                              <a:pt x="87" y="80"/>
                            </a:cubicBezTo>
                            <a:cubicBezTo>
                              <a:pt x="82" y="96"/>
                              <a:pt x="86" y="105"/>
                              <a:pt x="91" y="120"/>
                            </a:cubicBezTo>
                            <a:cubicBezTo>
                              <a:pt x="87" y="156"/>
                              <a:pt x="87" y="185"/>
                              <a:pt x="99" y="220"/>
                            </a:cubicBezTo>
                            <a:cubicBezTo>
                              <a:pt x="100" y="223"/>
                              <a:pt x="126" y="241"/>
                              <a:pt x="131" y="252"/>
                            </a:cubicBezTo>
                            <a:cubicBezTo>
                              <a:pt x="134" y="260"/>
                              <a:pt x="139" y="276"/>
                              <a:pt x="139" y="276"/>
                            </a:cubicBezTo>
                            <a:cubicBezTo>
                              <a:pt x="131" y="316"/>
                              <a:pt x="120" y="309"/>
                              <a:pt x="91" y="328"/>
                            </a:cubicBezTo>
                            <a:cubicBezTo>
                              <a:pt x="83" y="340"/>
                              <a:pt x="88" y="357"/>
                              <a:pt x="79" y="368"/>
                            </a:cubicBezTo>
                            <a:cubicBezTo>
                              <a:pt x="75" y="373"/>
                              <a:pt x="42" y="379"/>
                              <a:pt x="35" y="380"/>
                            </a:cubicBezTo>
                            <a:cubicBezTo>
                              <a:pt x="20" y="390"/>
                              <a:pt x="13" y="407"/>
                              <a:pt x="7" y="424"/>
                            </a:cubicBezTo>
                            <a:cubicBezTo>
                              <a:pt x="20" y="464"/>
                              <a:pt x="0" y="402"/>
                              <a:pt x="15" y="452"/>
                            </a:cubicBezTo>
                            <a:cubicBezTo>
                              <a:pt x="17" y="460"/>
                              <a:pt x="23" y="476"/>
                              <a:pt x="23" y="476"/>
                            </a:cubicBezTo>
                            <a:cubicBezTo>
                              <a:pt x="27" y="511"/>
                              <a:pt x="27" y="536"/>
                              <a:pt x="63" y="548"/>
                            </a:cubicBezTo>
                            <a:cubicBezTo>
                              <a:pt x="87" y="572"/>
                              <a:pt x="67" y="605"/>
                              <a:pt x="99" y="616"/>
                            </a:cubicBezTo>
                            <a:cubicBezTo>
                              <a:pt x="110" y="615"/>
                              <a:pt x="120" y="614"/>
                              <a:pt x="131" y="612"/>
                            </a:cubicBezTo>
                            <a:cubicBezTo>
                              <a:pt x="139" y="610"/>
                              <a:pt x="155" y="604"/>
                              <a:pt x="155" y="604"/>
                            </a:cubicBezTo>
                            <a:cubicBezTo>
                              <a:pt x="173" y="609"/>
                              <a:pt x="192" y="612"/>
                              <a:pt x="167" y="628"/>
                            </a:cubicBezTo>
                            <a:cubicBezTo>
                              <a:pt x="153" y="648"/>
                              <a:pt x="155" y="669"/>
                              <a:pt x="147" y="692"/>
                            </a:cubicBezTo>
                            <a:cubicBezTo>
                              <a:pt x="148" y="707"/>
                              <a:pt x="141" y="725"/>
                              <a:pt x="151" y="736"/>
                            </a:cubicBezTo>
                            <a:cubicBezTo>
                              <a:pt x="160" y="745"/>
                              <a:pt x="241" y="736"/>
                              <a:pt x="243" y="736"/>
                            </a:cubicBezTo>
                            <a:cubicBezTo>
                              <a:pt x="250" y="735"/>
                              <a:pt x="258" y="737"/>
                              <a:pt x="263" y="732"/>
                            </a:cubicBezTo>
                            <a:cubicBezTo>
                              <a:pt x="269" y="726"/>
                              <a:pt x="268" y="702"/>
                              <a:pt x="279" y="696"/>
                            </a:cubicBezTo>
                            <a:cubicBezTo>
                              <a:pt x="289" y="691"/>
                              <a:pt x="301" y="691"/>
                              <a:pt x="311" y="688"/>
                            </a:cubicBezTo>
                            <a:cubicBezTo>
                              <a:pt x="317" y="669"/>
                              <a:pt x="328" y="672"/>
                              <a:pt x="347" y="668"/>
                            </a:cubicBezTo>
                            <a:cubicBezTo>
                              <a:pt x="372" y="676"/>
                              <a:pt x="360" y="700"/>
                              <a:pt x="343" y="712"/>
                            </a:cubicBezTo>
                            <a:cubicBezTo>
                              <a:pt x="331" y="729"/>
                              <a:pt x="333" y="748"/>
                              <a:pt x="315" y="760"/>
                            </a:cubicBezTo>
                            <a:cubicBezTo>
                              <a:pt x="314" y="772"/>
                              <a:pt x="315" y="785"/>
                              <a:pt x="311" y="796"/>
                            </a:cubicBezTo>
                            <a:cubicBezTo>
                              <a:pt x="308" y="805"/>
                              <a:pt x="295" y="820"/>
                              <a:pt x="295" y="820"/>
                            </a:cubicBezTo>
                            <a:cubicBezTo>
                              <a:pt x="294" y="833"/>
                              <a:pt x="291" y="847"/>
                              <a:pt x="291" y="860"/>
                            </a:cubicBezTo>
                            <a:cubicBezTo>
                              <a:pt x="291" y="895"/>
                              <a:pt x="347" y="896"/>
                              <a:pt x="371" y="904"/>
                            </a:cubicBezTo>
                            <a:cubicBezTo>
                              <a:pt x="374" y="913"/>
                              <a:pt x="372" y="926"/>
                              <a:pt x="379" y="932"/>
                            </a:cubicBezTo>
                            <a:cubicBezTo>
                              <a:pt x="385" y="937"/>
                              <a:pt x="403" y="940"/>
                              <a:pt x="403" y="940"/>
                            </a:cubicBezTo>
                            <a:lnTo>
                              <a:pt x="455" y="912"/>
                            </a:lnTo>
                            <a:cubicBezTo>
                              <a:pt x="455" y="912"/>
                              <a:pt x="455" y="912"/>
                              <a:pt x="455" y="912"/>
                            </a:cubicBezTo>
                            <a:cubicBezTo>
                              <a:pt x="463" y="909"/>
                              <a:pt x="479" y="904"/>
                              <a:pt x="479" y="904"/>
                            </a:cubicBezTo>
                            <a:cubicBezTo>
                              <a:pt x="500" y="909"/>
                              <a:pt x="517" y="908"/>
                              <a:pt x="535" y="896"/>
                            </a:cubicBezTo>
                            <a:cubicBezTo>
                              <a:pt x="550" y="898"/>
                              <a:pt x="569" y="893"/>
                              <a:pt x="579" y="904"/>
                            </a:cubicBezTo>
                            <a:cubicBezTo>
                              <a:pt x="587" y="914"/>
                              <a:pt x="590" y="939"/>
                              <a:pt x="599" y="952"/>
                            </a:cubicBezTo>
                            <a:cubicBezTo>
                              <a:pt x="594" y="971"/>
                              <a:pt x="590" y="967"/>
                              <a:pt x="607" y="980"/>
                            </a:cubicBezTo>
                            <a:cubicBezTo>
                              <a:pt x="615" y="986"/>
                              <a:pt x="631" y="996"/>
                              <a:pt x="631" y="996"/>
                            </a:cubicBezTo>
                            <a:cubicBezTo>
                              <a:pt x="632" y="1000"/>
                              <a:pt x="631" y="1008"/>
                              <a:pt x="635" y="1008"/>
                            </a:cubicBezTo>
                            <a:cubicBezTo>
                              <a:pt x="642" y="1008"/>
                              <a:pt x="647" y="982"/>
                              <a:pt x="647" y="980"/>
                            </a:cubicBezTo>
                            <a:cubicBezTo>
                              <a:pt x="652" y="961"/>
                              <a:pt x="656" y="957"/>
                              <a:pt x="675" y="952"/>
                            </a:cubicBezTo>
                            <a:cubicBezTo>
                              <a:pt x="694" y="957"/>
                              <a:pt x="701" y="970"/>
                              <a:pt x="719" y="964"/>
                            </a:cubicBezTo>
                            <a:cubicBezTo>
                              <a:pt x="721" y="957"/>
                              <a:pt x="724" y="944"/>
                              <a:pt x="731" y="940"/>
                            </a:cubicBezTo>
                            <a:cubicBezTo>
                              <a:pt x="738" y="936"/>
                              <a:pt x="747" y="935"/>
                              <a:pt x="755" y="932"/>
                            </a:cubicBezTo>
                            <a:cubicBezTo>
                              <a:pt x="759" y="931"/>
                              <a:pt x="767" y="928"/>
                              <a:pt x="767" y="928"/>
                            </a:cubicBezTo>
                            <a:cubicBezTo>
                              <a:pt x="786" y="899"/>
                              <a:pt x="745" y="886"/>
                              <a:pt x="727" y="868"/>
                            </a:cubicBezTo>
                            <a:cubicBezTo>
                              <a:pt x="732" y="846"/>
                              <a:pt x="738" y="849"/>
                              <a:pt x="759" y="844"/>
                            </a:cubicBezTo>
                            <a:cubicBezTo>
                              <a:pt x="778" y="850"/>
                              <a:pt x="772" y="859"/>
                              <a:pt x="783" y="872"/>
                            </a:cubicBezTo>
                            <a:cubicBezTo>
                              <a:pt x="790" y="880"/>
                              <a:pt x="800" y="885"/>
                              <a:pt x="807" y="892"/>
                            </a:cubicBezTo>
                            <a:cubicBezTo>
                              <a:pt x="814" y="891"/>
                              <a:pt x="822" y="893"/>
                              <a:pt x="827" y="888"/>
                            </a:cubicBezTo>
                            <a:cubicBezTo>
                              <a:pt x="830" y="885"/>
                              <a:pt x="823" y="880"/>
                              <a:pt x="823" y="876"/>
                            </a:cubicBezTo>
                            <a:cubicBezTo>
                              <a:pt x="818" y="821"/>
                              <a:pt x="835" y="785"/>
                              <a:pt x="783" y="768"/>
                            </a:cubicBezTo>
                            <a:cubicBezTo>
                              <a:pt x="773" y="737"/>
                              <a:pt x="765" y="711"/>
                              <a:pt x="747" y="684"/>
                            </a:cubicBezTo>
                            <a:cubicBezTo>
                              <a:pt x="742" y="676"/>
                              <a:pt x="723" y="668"/>
                              <a:pt x="723" y="668"/>
                            </a:cubicBezTo>
                            <a:cubicBezTo>
                              <a:pt x="715" y="656"/>
                              <a:pt x="691" y="640"/>
                              <a:pt x="691" y="640"/>
                            </a:cubicBezTo>
                            <a:cubicBezTo>
                              <a:pt x="686" y="625"/>
                              <a:pt x="676" y="623"/>
                              <a:pt x="671" y="608"/>
                            </a:cubicBezTo>
                            <a:cubicBezTo>
                              <a:pt x="670" y="597"/>
                              <a:pt x="672" y="585"/>
                              <a:pt x="667" y="576"/>
                            </a:cubicBezTo>
                            <a:cubicBezTo>
                              <a:pt x="663" y="570"/>
                              <a:pt x="627" y="547"/>
                              <a:pt x="619" y="544"/>
                            </a:cubicBezTo>
                            <a:cubicBezTo>
                              <a:pt x="591" y="523"/>
                              <a:pt x="569" y="511"/>
                              <a:pt x="535" y="504"/>
                            </a:cubicBezTo>
                            <a:cubicBezTo>
                              <a:pt x="506" y="506"/>
                              <a:pt x="468" y="503"/>
                              <a:pt x="443" y="520"/>
                            </a:cubicBezTo>
                            <a:cubicBezTo>
                              <a:pt x="453" y="549"/>
                              <a:pt x="444" y="539"/>
                              <a:pt x="463" y="552"/>
                            </a:cubicBezTo>
                            <a:cubicBezTo>
                              <a:pt x="458" y="577"/>
                              <a:pt x="446" y="584"/>
                              <a:pt x="423" y="592"/>
                            </a:cubicBezTo>
                            <a:cubicBezTo>
                              <a:pt x="410" y="591"/>
                              <a:pt x="396" y="592"/>
                              <a:pt x="383" y="588"/>
                            </a:cubicBezTo>
                            <a:cubicBezTo>
                              <a:pt x="366" y="582"/>
                              <a:pt x="380" y="552"/>
                              <a:pt x="355" y="544"/>
                            </a:cubicBezTo>
                            <a:cubicBezTo>
                              <a:pt x="333" y="548"/>
                              <a:pt x="326" y="551"/>
                              <a:pt x="319" y="572"/>
                            </a:cubicBezTo>
                            <a:cubicBezTo>
                              <a:pt x="303" y="567"/>
                              <a:pt x="300" y="560"/>
                              <a:pt x="295" y="544"/>
                            </a:cubicBezTo>
                            <a:cubicBezTo>
                              <a:pt x="298" y="516"/>
                              <a:pt x="302" y="488"/>
                              <a:pt x="307" y="460"/>
                            </a:cubicBezTo>
                            <a:cubicBezTo>
                              <a:pt x="309" y="447"/>
                              <a:pt x="315" y="420"/>
                              <a:pt x="315" y="420"/>
                            </a:cubicBezTo>
                            <a:cubicBezTo>
                              <a:pt x="315" y="419"/>
                              <a:pt x="298" y="241"/>
                              <a:pt x="323" y="192"/>
                            </a:cubicBezTo>
                            <a:cubicBezTo>
                              <a:pt x="336" y="166"/>
                              <a:pt x="371" y="133"/>
                              <a:pt x="399" y="124"/>
                            </a:cubicBezTo>
                            <a:cubicBezTo>
                              <a:pt x="411" y="120"/>
                              <a:pt x="435" y="112"/>
                              <a:pt x="435" y="112"/>
                            </a:cubicBezTo>
                            <a:cubicBezTo>
                              <a:pt x="439" y="101"/>
                              <a:pt x="440" y="84"/>
                              <a:pt x="427" y="76"/>
                            </a:cubicBezTo>
                            <a:cubicBezTo>
                              <a:pt x="420" y="72"/>
                              <a:pt x="411" y="71"/>
                              <a:pt x="403" y="68"/>
                            </a:cubicBezTo>
                            <a:cubicBezTo>
                              <a:pt x="399" y="67"/>
                              <a:pt x="391" y="64"/>
                              <a:pt x="391" y="64"/>
                            </a:cubicBezTo>
                            <a:cubicBezTo>
                              <a:pt x="378" y="68"/>
                              <a:pt x="355" y="84"/>
                              <a:pt x="355" y="84"/>
                            </a:cubicBezTo>
                            <a:cubicBezTo>
                              <a:pt x="351" y="81"/>
                              <a:pt x="344" y="81"/>
                              <a:pt x="343" y="76"/>
                            </a:cubicBezTo>
                            <a:cubicBezTo>
                              <a:pt x="337" y="49"/>
                              <a:pt x="363" y="16"/>
                              <a:pt x="311" y="16"/>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56" name="Freeform 51"/>
                      <p:cNvSpPr>
                        <a:spLocks noChangeAspect="1"/>
                      </p:cNvSpPr>
                      <p:nvPr/>
                    </p:nvSpPr>
                    <p:spPr bwMode="auto">
                      <a:xfrm rot="55551">
                        <a:off x="6652926" y="2633894"/>
                        <a:ext cx="780347" cy="902573"/>
                      </a:xfrm>
                      <a:custGeom>
                        <a:avLst/>
                        <a:gdLst/>
                        <a:ahLst/>
                        <a:cxnLst>
                          <a:cxn ang="0">
                            <a:pos x="267" y="16"/>
                          </a:cxn>
                          <a:cxn ang="0">
                            <a:pos x="203" y="28"/>
                          </a:cxn>
                          <a:cxn ang="0">
                            <a:pos x="131" y="32"/>
                          </a:cxn>
                          <a:cxn ang="0">
                            <a:pos x="99" y="88"/>
                          </a:cxn>
                          <a:cxn ang="0">
                            <a:pos x="63" y="128"/>
                          </a:cxn>
                          <a:cxn ang="0">
                            <a:pos x="107" y="216"/>
                          </a:cxn>
                          <a:cxn ang="0">
                            <a:pos x="123" y="240"/>
                          </a:cxn>
                          <a:cxn ang="0">
                            <a:pos x="63" y="288"/>
                          </a:cxn>
                          <a:cxn ang="0">
                            <a:pos x="39" y="320"/>
                          </a:cxn>
                          <a:cxn ang="0">
                            <a:pos x="35" y="356"/>
                          </a:cxn>
                          <a:cxn ang="0">
                            <a:pos x="11" y="364"/>
                          </a:cxn>
                          <a:cxn ang="0">
                            <a:pos x="23" y="424"/>
                          </a:cxn>
                          <a:cxn ang="0">
                            <a:pos x="31" y="436"/>
                          </a:cxn>
                          <a:cxn ang="0">
                            <a:pos x="67" y="456"/>
                          </a:cxn>
                          <a:cxn ang="0">
                            <a:pos x="95" y="504"/>
                          </a:cxn>
                          <a:cxn ang="0">
                            <a:pos x="135" y="488"/>
                          </a:cxn>
                          <a:cxn ang="0">
                            <a:pos x="203" y="512"/>
                          </a:cxn>
                          <a:cxn ang="0">
                            <a:pos x="219" y="564"/>
                          </a:cxn>
                          <a:cxn ang="0">
                            <a:pos x="283" y="556"/>
                          </a:cxn>
                          <a:cxn ang="0">
                            <a:pos x="311" y="572"/>
                          </a:cxn>
                          <a:cxn ang="0">
                            <a:pos x="359" y="540"/>
                          </a:cxn>
                          <a:cxn ang="0">
                            <a:pos x="367" y="528"/>
                          </a:cxn>
                          <a:cxn ang="0">
                            <a:pos x="371" y="496"/>
                          </a:cxn>
                          <a:cxn ang="0">
                            <a:pos x="411" y="488"/>
                          </a:cxn>
                          <a:cxn ang="0">
                            <a:pos x="443" y="500"/>
                          </a:cxn>
                          <a:cxn ang="0">
                            <a:pos x="503" y="440"/>
                          </a:cxn>
                          <a:cxn ang="0">
                            <a:pos x="527" y="400"/>
                          </a:cxn>
                          <a:cxn ang="0">
                            <a:pos x="539" y="392"/>
                          </a:cxn>
                          <a:cxn ang="0">
                            <a:pos x="539" y="368"/>
                          </a:cxn>
                          <a:cxn ang="0">
                            <a:pos x="515" y="360"/>
                          </a:cxn>
                          <a:cxn ang="0">
                            <a:pos x="475" y="364"/>
                          </a:cxn>
                          <a:cxn ang="0">
                            <a:pos x="447" y="300"/>
                          </a:cxn>
                          <a:cxn ang="0">
                            <a:pos x="439" y="276"/>
                          </a:cxn>
                          <a:cxn ang="0">
                            <a:pos x="435" y="264"/>
                          </a:cxn>
                          <a:cxn ang="0">
                            <a:pos x="479" y="172"/>
                          </a:cxn>
                          <a:cxn ang="0">
                            <a:pos x="535" y="200"/>
                          </a:cxn>
                          <a:cxn ang="0">
                            <a:pos x="563" y="196"/>
                          </a:cxn>
                          <a:cxn ang="0">
                            <a:pos x="555" y="172"/>
                          </a:cxn>
                          <a:cxn ang="0">
                            <a:pos x="551" y="128"/>
                          </a:cxn>
                          <a:cxn ang="0">
                            <a:pos x="491" y="96"/>
                          </a:cxn>
                          <a:cxn ang="0">
                            <a:pos x="431" y="64"/>
                          </a:cxn>
                          <a:cxn ang="0">
                            <a:pos x="399" y="36"/>
                          </a:cxn>
                          <a:cxn ang="0">
                            <a:pos x="367" y="16"/>
                          </a:cxn>
                          <a:cxn ang="0">
                            <a:pos x="343" y="0"/>
                          </a:cxn>
                          <a:cxn ang="0">
                            <a:pos x="279" y="16"/>
                          </a:cxn>
                          <a:cxn ang="0">
                            <a:pos x="263" y="20"/>
                          </a:cxn>
                          <a:cxn ang="0">
                            <a:pos x="251" y="24"/>
                          </a:cxn>
                          <a:cxn ang="0">
                            <a:pos x="267" y="16"/>
                          </a:cxn>
                        </a:cxnLst>
                        <a:rect l="0" t="0" r="r" b="b"/>
                        <a:pathLst>
                          <a:path w="568" h="581">
                            <a:moveTo>
                              <a:pt x="267" y="16"/>
                            </a:moveTo>
                            <a:cubicBezTo>
                              <a:pt x="245" y="20"/>
                              <a:pt x="226" y="25"/>
                              <a:pt x="203" y="28"/>
                            </a:cubicBezTo>
                            <a:cubicBezTo>
                              <a:pt x="181" y="35"/>
                              <a:pt x="155" y="29"/>
                              <a:pt x="131" y="32"/>
                            </a:cubicBezTo>
                            <a:cubicBezTo>
                              <a:pt x="118" y="52"/>
                              <a:pt x="123" y="80"/>
                              <a:pt x="99" y="88"/>
                            </a:cubicBezTo>
                            <a:cubicBezTo>
                              <a:pt x="83" y="104"/>
                              <a:pt x="71" y="105"/>
                              <a:pt x="63" y="128"/>
                            </a:cubicBezTo>
                            <a:cubicBezTo>
                              <a:pt x="68" y="163"/>
                              <a:pt x="70" y="204"/>
                              <a:pt x="107" y="216"/>
                            </a:cubicBezTo>
                            <a:cubicBezTo>
                              <a:pt x="112" y="224"/>
                              <a:pt x="125" y="231"/>
                              <a:pt x="123" y="240"/>
                            </a:cubicBezTo>
                            <a:cubicBezTo>
                              <a:pt x="114" y="284"/>
                              <a:pt x="107" y="282"/>
                              <a:pt x="63" y="288"/>
                            </a:cubicBezTo>
                            <a:cubicBezTo>
                              <a:pt x="54" y="302"/>
                              <a:pt x="53" y="310"/>
                              <a:pt x="39" y="320"/>
                            </a:cubicBezTo>
                            <a:cubicBezTo>
                              <a:pt x="36" y="330"/>
                              <a:pt x="41" y="352"/>
                              <a:pt x="35" y="356"/>
                            </a:cubicBezTo>
                            <a:cubicBezTo>
                              <a:pt x="28" y="361"/>
                              <a:pt x="11" y="364"/>
                              <a:pt x="11" y="364"/>
                            </a:cubicBezTo>
                            <a:cubicBezTo>
                              <a:pt x="0" y="397"/>
                              <a:pt x="2" y="393"/>
                              <a:pt x="23" y="424"/>
                            </a:cubicBezTo>
                            <a:cubicBezTo>
                              <a:pt x="26" y="428"/>
                              <a:pt x="26" y="434"/>
                              <a:pt x="31" y="436"/>
                            </a:cubicBezTo>
                            <a:cubicBezTo>
                              <a:pt x="44" y="440"/>
                              <a:pt x="67" y="456"/>
                              <a:pt x="67" y="456"/>
                            </a:cubicBezTo>
                            <a:cubicBezTo>
                              <a:pt x="74" y="477"/>
                              <a:pt x="75" y="491"/>
                              <a:pt x="95" y="504"/>
                            </a:cubicBezTo>
                            <a:cubicBezTo>
                              <a:pt x="110" y="500"/>
                              <a:pt x="120" y="493"/>
                              <a:pt x="135" y="488"/>
                            </a:cubicBezTo>
                            <a:cubicBezTo>
                              <a:pt x="158" y="496"/>
                              <a:pt x="180" y="507"/>
                              <a:pt x="203" y="512"/>
                            </a:cubicBezTo>
                            <a:cubicBezTo>
                              <a:pt x="198" y="533"/>
                              <a:pt x="197" y="557"/>
                              <a:pt x="219" y="564"/>
                            </a:cubicBezTo>
                            <a:cubicBezTo>
                              <a:pt x="251" y="556"/>
                              <a:pt x="242" y="551"/>
                              <a:pt x="283" y="556"/>
                            </a:cubicBezTo>
                            <a:cubicBezTo>
                              <a:pt x="310" y="565"/>
                              <a:pt x="284" y="581"/>
                              <a:pt x="311" y="572"/>
                            </a:cubicBezTo>
                            <a:cubicBezTo>
                              <a:pt x="325" y="558"/>
                              <a:pt x="340" y="546"/>
                              <a:pt x="359" y="540"/>
                            </a:cubicBezTo>
                            <a:cubicBezTo>
                              <a:pt x="362" y="536"/>
                              <a:pt x="366" y="533"/>
                              <a:pt x="367" y="528"/>
                            </a:cubicBezTo>
                            <a:cubicBezTo>
                              <a:pt x="370" y="518"/>
                              <a:pt x="366" y="505"/>
                              <a:pt x="371" y="496"/>
                            </a:cubicBezTo>
                            <a:cubicBezTo>
                              <a:pt x="372" y="494"/>
                              <a:pt x="404" y="489"/>
                              <a:pt x="411" y="488"/>
                            </a:cubicBezTo>
                            <a:cubicBezTo>
                              <a:pt x="444" y="496"/>
                              <a:pt x="417" y="509"/>
                              <a:pt x="443" y="500"/>
                            </a:cubicBezTo>
                            <a:cubicBezTo>
                              <a:pt x="452" y="465"/>
                              <a:pt x="479" y="464"/>
                              <a:pt x="503" y="440"/>
                            </a:cubicBezTo>
                            <a:cubicBezTo>
                              <a:pt x="488" y="418"/>
                              <a:pt x="507" y="413"/>
                              <a:pt x="527" y="400"/>
                            </a:cubicBezTo>
                            <a:cubicBezTo>
                              <a:pt x="531" y="397"/>
                              <a:pt x="539" y="392"/>
                              <a:pt x="539" y="392"/>
                            </a:cubicBezTo>
                            <a:cubicBezTo>
                              <a:pt x="541" y="386"/>
                              <a:pt x="548" y="374"/>
                              <a:pt x="539" y="368"/>
                            </a:cubicBezTo>
                            <a:cubicBezTo>
                              <a:pt x="532" y="363"/>
                              <a:pt x="515" y="360"/>
                              <a:pt x="515" y="360"/>
                            </a:cubicBezTo>
                            <a:cubicBezTo>
                              <a:pt x="486" y="370"/>
                              <a:pt x="499" y="370"/>
                              <a:pt x="475" y="364"/>
                            </a:cubicBezTo>
                            <a:cubicBezTo>
                              <a:pt x="460" y="342"/>
                              <a:pt x="454" y="325"/>
                              <a:pt x="447" y="300"/>
                            </a:cubicBezTo>
                            <a:cubicBezTo>
                              <a:pt x="445" y="292"/>
                              <a:pt x="442" y="284"/>
                              <a:pt x="439" y="276"/>
                            </a:cubicBezTo>
                            <a:cubicBezTo>
                              <a:pt x="438" y="272"/>
                              <a:pt x="435" y="264"/>
                              <a:pt x="435" y="264"/>
                            </a:cubicBezTo>
                            <a:cubicBezTo>
                              <a:pt x="438" y="227"/>
                              <a:pt x="439" y="185"/>
                              <a:pt x="479" y="172"/>
                            </a:cubicBezTo>
                            <a:cubicBezTo>
                              <a:pt x="500" y="177"/>
                              <a:pt x="516" y="190"/>
                              <a:pt x="535" y="200"/>
                            </a:cubicBezTo>
                            <a:cubicBezTo>
                              <a:pt x="544" y="199"/>
                              <a:pt x="558" y="204"/>
                              <a:pt x="563" y="196"/>
                            </a:cubicBezTo>
                            <a:cubicBezTo>
                              <a:pt x="568" y="189"/>
                              <a:pt x="555" y="172"/>
                              <a:pt x="555" y="172"/>
                            </a:cubicBezTo>
                            <a:cubicBezTo>
                              <a:pt x="554" y="157"/>
                              <a:pt x="557" y="141"/>
                              <a:pt x="551" y="128"/>
                            </a:cubicBezTo>
                            <a:cubicBezTo>
                              <a:pt x="545" y="116"/>
                              <a:pt x="503" y="100"/>
                              <a:pt x="491" y="96"/>
                            </a:cubicBezTo>
                            <a:cubicBezTo>
                              <a:pt x="474" y="70"/>
                              <a:pt x="459" y="68"/>
                              <a:pt x="431" y="64"/>
                            </a:cubicBezTo>
                            <a:cubicBezTo>
                              <a:pt x="423" y="52"/>
                              <a:pt x="399" y="36"/>
                              <a:pt x="399" y="36"/>
                            </a:cubicBezTo>
                            <a:cubicBezTo>
                              <a:pt x="386" y="17"/>
                              <a:pt x="396" y="26"/>
                              <a:pt x="367" y="16"/>
                            </a:cubicBezTo>
                            <a:cubicBezTo>
                              <a:pt x="358" y="13"/>
                              <a:pt x="343" y="0"/>
                              <a:pt x="343" y="0"/>
                            </a:cubicBezTo>
                            <a:cubicBezTo>
                              <a:pt x="303" y="4"/>
                              <a:pt x="307" y="4"/>
                              <a:pt x="279" y="16"/>
                            </a:cubicBezTo>
                            <a:cubicBezTo>
                              <a:pt x="274" y="18"/>
                              <a:pt x="268" y="18"/>
                              <a:pt x="263" y="20"/>
                            </a:cubicBezTo>
                            <a:cubicBezTo>
                              <a:pt x="259" y="21"/>
                              <a:pt x="248" y="27"/>
                              <a:pt x="251" y="24"/>
                            </a:cubicBezTo>
                            <a:cubicBezTo>
                              <a:pt x="255" y="20"/>
                              <a:pt x="262" y="19"/>
                              <a:pt x="267" y="16"/>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57" name="Freeform 52"/>
                      <p:cNvSpPr>
                        <a:spLocks noChangeAspect="1"/>
                      </p:cNvSpPr>
                      <p:nvPr/>
                    </p:nvSpPr>
                    <p:spPr bwMode="auto">
                      <a:xfrm rot="55551">
                        <a:off x="6964522" y="4772917"/>
                        <a:ext cx="279082" cy="216470"/>
                      </a:xfrm>
                      <a:custGeom>
                        <a:avLst/>
                        <a:gdLst/>
                        <a:ahLst/>
                        <a:cxnLst>
                          <a:cxn ang="0">
                            <a:pos x="104" y="104"/>
                          </a:cxn>
                          <a:cxn ang="0">
                            <a:pos x="144" y="64"/>
                          </a:cxn>
                          <a:cxn ang="0">
                            <a:pos x="164" y="48"/>
                          </a:cxn>
                          <a:cxn ang="0">
                            <a:pos x="200" y="24"/>
                          </a:cxn>
                          <a:cxn ang="0">
                            <a:pos x="172" y="0"/>
                          </a:cxn>
                          <a:cxn ang="0">
                            <a:pos x="56" y="16"/>
                          </a:cxn>
                          <a:cxn ang="0">
                            <a:pos x="4" y="40"/>
                          </a:cxn>
                          <a:cxn ang="0">
                            <a:pos x="0" y="88"/>
                          </a:cxn>
                          <a:cxn ang="0">
                            <a:pos x="48" y="116"/>
                          </a:cxn>
                          <a:cxn ang="0">
                            <a:pos x="92" y="136"/>
                          </a:cxn>
                          <a:cxn ang="0">
                            <a:pos x="104" y="104"/>
                          </a:cxn>
                        </a:cxnLst>
                        <a:rect l="0" t="0" r="r" b="b"/>
                        <a:pathLst>
                          <a:path w="200" h="141">
                            <a:moveTo>
                              <a:pt x="104" y="104"/>
                            </a:moveTo>
                            <a:cubicBezTo>
                              <a:pt x="110" y="86"/>
                              <a:pt x="129" y="74"/>
                              <a:pt x="144" y="64"/>
                            </a:cubicBezTo>
                            <a:cubicBezTo>
                              <a:pt x="167" y="30"/>
                              <a:pt x="136" y="70"/>
                              <a:pt x="164" y="48"/>
                            </a:cubicBezTo>
                            <a:cubicBezTo>
                              <a:pt x="181" y="34"/>
                              <a:pt x="174" y="30"/>
                              <a:pt x="200" y="24"/>
                            </a:cubicBezTo>
                            <a:cubicBezTo>
                              <a:pt x="195" y="8"/>
                              <a:pt x="188" y="5"/>
                              <a:pt x="172" y="0"/>
                            </a:cubicBezTo>
                            <a:cubicBezTo>
                              <a:pt x="130" y="5"/>
                              <a:pt x="100" y="13"/>
                              <a:pt x="56" y="16"/>
                            </a:cubicBezTo>
                            <a:cubicBezTo>
                              <a:pt x="41" y="39"/>
                              <a:pt x="33" y="36"/>
                              <a:pt x="4" y="40"/>
                            </a:cubicBezTo>
                            <a:cubicBezTo>
                              <a:pt x="8" y="60"/>
                              <a:pt x="6" y="69"/>
                              <a:pt x="0" y="88"/>
                            </a:cubicBezTo>
                            <a:cubicBezTo>
                              <a:pt x="8" y="112"/>
                              <a:pt x="27" y="109"/>
                              <a:pt x="48" y="116"/>
                            </a:cubicBezTo>
                            <a:cubicBezTo>
                              <a:pt x="63" y="139"/>
                              <a:pt x="63" y="141"/>
                              <a:pt x="92" y="136"/>
                            </a:cubicBezTo>
                            <a:cubicBezTo>
                              <a:pt x="101" y="109"/>
                              <a:pt x="96" y="120"/>
                              <a:pt x="104" y="104"/>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58" name="Freeform 53"/>
                      <p:cNvSpPr>
                        <a:spLocks noChangeAspect="1"/>
                      </p:cNvSpPr>
                      <p:nvPr/>
                    </p:nvSpPr>
                    <p:spPr bwMode="auto">
                      <a:xfrm rot="55551">
                        <a:off x="7235476" y="4703205"/>
                        <a:ext cx="384755" cy="678764"/>
                      </a:xfrm>
                      <a:custGeom>
                        <a:avLst/>
                        <a:gdLst/>
                        <a:ahLst/>
                        <a:cxnLst>
                          <a:cxn ang="0">
                            <a:pos x="257" y="184"/>
                          </a:cxn>
                          <a:cxn ang="0">
                            <a:pos x="209" y="32"/>
                          </a:cxn>
                          <a:cxn ang="0">
                            <a:pos x="165" y="4"/>
                          </a:cxn>
                          <a:cxn ang="0">
                            <a:pos x="153" y="0"/>
                          </a:cxn>
                          <a:cxn ang="0">
                            <a:pos x="153" y="36"/>
                          </a:cxn>
                          <a:cxn ang="0">
                            <a:pos x="169" y="60"/>
                          </a:cxn>
                          <a:cxn ang="0">
                            <a:pos x="177" y="72"/>
                          </a:cxn>
                          <a:cxn ang="0">
                            <a:pos x="141" y="104"/>
                          </a:cxn>
                          <a:cxn ang="0">
                            <a:pos x="121" y="124"/>
                          </a:cxn>
                          <a:cxn ang="0">
                            <a:pos x="69" y="112"/>
                          </a:cxn>
                          <a:cxn ang="0">
                            <a:pos x="45" y="164"/>
                          </a:cxn>
                          <a:cxn ang="0">
                            <a:pos x="69" y="240"/>
                          </a:cxn>
                          <a:cxn ang="0">
                            <a:pos x="77" y="264"/>
                          </a:cxn>
                          <a:cxn ang="0">
                            <a:pos x="81" y="276"/>
                          </a:cxn>
                          <a:cxn ang="0">
                            <a:pos x="9" y="312"/>
                          </a:cxn>
                          <a:cxn ang="0">
                            <a:pos x="37" y="384"/>
                          </a:cxn>
                          <a:cxn ang="0">
                            <a:pos x="113" y="440"/>
                          </a:cxn>
                          <a:cxn ang="0">
                            <a:pos x="125" y="412"/>
                          </a:cxn>
                          <a:cxn ang="0">
                            <a:pos x="197" y="396"/>
                          </a:cxn>
                          <a:cxn ang="0">
                            <a:pos x="237" y="348"/>
                          </a:cxn>
                          <a:cxn ang="0">
                            <a:pos x="261" y="168"/>
                          </a:cxn>
                          <a:cxn ang="0">
                            <a:pos x="241" y="56"/>
                          </a:cxn>
                        </a:cxnLst>
                        <a:rect l="0" t="0" r="r" b="b"/>
                        <a:pathLst>
                          <a:path w="277" h="440">
                            <a:moveTo>
                              <a:pt x="257" y="184"/>
                            </a:moveTo>
                            <a:cubicBezTo>
                              <a:pt x="252" y="61"/>
                              <a:pt x="277" y="77"/>
                              <a:pt x="209" y="32"/>
                            </a:cubicBezTo>
                            <a:cubicBezTo>
                              <a:pt x="196" y="13"/>
                              <a:pt x="187" y="11"/>
                              <a:pt x="165" y="4"/>
                            </a:cubicBezTo>
                            <a:cubicBezTo>
                              <a:pt x="161" y="3"/>
                              <a:pt x="153" y="0"/>
                              <a:pt x="153" y="0"/>
                            </a:cubicBezTo>
                            <a:cubicBezTo>
                              <a:pt x="129" y="8"/>
                              <a:pt x="136" y="24"/>
                              <a:pt x="153" y="36"/>
                            </a:cubicBezTo>
                            <a:cubicBezTo>
                              <a:pt x="158" y="44"/>
                              <a:pt x="164" y="52"/>
                              <a:pt x="169" y="60"/>
                            </a:cubicBezTo>
                            <a:cubicBezTo>
                              <a:pt x="172" y="64"/>
                              <a:pt x="177" y="72"/>
                              <a:pt x="177" y="72"/>
                            </a:cubicBezTo>
                            <a:cubicBezTo>
                              <a:pt x="170" y="121"/>
                              <a:pt x="184" y="87"/>
                              <a:pt x="141" y="104"/>
                            </a:cubicBezTo>
                            <a:cubicBezTo>
                              <a:pt x="132" y="108"/>
                              <a:pt x="129" y="119"/>
                              <a:pt x="121" y="124"/>
                            </a:cubicBezTo>
                            <a:cubicBezTo>
                              <a:pt x="89" y="103"/>
                              <a:pt x="107" y="107"/>
                              <a:pt x="69" y="112"/>
                            </a:cubicBezTo>
                            <a:cubicBezTo>
                              <a:pt x="58" y="129"/>
                              <a:pt x="56" y="147"/>
                              <a:pt x="45" y="164"/>
                            </a:cubicBezTo>
                            <a:cubicBezTo>
                              <a:pt x="52" y="191"/>
                              <a:pt x="58" y="215"/>
                              <a:pt x="69" y="240"/>
                            </a:cubicBezTo>
                            <a:cubicBezTo>
                              <a:pt x="72" y="248"/>
                              <a:pt x="74" y="256"/>
                              <a:pt x="77" y="264"/>
                            </a:cubicBezTo>
                            <a:cubicBezTo>
                              <a:pt x="78" y="268"/>
                              <a:pt x="81" y="276"/>
                              <a:pt x="81" y="276"/>
                            </a:cubicBezTo>
                            <a:cubicBezTo>
                              <a:pt x="72" y="303"/>
                              <a:pt x="34" y="306"/>
                              <a:pt x="9" y="312"/>
                            </a:cubicBezTo>
                            <a:cubicBezTo>
                              <a:pt x="0" y="338"/>
                              <a:pt x="15" y="369"/>
                              <a:pt x="37" y="384"/>
                            </a:cubicBezTo>
                            <a:cubicBezTo>
                              <a:pt x="53" y="408"/>
                              <a:pt x="85" y="431"/>
                              <a:pt x="113" y="440"/>
                            </a:cubicBezTo>
                            <a:cubicBezTo>
                              <a:pt x="115" y="437"/>
                              <a:pt x="124" y="414"/>
                              <a:pt x="125" y="412"/>
                            </a:cubicBezTo>
                            <a:cubicBezTo>
                              <a:pt x="137" y="394"/>
                              <a:pt x="189" y="397"/>
                              <a:pt x="197" y="396"/>
                            </a:cubicBezTo>
                            <a:cubicBezTo>
                              <a:pt x="227" y="386"/>
                              <a:pt x="222" y="371"/>
                              <a:pt x="237" y="348"/>
                            </a:cubicBezTo>
                            <a:cubicBezTo>
                              <a:pt x="246" y="285"/>
                              <a:pt x="241" y="227"/>
                              <a:pt x="261" y="168"/>
                            </a:cubicBezTo>
                            <a:cubicBezTo>
                              <a:pt x="259" y="132"/>
                              <a:pt x="270" y="85"/>
                              <a:pt x="241" y="56"/>
                            </a:cubicBezTo>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59" name="Freeform 54"/>
                      <p:cNvSpPr>
                        <a:spLocks noChangeAspect="1"/>
                      </p:cNvSpPr>
                      <p:nvPr/>
                    </p:nvSpPr>
                    <p:spPr bwMode="auto">
                      <a:xfrm rot="55551">
                        <a:off x="7067484" y="2219297"/>
                        <a:ext cx="747832" cy="1185085"/>
                      </a:xfrm>
                      <a:custGeom>
                        <a:avLst/>
                        <a:gdLst/>
                        <a:ahLst/>
                        <a:cxnLst>
                          <a:cxn ang="0">
                            <a:pos x="484" y="192"/>
                          </a:cxn>
                          <a:cxn ang="0">
                            <a:pos x="472" y="188"/>
                          </a:cxn>
                          <a:cxn ang="0">
                            <a:pos x="460" y="152"/>
                          </a:cxn>
                          <a:cxn ang="0">
                            <a:pos x="436" y="116"/>
                          </a:cxn>
                          <a:cxn ang="0">
                            <a:pos x="420" y="92"/>
                          </a:cxn>
                          <a:cxn ang="0">
                            <a:pos x="412" y="68"/>
                          </a:cxn>
                          <a:cxn ang="0">
                            <a:pos x="400" y="0"/>
                          </a:cxn>
                          <a:cxn ang="0">
                            <a:pos x="344" y="32"/>
                          </a:cxn>
                          <a:cxn ang="0">
                            <a:pos x="308" y="116"/>
                          </a:cxn>
                          <a:cxn ang="0">
                            <a:pos x="228" y="140"/>
                          </a:cxn>
                          <a:cxn ang="0">
                            <a:pos x="196" y="128"/>
                          </a:cxn>
                          <a:cxn ang="0">
                            <a:pos x="180" y="108"/>
                          </a:cxn>
                          <a:cxn ang="0">
                            <a:pos x="120" y="128"/>
                          </a:cxn>
                          <a:cxn ang="0">
                            <a:pos x="96" y="136"/>
                          </a:cxn>
                          <a:cxn ang="0">
                            <a:pos x="84" y="140"/>
                          </a:cxn>
                          <a:cxn ang="0">
                            <a:pos x="12" y="184"/>
                          </a:cxn>
                          <a:cxn ang="0">
                            <a:pos x="24" y="240"/>
                          </a:cxn>
                          <a:cxn ang="0">
                            <a:pos x="80" y="284"/>
                          </a:cxn>
                          <a:cxn ang="0">
                            <a:pos x="204" y="368"/>
                          </a:cxn>
                          <a:cxn ang="0">
                            <a:pos x="244" y="396"/>
                          </a:cxn>
                          <a:cxn ang="0">
                            <a:pos x="212" y="328"/>
                          </a:cxn>
                          <a:cxn ang="0">
                            <a:pos x="200" y="292"/>
                          </a:cxn>
                          <a:cxn ang="0">
                            <a:pos x="252" y="304"/>
                          </a:cxn>
                          <a:cxn ang="0">
                            <a:pos x="292" y="344"/>
                          </a:cxn>
                          <a:cxn ang="0">
                            <a:pos x="324" y="464"/>
                          </a:cxn>
                          <a:cxn ang="0">
                            <a:pos x="356" y="548"/>
                          </a:cxn>
                          <a:cxn ang="0">
                            <a:pos x="368" y="584"/>
                          </a:cxn>
                          <a:cxn ang="0">
                            <a:pos x="372" y="596"/>
                          </a:cxn>
                          <a:cxn ang="0">
                            <a:pos x="388" y="668"/>
                          </a:cxn>
                          <a:cxn ang="0">
                            <a:pos x="400" y="692"/>
                          </a:cxn>
                          <a:cxn ang="0">
                            <a:pos x="420" y="740"/>
                          </a:cxn>
                          <a:cxn ang="0">
                            <a:pos x="456" y="756"/>
                          </a:cxn>
                          <a:cxn ang="0">
                            <a:pos x="476" y="720"/>
                          </a:cxn>
                          <a:cxn ang="0">
                            <a:pos x="456" y="668"/>
                          </a:cxn>
                          <a:cxn ang="0">
                            <a:pos x="472" y="612"/>
                          </a:cxn>
                          <a:cxn ang="0">
                            <a:pos x="476" y="600"/>
                          </a:cxn>
                          <a:cxn ang="0">
                            <a:pos x="472" y="540"/>
                          </a:cxn>
                          <a:cxn ang="0">
                            <a:pos x="504" y="520"/>
                          </a:cxn>
                          <a:cxn ang="0">
                            <a:pos x="516" y="516"/>
                          </a:cxn>
                          <a:cxn ang="0">
                            <a:pos x="480" y="460"/>
                          </a:cxn>
                          <a:cxn ang="0">
                            <a:pos x="444" y="480"/>
                          </a:cxn>
                          <a:cxn ang="0">
                            <a:pos x="408" y="456"/>
                          </a:cxn>
                          <a:cxn ang="0">
                            <a:pos x="376" y="400"/>
                          </a:cxn>
                          <a:cxn ang="0">
                            <a:pos x="404" y="364"/>
                          </a:cxn>
                          <a:cxn ang="0">
                            <a:pos x="400" y="328"/>
                          </a:cxn>
                          <a:cxn ang="0">
                            <a:pos x="396" y="316"/>
                          </a:cxn>
                          <a:cxn ang="0">
                            <a:pos x="400" y="304"/>
                          </a:cxn>
                          <a:cxn ang="0">
                            <a:pos x="424" y="312"/>
                          </a:cxn>
                          <a:cxn ang="0">
                            <a:pos x="408" y="280"/>
                          </a:cxn>
                          <a:cxn ang="0">
                            <a:pos x="416" y="220"/>
                          </a:cxn>
                          <a:cxn ang="0">
                            <a:pos x="440" y="208"/>
                          </a:cxn>
                          <a:cxn ang="0">
                            <a:pos x="464" y="192"/>
                          </a:cxn>
                          <a:cxn ang="0">
                            <a:pos x="476" y="200"/>
                          </a:cxn>
                          <a:cxn ang="0">
                            <a:pos x="484" y="192"/>
                          </a:cxn>
                        </a:cxnLst>
                        <a:rect l="0" t="0" r="r" b="b"/>
                        <a:pathLst>
                          <a:path w="543" h="756">
                            <a:moveTo>
                              <a:pt x="484" y="192"/>
                            </a:moveTo>
                            <a:cubicBezTo>
                              <a:pt x="480" y="191"/>
                              <a:pt x="474" y="191"/>
                              <a:pt x="472" y="188"/>
                            </a:cubicBezTo>
                            <a:cubicBezTo>
                              <a:pt x="472" y="188"/>
                              <a:pt x="462" y="158"/>
                              <a:pt x="460" y="152"/>
                            </a:cubicBezTo>
                            <a:cubicBezTo>
                              <a:pt x="455" y="138"/>
                              <a:pt x="444" y="128"/>
                              <a:pt x="436" y="116"/>
                            </a:cubicBezTo>
                            <a:cubicBezTo>
                              <a:pt x="431" y="108"/>
                              <a:pt x="425" y="100"/>
                              <a:pt x="420" y="92"/>
                            </a:cubicBezTo>
                            <a:cubicBezTo>
                              <a:pt x="415" y="85"/>
                              <a:pt x="412" y="68"/>
                              <a:pt x="412" y="68"/>
                            </a:cubicBezTo>
                            <a:cubicBezTo>
                              <a:pt x="409" y="44"/>
                              <a:pt x="404" y="24"/>
                              <a:pt x="400" y="0"/>
                            </a:cubicBezTo>
                            <a:cubicBezTo>
                              <a:pt x="385" y="5"/>
                              <a:pt x="358" y="23"/>
                              <a:pt x="344" y="32"/>
                            </a:cubicBezTo>
                            <a:cubicBezTo>
                              <a:pt x="329" y="54"/>
                              <a:pt x="316" y="91"/>
                              <a:pt x="308" y="116"/>
                            </a:cubicBezTo>
                            <a:cubicBezTo>
                              <a:pt x="304" y="129"/>
                              <a:pt x="239" y="137"/>
                              <a:pt x="228" y="140"/>
                            </a:cubicBezTo>
                            <a:cubicBezTo>
                              <a:pt x="219" y="138"/>
                              <a:pt x="202" y="138"/>
                              <a:pt x="196" y="128"/>
                            </a:cubicBezTo>
                            <a:cubicBezTo>
                              <a:pt x="180" y="104"/>
                              <a:pt x="205" y="116"/>
                              <a:pt x="180" y="108"/>
                            </a:cubicBezTo>
                            <a:cubicBezTo>
                              <a:pt x="161" y="121"/>
                              <a:pt x="142" y="122"/>
                              <a:pt x="120" y="128"/>
                            </a:cubicBezTo>
                            <a:cubicBezTo>
                              <a:pt x="112" y="130"/>
                              <a:pt x="104" y="133"/>
                              <a:pt x="96" y="136"/>
                            </a:cubicBezTo>
                            <a:cubicBezTo>
                              <a:pt x="92" y="137"/>
                              <a:pt x="84" y="140"/>
                              <a:pt x="84" y="140"/>
                            </a:cubicBezTo>
                            <a:cubicBezTo>
                              <a:pt x="64" y="169"/>
                              <a:pt x="38" y="166"/>
                              <a:pt x="12" y="184"/>
                            </a:cubicBezTo>
                            <a:cubicBezTo>
                              <a:pt x="4" y="209"/>
                              <a:pt x="0" y="224"/>
                              <a:pt x="24" y="240"/>
                            </a:cubicBezTo>
                            <a:cubicBezTo>
                              <a:pt x="32" y="282"/>
                              <a:pt x="44" y="272"/>
                              <a:pt x="80" y="284"/>
                            </a:cubicBezTo>
                            <a:cubicBezTo>
                              <a:pt x="98" y="337"/>
                              <a:pt x="162" y="340"/>
                              <a:pt x="204" y="368"/>
                            </a:cubicBezTo>
                            <a:cubicBezTo>
                              <a:pt x="209" y="384"/>
                              <a:pt x="227" y="390"/>
                              <a:pt x="244" y="396"/>
                            </a:cubicBezTo>
                            <a:cubicBezTo>
                              <a:pt x="252" y="371"/>
                              <a:pt x="238" y="337"/>
                              <a:pt x="212" y="328"/>
                            </a:cubicBezTo>
                            <a:cubicBezTo>
                              <a:pt x="198" y="314"/>
                              <a:pt x="188" y="310"/>
                              <a:pt x="200" y="292"/>
                            </a:cubicBezTo>
                            <a:cubicBezTo>
                              <a:pt x="217" y="298"/>
                              <a:pt x="235" y="298"/>
                              <a:pt x="252" y="304"/>
                            </a:cubicBezTo>
                            <a:cubicBezTo>
                              <a:pt x="262" y="319"/>
                              <a:pt x="277" y="334"/>
                              <a:pt x="292" y="344"/>
                            </a:cubicBezTo>
                            <a:cubicBezTo>
                              <a:pt x="317" y="381"/>
                              <a:pt x="284" y="437"/>
                              <a:pt x="324" y="464"/>
                            </a:cubicBezTo>
                            <a:cubicBezTo>
                              <a:pt x="333" y="492"/>
                              <a:pt x="346" y="519"/>
                              <a:pt x="356" y="548"/>
                            </a:cubicBezTo>
                            <a:cubicBezTo>
                              <a:pt x="360" y="560"/>
                              <a:pt x="364" y="572"/>
                              <a:pt x="368" y="584"/>
                            </a:cubicBezTo>
                            <a:cubicBezTo>
                              <a:pt x="369" y="588"/>
                              <a:pt x="372" y="596"/>
                              <a:pt x="372" y="596"/>
                            </a:cubicBezTo>
                            <a:cubicBezTo>
                              <a:pt x="367" y="625"/>
                              <a:pt x="367" y="647"/>
                              <a:pt x="388" y="668"/>
                            </a:cubicBezTo>
                            <a:cubicBezTo>
                              <a:pt x="403" y="712"/>
                              <a:pt x="379" y="645"/>
                              <a:pt x="400" y="692"/>
                            </a:cubicBezTo>
                            <a:cubicBezTo>
                              <a:pt x="407" y="707"/>
                              <a:pt x="408" y="728"/>
                              <a:pt x="420" y="740"/>
                            </a:cubicBezTo>
                            <a:cubicBezTo>
                              <a:pt x="429" y="749"/>
                              <a:pt x="456" y="756"/>
                              <a:pt x="456" y="756"/>
                            </a:cubicBezTo>
                            <a:cubicBezTo>
                              <a:pt x="460" y="743"/>
                              <a:pt x="476" y="720"/>
                              <a:pt x="476" y="720"/>
                            </a:cubicBezTo>
                            <a:cubicBezTo>
                              <a:pt x="471" y="701"/>
                              <a:pt x="467" y="684"/>
                              <a:pt x="456" y="668"/>
                            </a:cubicBezTo>
                            <a:cubicBezTo>
                              <a:pt x="466" y="628"/>
                              <a:pt x="461" y="646"/>
                              <a:pt x="472" y="612"/>
                            </a:cubicBezTo>
                            <a:cubicBezTo>
                              <a:pt x="473" y="608"/>
                              <a:pt x="476" y="600"/>
                              <a:pt x="476" y="600"/>
                            </a:cubicBezTo>
                            <a:cubicBezTo>
                              <a:pt x="474" y="583"/>
                              <a:pt x="465" y="557"/>
                              <a:pt x="472" y="540"/>
                            </a:cubicBezTo>
                            <a:cubicBezTo>
                              <a:pt x="479" y="523"/>
                              <a:pt x="485" y="526"/>
                              <a:pt x="504" y="520"/>
                            </a:cubicBezTo>
                            <a:cubicBezTo>
                              <a:pt x="508" y="519"/>
                              <a:pt x="516" y="516"/>
                              <a:pt x="516" y="516"/>
                            </a:cubicBezTo>
                            <a:cubicBezTo>
                              <a:pt x="543" y="476"/>
                              <a:pt x="511" y="465"/>
                              <a:pt x="480" y="460"/>
                            </a:cubicBezTo>
                            <a:cubicBezTo>
                              <a:pt x="452" y="478"/>
                              <a:pt x="465" y="473"/>
                              <a:pt x="444" y="480"/>
                            </a:cubicBezTo>
                            <a:cubicBezTo>
                              <a:pt x="429" y="475"/>
                              <a:pt x="415" y="472"/>
                              <a:pt x="408" y="456"/>
                            </a:cubicBezTo>
                            <a:cubicBezTo>
                              <a:pt x="398" y="434"/>
                              <a:pt x="401" y="408"/>
                              <a:pt x="376" y="400"/>
                            </a:cubicBezTo>
                            <a:cubicBezTo>
                              <a:pt x="359" y="375"/>
                              <a:pt x="386" y="376"/>
                              <a:pt x="404" y="364"/>
                            </a:cubicBezTo>
                            <a:cubicBezTo>
                              <a:pt x="411" y="344"/>
                              <a:pt x="409" y="356"/>
                              <a:pt x="400" y="328"/>
                            </a:cubicBezTo>
                            <a:cubicBezTo>
                              <a:pt x="399" y="324"/>
                              <a:pt x="396" y="316"/>
                              <a:pt x="396" y="316"/>
                            </a:cubicBezTo>
                            <a:cubicBezTo>
                              <a:pt x="397" y="312"/>
                              <a:pt x="396" y="305"/>
                              <a:pt x="400" y="304"/>
                            </a:cubicBezTo>
                            <a:cubicBezTo>
                              <a:pt x="408" y="303"/>
                              <a:pt x="424" y="312"/>
                              <a:pt x="424" y="312"/>
                            </a:cubicBezTo>
                            <a:cubicBezTo>
                              <a:pt x="430" y="294"/>
                              <a:pt x="423" y="290"/>
                              <a:pt x="408" y="280"/>
                            </a:cubicBezTo>
                            <a:cubicBezTo>
                              <a:pt x="410" y="260"/>
                              <a:pt x="403" y="236"/>
                              <a:pt x="416" y="220"/>
                            </a:cubicBezTo>
                            <a:cubicBezTo>
                              <a:pt x="425" y="209"/>
                              <a:pt x="430" y="214"/>
                              <a:pt x="440" y="208"/>
                            </a:cubicBezTo>
                            <a:cubicBezTo>
                              <a:pt x="448" y="203"/>
                              <a:pt x="464" y="192"/>
                              <a:pt x="464" y="192"/>
                            </a:cubicBezTo>
                            <a:cubicBezTo>
                              <a:pt x="468" y="195"/>
                              <a:pt x="471" y="200"/>
                              <a:pt x="476" y="200"/>
                            </a:cubicBezTo>
                            <a:cubicBezTo>
                              <a:pt x="485" y="200"/>
                              <a:pt x="494" y="192"/>
                              <a:pt x="484" y="192"/>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60" name="Freeform 55"/>
                      <p:cNvSpPr>
                        <a:spLocks noChangeAspect="1"/>
                      </p:cNvSpPr>
                      <p:nvPr/>
                    </p:nvSpPr>
                    <p:spPr bwMode="auto">
                      <a:xfrm rot="55551">
                        <a:off x="7663583" y="2828351"/>
                        <a:ext cx="92124" cy="124746"/>
                      </a:xfrm>
                      <a:custGeom>
                        <a:avLst/>
                        <a:gdLst/>
                        <a:ahLst/>
                        <a:cxnLst>
                          <a:cxn ang="0">
                            <a:pos x="32" y="19"/>
                          </a:cxn>
                          <a:cxn ang="0">
                            <a:pos x="0" y="19"/>
                          </a:cxn>
                          <a:cxn ang="0">
                            <a:pos x="28" y="79"/>
                          </a:cxn>
                          <a:cxn ang="0">
                            <a:pos x="32" y="19"/>
                          </a:cxn>
                        </a:cxnLst>
                        <a:rect l="0" t="0" r="r" b="b"/>
                        <a:pathLst>
                          <a:path w="63" h="79">
                            <a:moveTo>
                              <a:pt x="32" y="19"/>
                            </a:moveTo>
                            <a:cubicBezTo>
                              <a:pt x="14" y="13"/>
                              <a:pt x="13" y="0"/>
                              <a:pt x="0" y="19"/>
                            </a:cubicBezTo>
                            <a:cubicBezTo>
                              <a:pt x="4" y="43"/>
                              <a:pt x="2" y="70"/>
                              <a:pt x="28" y="79"/>
                            </a:cubicBezTo>
                            <a:cubicBezTo>
                              <a:pt x="63" y="70"/>
                              <a:pt x="44" y="43"/>
                              <a:pt x="32" y="19"/>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61" name="Freeform 56"/>
                      <p:cNvSpPr>
                        <a:spLocks noChangeAspect="1"/>
                      </p:cNvSpPr>
                      <p:nvPr/>
                    </p:nvSpPr>
                    <p:spPr bwMode="auto">
                      <a:xfrm rot="55551">
                        <a:off x="7685259" y="2989785"/>
                        <a:ext cx="506683" cy="642074"/>
                      </a:xfrm>
                      <a:custGeom>
                        <a:avLst/>
                        <a:gdLst/>
                        <a:ahLst/>
                        <a:cxnLst>
                          <a:cxn ang="0">
                            <a:pos x="144" y="12"/>
                          </a:cxn>
                          <a:cxn ang="0">
                            <a:pos x="76" y="0"/>
                          </a:cxn>
                          <a:cxn ang="0">
                            <a:pos x="56" y="36"/>
                          </a:cxn>
                          <a:cxn ang="0">
                            <a:pos x="24" y="44"/>
                          </a:cxn>
                          <a:cxn ang="0">
                            <a:pos x="8" y="160"/>
                          </a:cxn>
                          <a:cxn ang="0">
                            <a:pos x="12" y="204"/>
                          </a:cxn>
                          <a:cxn ang="0">
                            <a:pos x="20" y="228"/>
                          </a:cxn>
                          <a:cxn ang="0">
                            <a:pos x="0" y="280"/>
                          </a:cxn>
                          <a:cxn ang="0">
                            <a:pos x="128" y="332"/>
                          </a:cxn>
                          <a:cxn ang="0">
                            <a:pos x="164" y="352"/>
                          </a:cxn>
                          <a:cxn ang="0">
                            <a:pos x="176" y="360"/>
                          </a:cxn>
                          <a:cxn ang="0">
                            <a:pos x="204" y="388"/>
                          </a:cxn>
                          <a:cxn ang="0">
                            <a:pos x="240" y="372"/>
                          </a:cxn>
                          <a:cxn ang="0">
                            <a:pos x="276" y="396"/>
                          </a:cxn>
                          <a:cxn ang="0">
                            <a:pos x="336" y="412"/>
                          </a:cxn>
                          <a:cxn ang="0">
                            <a:pos x="328" y="368"/>
                          </a:cxn>
                          <a:cxn ang="0">
                            <a:pos x="320" y="344"/>
                          </a:cxn>
                          <a:cxn ang="0">
                            <a:pos x="316" y="332"/>
                          </a:cxn>
                          <a:cxn ang="0">
                            <a:pos x="300" y="296"/>
                          </a:cxn>
                          <a:cxn ang="0">
                            <a:pos x="272" y="288"/>
                          </a:cxn>
                          <a:cxn ang="0">
                            <a:pos x="252" y="232"/>
                          </a:cxn>
                          <a:cxn ang="0">
                            <a:pos x="220" y="196"/>
                          </a:cxn>
                          <a:cxn ang="0">
                            <a:pos x="212" y="172"/>
                          </a:cxn>
                          <a:cxn ang="0">
                            <a:pos x="248" y="156"/>
                          </a:cxn>
                          <a:cxn ang="0">
                            <a:pos x="168" y="96"/>
                          </a:cxn>
                          <a:cxn ang="0">
                            <a:pos x="168" y="68"/>
                          </a:cxn>
                          <a:cxn ang="0">
                            <a:pos x="156" y="28"/>
                          </a:cxn>
                          <a:cxn ang="0">
                            <a:pos x="144" y="12"/>
                          </a:cxn>
                        </a:cxnLst>
                        <a:rect l="0" t="0" r="r" b="b"/>
                        <a:pathLst>
                          <a:path w="364" h="412">
                            <a:moveTo>
                              <a:pt x="144" y="12"/>
                            </a:moveTo>
                            <a:cubicBezTo>
                              <a:pt x="110" y="17"/>
                              <a:pt x="105" y="10"/>
                              <a:pt x="76" y="0"/>
                            </a:cubicBezTo>
                            <a:cubicBezTo>
                              <a:pt x="55" y="14"/>
                              <a:pt x="67" y="27"/>
                              <a:pt x="56" y="36"/>
                            </a:cubicBezTo>
                            <a:cubicBezTo>
                              <a:pt x="48" y="43"/>
                              <a:pt x="34" y="41"/>
                              <a:pt x="24" y="44"/>
                            </a:cubicBezTo>
                            <a:cubicBezTo>
                              <a:pt x="1" y="79"/>
                              <a:pt x="21" y="122"/>
                              <a:pt x="8" y="160"/>
                            </a:cubicBezTo>
                            <a:cubicBezTo>
                              <a:pt x="9" y="175"/>
                              <a:pt x="9" y="189"/>
                              <a:pt x="12" y="204"/>
                            </a:cubicBezTo>
                            <a:cubicBezTo>
                              <a:pt x="13" y="212"/>
                              <a:pt x="20" y="228"/>
                              <a:pt x="20" y="228"/>
                            </a:cubicBezTo>
                            <a:cubicBezTo>
                              <a:pt x="15" y="247"/>
                              <a:pt x="11" y="264"/>
                              <a:pt x="0" y="280"/>
                            </a:cubicBezTo>
                            <a:cubicBezTo>
                              <a:pt x="37" y="305"/>
                              <a:pt x="86" y="320"/>
                              <a:pt x="128" y="332"/>
                            </a:cubicBezTo>
                            <a:cubicBezTo>
                              <a:pt x="146" y="337"/>
                              <a:pt x="143" y="338"/>
                              <a:pt x="164" y="352"/>
                            </a:cubicBezTo>
                            <a:cubicBezTo>
                              <a:pt x="168" y="355"/>
                              <a:pt x="176" y="360"/>
                              <a:pt x="176" y="360"/>
                            </a:cubicBezTo>
                            <a:cubicBezTo>
                              <a:pt x="186" y="374"/>
                              <a:pt x="194" y="374"/>
                              <a:pt x="204" y="388"/>
                            </a:cubicBezTo>
                            <a:cubicBezTo>
                              <a:pt x="217" y="384"/>
                              <a:pt x="227" y="376"/>
                              <a:pt x="240" y="372"/>
                            </a:cubicBezTo>
                            <a:cubicBezTo>
                              <a:pt x="256" y="377"/>
                              <a:pt x="262" y="388"/>
                              <a:pt x="276" y="396"/>
                            </a:cubicBezTo>
                            <a:cubicBezTo>
                              <a:pt x="292" y="405"/>
                              <a:pt x="318" y="408"/>
                              <a:pt x="336" y="412"/>
                            </a:cubicBezTo>
                            <a:cubicBezTo>
                              <a:pt x="364" y="403"/>
                              <a:pt x="350" y="375"/>
                              <a:pt x="328" y="368"/>
                            </a:cubicBezTo>
                            <a:cubicBezTo>
                              <a:pt x="325" y="360"/>
                              <a:pt x="323" y="352"/>
                              <a:pt x="320" y="344"/>
                            </a:cubicBezTo>
                            <a:cubicBezTo>
                              <a:pt x="319" y="340"/>
                              <a:pt x="316" y="332"/>
                              <a:pt x="316" y="332"/>
                            </a:cubicBezTo>
                            <a:cubicBezTo>
                              <a:pt x="342" y="323"/>
                              <a:pt x="315" y="302"/>
                              <a:pt x="300" y="296"/>
                            </a:cubicBezTo>
                            <a:cubicBezTo>
                              <a:pt x="291" y="292"/>
                              <a:pt x="281" y="291"/>
                              <a:pt x="272" y="288"/>
                            </a:cubicBezTo>
                            <a:cubicBezTo>
                              <a:pt x="259" y="268"/>
                              <a:pt x="276" y="248"/>
                              <a:pt x="252" y="232"/>
                            </a:cubicBezTo>
                            <a:cubicBezTo>
                              <a:pt x="243" y="218"/>
                              <a:pt x="227" y="212"/>
                              <a:pt x="220" y="196"/>
                            </a:cubicBezTo>
                            <a:cubicBezTo>
                              <a:pt x="217" y="188"/>
                              <a:pt x="212" y="172"/>
                              <a:pt x="212" y="172"/>
                            </a:cubicBezTo>
                            <a:cubicBezTo>
                              <a:pt x="223" y="165"/>
                              <a:pt x="248" y="156"/>
                              <a:pt x="248" y="156"/>
                            </a:cubicBezTo>
                            <a:cubicBezTo>
                              <a:pt x="239" y="101"/>
                              <a:pt x="211" y="110"/>
                              <a:pt x="168" y="96"/>
                            </a:cubicBezTo>
                            <a:cubicBezTo>
                              <a:pt x="159" y="82"/>
                              <a:pt x="148" y="75"/>
                              <a:pt x="168" y="68"/>
                            </a:cubicBezTo>
                            <a:cubicBezTo>
                              <a:pt x="189" y="37"/>
                              <a:pt x="171" y="40"/>
                              <a:pt x="156" y="28"/>
                            </a:cubicBezTo>
                            <a:cubicBezTo>
                              <a:pt x="151" y="24"/>
                              <a:pt x="148" y="17"/>
                              <a:pt x="144" y="12"/>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62" name="Freeform 57"/>
                      <p:cNvSpPr>
                        <a:spLocks noChangeAspect="1"/>
                      </p:cNvSpPr>
                      <p:nvPr/>
                    </p:nvSpPr>
                    <p:spPr bwMode="auto">
                      <a:xfrm rot="55551">
                        <a:off x="7265280" y="4057463"/>
                        <a:ext cx="642161" cy="645742"/>
                      </a:xfrm>
                      <a:custGeom>
                        <a:avLst/>
                        <a:gdLst/>
                        <a:ahLst/>
                        <a:cxnLst>
                          <a:cxn ang="0">
                            <a:pos x="136" y="84"/>
                          </a:cxn>
                          <a:cxn ang="0">
                            <a:pos x="108" y="52"/>
                          </a:cxn>
                          <a:cxn ang="0">
                            <a:pos x="100" y="40"/>
                          </a:cxn>
                          <a:cxn ang="0">
                            <a:pos x="88" y="32"/>
                          </a:cxn>
                          <a:cxn ang="0">
                            <a:pos x="84" y="20"/>
                          </a:cxn>
                          <a:cxn ang="0">
                            <a:pos x="28" y="0"/>
                          </a:cxn>
                          <a:cxn ang="0">
                            <a:pos x="20" y="28"/>
                          </a:cxn>
                          <a:cxn ang="0">
                            <a:pos x="32" y="84"/>
                          </a:cxn>
                          <a:cxn ang="0">
                            <a:pos x="36" y="96"/>
                          </a:cxn>
                          <a:cxn ang="0">
                            <a:pos x="84" y="116"/>
                          </a:cxn>
                          <a:cxn ang="0">
                            <a:pos x="140" y="156"/>
                          </a:cxn>
                          <a:cxn ang="0">
                            <a:pos x="220" y="228"/>
                          </a:cxn>
                          <a:cxn ang="0">
                            <a:pos x="244" y="244"/>
                          </a:cxn>
                          <a:cxn ang="0">
                            <a:pos x="268" y="280"/>
                          </a:cxn>
                          <a:cxn ang="0">
                            <a:pos x="292" y="288"/>
                          </a:cxn>
                          <a:cxn ang="0">
                            <a:pos x="304" y="292"/>
                          </a:cxn>
                          <a:cxn ang="0">
                            <a:pos x="336" y="336"/>
                          </a:cxn>
                          <a:cxn ang="0">
                            <a:pos x="368" y="372"/>
                          </a:cxn>
                          <a:cxn ang="0">
                            <a:pos x="396" y="404"/>
                          </a:cxn>
                          <a:cxn ang="0">
                            <a:pos x="420" y="412"/>
                          </a:cxn>
                          <a:cxn ang="0">
                            <a:pos x="408" y="380"/>
                          </a:cxn>
                          <a:cxn ang="0">
                            <a:pos x="452" y="348"/>
                          </a:cxn>
                          <a:cxn ang="0">
                            <a:pos x="424" y="304"/>
                          </a:cxn>
                          <a:cxn ang="0">
                            <a:pos x="308" y="264"/>
                          </a:cxn>
                          <a:cxn ang="0">
                            <a:pos x="292" y="228"/>
                          </a:cxn>
                          <a:cxn ang="0">
                            <a:pos x="288" y="216"/>
                          </a:cxn>
                          <a:cxn ang="0">
                            <a:pos x="316" y="184"/>
                          </a:cxn>
                          <a:cxn ang="0">
                            <a:pos x="240" y="140"/>
                          </a:cxn>
                          <a:cxn ang="0">
                            <a:pos x="164" y="92"/>
                          </a:cxn>
                          <a:cxn ang="0">
                            <a:pos x="136" y="84"/>
                          </a:cxn>
                        </a:cxnLst>
                        <a:rect l="0" t="0" r="r" b="b"/>
                        <a:pathLst>
                          <a:path w="464" h="412">
                            <a:moveTo>
                              <a:pt x="136" y="84"/>
                            </a:moveTo>
                            <a:cubicBezTo>
                              <a:pt x="117" y="56"/>
                              <a:pt x="128" y="65"/>
                              <a:pt x="108" y="52"/>
                            </a:cubicBezTo>
                            <a:cubicBezTo>
                              <a:pt x="105" y="48"/>
                              <a:pt x="103" y="43"/>
                              <a:pt x="100" y="40"/>
                            </a:cubicBezTo>
                            <a:cubicBezTo>
                              <a:pt x="97" y="37"/>
                              <a:pt x="91" y="36"/>
                              <a:pt x="88" y="32"/>
                            </a:cubicBezTo>
                            <a:cubicBezTo>
                              <a:pt x="85" y="29"/>
                              <a:pt x="87" y="23"/>
                              <a:pt x="84" y="20"/>
                            </a:cubicBezTo>
                            <a:cubicBezTo>
                              <a:pt x="72" y="5"/>
                              <a:pt x="44" y="5"/>
                              <a:pt x="28" y="0"/>
                            </a:cubicBezTo>
                            <a:cubicBezTo>
                              <a:pt x="0" y="6"/>
                              <a:pt x="7" y="8"/>
                              <a:pt x="20" y="28"/>
                            </a:cubicBezTo>
                            <a:cubicBezTo>
                              <a:pt x="13" y="49"/>
                              <a:pt x="5" y="75"/>
                              <a:pt x="32" y="84"/>
                            </a:cubicBezTo>
                            <a:cubicBezTo>
                              <a:pt x="33" y="88"/>
                              <a:pt x="33" y="94"/>
                              <a:pt x="36" y="96"/>
                            </a:cubicBezTo>
                            <a:cubicBezTo>
                              <a:pt x="43" y="101"/>
                              <a:pt x="75" y="113"/>
                              <a:pt x="84" y="116"/>
                            </a:cubicBezTo>
                            <a:cubicBezTo>
                              <a:pt x="99" y="138"/>
                              <a:pt x="120" y="142"/>
                              <a:pt x="140" y="156"/>
                            </a:cubicBezTo>
                            <a:cubicBezTo>
                              <a:pt x="160" y="186"/>
                              <a:pt x="183" y="221"/>
                              <a:pt x="220" y="228"/>
                            </a:cubicBezTo>
                            <a:cubicBezTo>
                              <a:pt x="228" y="233"/>
                              <a:pt x="236" y="239"/>
                              <a:pt x="244" y="244"/>
                            </a:cubicBezTo>
                            <a:cubicBezTo>
                              <a:pt x="250" y="248"/>
                              <a:pt x="255" y="273"/>
                              <a:pt x="268" y="280"/>
                            </a:cubicBezTo>
                            <a:cubicBezTo>
                              <a:pt x="275" y="284"/>
                              <a:pt x="284" y="285"/>
                              <a:pt x="292" y="288"/>
                            </a:cubicBezTo>
                            <a:cubicBezTo>
                              <a:pt x="296" y="289"/>
                              <a:pt x="304" y="292"/>
                              <a:pt x="304" y="292"/>
                            </a:cubicBezTo>
                            <a:cubicBezTo>
                              <a:pt x="311" y="312"/>
                              <a:pt x="319" y="325"/>
                              <a:pt x="336" y="336"/>
                            </a:cubicBezTo>
                            <a:cubicBezTo>
                              <a:pt x="345" y="349"/>
                              <a:pt x="368" y="372"/>
                              <a:pt x="368" y="372"/>
                            </a:cubicBezTo>
                            <a:cubicBezTo>
                              <a:pt x="373" y="386"/>
                              <a:pt x="381" y="398"/>
                              <a:pt x="396" y="404"/>
                            </a:cubicBezTo>
                            <a:cubicBezTo>
                              <a:pt x="404" y="407"/>
                              <a:pt x="420" y="412"/>
                              <a:pt x="420" y="412"/>
                            </a:cubicBezTo>
                            <a:cubicBezTo>
                              <a:pt x="444" y="404"/>
                              <a:pt x="420" y="396"/>
                              <a:pt x="408" y="380"/>
                            </a:cubicBezTo>
                            <a:cubicBezTo>
                              <a:pt x="395" y="340"/>
                              <a:pt x="397" y="354"/>
                              <a:pt x="452" y="348"/>
                            </a:cubicBezTo>
                            <a:cubicBezTo>
                              <a:pt x="464" y="312"/>
                              <a:pt x="460" y="316"/>
                              <a:pt x="424" y="304"/>
                            </a:cubicBezTo>
                            <a:cubicBezTo>
                              <a:pt x="375" y="320"/>
                              <a:pt x="350" y="278"/>
                              <a:pt x="308" y="264"/>
                            </a:cubicBezTo>
                            <a:cubicBezTo>
                              <a:pt x="295" y="245"/>
                              <a:pt x="302" y="257"/>
                              <a:pt x="292" y="228"/>
                            </a:cubicBezTo>
                            <a:cubicBezTo>
                              <a:pt x="291" y="224"/>
                              <a:pt x="288" y="216"/>
                              <a:pt x="288" y="216"/>
                            </a:cubicBezTo>
                            <a:cubicBezTo>
                              <a:pt x="300" y="204"/>
                              <a:pt x="311" y="200"/>
                              <a:pt x="316" y="184"/>
                            </a:cubicBezTo>
                            <a:cubicBezTo>
                              <a:pt x="307" y="147"/>
                              <a:pt x="267" y="158"/>
                              <a:pt x="240" y="140"/>
                            </a:cubicBezTo>
                            <a:cubicBezTo>
                              <a:pt x="230" y="109"/>
                              <a:pt x="191" y="104"/>
                              <a:pt x="164" y="92"/>
                            </a:cubicBezTo>
                            <a:cubicBezTo>
                              <a:pt x="155" y="88"/>
                              <a:pt x="143" y="77"/>
                              <a:pt x="136" y="84"/>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63" name="Freeform 58"/>
                      <p:cNvSpPr>
                        <a:spLocks noChangeAspect="1"/>
                      </p:cNvSpPr>
                      <p:nvPr/>
                    </p:nvSpPr>
                    <p:spPr bwMode="auto">
                      <a:xfrm rot="55551">
                        <a:off x="8113365" y="3661211"/>
                        <a:ext cx="70448" cy="117408"/>
                      </a:xfrm>
                      <a:custGeom>
                        <a:avLst/>
                        <a:gdLst/>
                        <a:ahLst/>
                        <a:cxnLst>
                          <a:cxn ang="0">
                            <a:pos x="37" y="24"/>
                          </a:cxn>
                          <a:cxn ang="0">
                            <a:pos x="21" y="72"/>
                          </a:cxn>
                          <a:cxn ang="0">
                            <a:pos x="37" y="24"/>
                          </a:cxn>
                        </a:cxnLst>
                        <a:rect l="0" t="0" r="r" b="b"/>
                        <a:pathLst>
                          <a:path w="48" h="72">
                            <a:moveTo>
                              <a:pt x="37" y="24"/>
                            </a:moveTo>
                            <a:cubicBezTo>
                              <a:pt x="0" y="0"/>
                              <a:pt x="13" y="48"/>
                              <a:pt x="21" y="72"/>
                            </a:cubicBezTo>
                            <a:cubicBezTo>
                              <a:pt x="48" y="63"/>
                              <a:pt x="40" y="51"/>
                              <a:pt x="37" y="24"/>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64" name="Freeform 59"/>
                      <p:cNvSpPr>
                        <a:spLocks noChangeAspect="1"/>
                      </p:cNvSpPr>
                      <p:nvPr/>
                    </p:nvSpPr>
                    <p:spPr bwMode="auto">
                      <a:xfrm rot="55551">
                        <a:off x="8164847" y="3837323"/>
                        <a:ext cx="70448" cy="95394"/>
                      </a:xfrm>
                      <a:custGeom>
                        <a:avLst/>
                        <a:gdLst/>
                        <a:ahLst/>
                        <a:cxnLst>
                          <a:cxn ang="0">
                            <a:pos x="42" y="19"/>
                          </a:cxn>
                          <a:cxn ang="0">
                            <a:pos x="6" y="7"/>
                          </a:cxn>
                          <a:cxn ang="0">
                            <a:pos x="22" y="63"/>
                          </a:cxn>
                          <a:cxn ang="0">
                            <a:pos x="42" y="19"/>
                          </a:cxn>
                        </a:cxnLst>
                        <a:rect l="0" t="0" r="r" b="b"/>
                        <a:pathLst>
                          <a:path w="50" h="63">
                            <a:moveTo>
                              <a:pt x="42" y="19"/>
                            </a:moveTo>
                            <a:cubicBezTo>
                              <a:pt x="14" y="1"/>
                              <a:pt x="27" y="0"/>
                              <a:pt x="6" y="7"/>
                            </a:cubicBezTo>
                            <a:cubicBezTo>
                              <a:pt x="0" y="26"/>
                              <a:pt x="5" y="51"/>
                              <a:pt x="22" y="63"/>
                            </a:cubicBezTo>
                            <a:cubicBezTo>
                              <a:pt x="50" y="56"/>
                              <a:pt x="46" y="48"/>
                              <a:pt x="42" y="19"/>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65" name="Freeform 60"/>
                      <p:cNvSpPr>
                        <a:spLocks noChangeAspect="1"/>
                      </p:cNvSpPr>
                      <p:nvPr/>
                    </p:nvSpPr>
                    <p:spPr bwMode="auto">
                      <a:xfrm rot="55551">
                        <a:off x="8213619" y="3976746"/>
                        <a:ext cx="21676" cy="33020"/>
                      </a:xfrm>
                      <a:custGeom>
                        <a:avLst/>
                        <a:gdLst/>
                        <a:ahLst/>
                        <a:cxnLst>
                          <a:cxn ang="0">
                            <a:pos x="5" y="0"/>
                          </a:cxn>
                          <a:cxn ang="0">
                            <a:pos x="1" y="12"/>
                          </a:cxn>
                          <a:cxn ang="0">
                            <a:pos x="9" y="24"/>
                          </a:cxn>
                          <a:cxn ang="0">
                            <a:pos x="17" y="12"/>
                          </a:cxn>
                          <a:cxn ang="0">
                            <a:pos x="5" y="0"/>
                          </a:cxn>
                        </a:cxnLst>
                        <a:rect l="0" t="0" r="r" b="b"/>
                        <a:pathLst>
                          <a:path w="18" h="24">
                            <a:moveTo>
                              <a:pt x="5" y="0"/>
                            </a:moveTo>
                            <a:cubicBezTo>
                              <a:pt x="4" y="4"/>
                              <a:pt x="0" y="8"/>
                              <a:pt x="1" y="12"/>
                            </a:cubicBezTo>
                            <a:cubicBezTo>
                              <a:pt x="2" y="17"/>
                              <a:pt x="4" y="24"/>
                              <a:pt x="9" y="24"/>
                            </a:cubicBezTo>
                            <a:cubicBezTo>
                              <a:pt x="14" y="24"/>
                              <a:pt x="18" y="17"/>
                              <a:pt x="17" y="12"/>
                            </a:cubicBezTo>
                            <a:cubicBezTo>
                              <a:pt x="16" y="6"/>
                              <a:pt x="9" y="4"/>
                              <a:pt x="5" y="0"/>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66" name="Freeform 61"/>
                      <p:cNvSpPr>
                        <a:spLocks noChangeAspect="1"/>
                      </p:cNvSpPr>
                      <p:nvPr/>
                    </p:nvSpPr>
                    <p:spPr bwMode="auto">
                      <a:xfrm rot="55551">
                        <a:off x="8143171" y="4593136"/>
                        <a:ext cx="92124" cy="95394"/>
                      </a:xfrm>
                      <a:custGeom>
                        <a:avLst/>
                        <a:gdLst/>
                        <a:ahLst/>
                        <a:cxnLst>
                          <a:cxn ang="0">
                            <a:pos x="45" y="18"/>
                          </a:cxn>
                          <a:cxn ang="0">
                            <a:pos x="17" y="6"/>
                          </a:cxn>
                          <a:cxn ang="0">
                            <a:pos x="25" y="50"/>
                          </a:cxn>
                          <a:cxn ang="0">
                            <a:pos x="37" y="62"/>
                          </a:cxn>
                          <a:cxn ang="0">
                            <a:pos x="45" y="18"/>
                          </a:cxn>
                        </a:cxnLst>
                        <a:rect l="0" t="0" r="r" b="b"/>
                        <a:pathLst>
                          <a:path w="65" h="62">
                            <a:moveTo>
                              <a:pt x="45" y="18"/>
                            </a:moveTo>
                            <a:cubicBezTo>
                              <a:pt x="39" y="1"/>
                              <a:pt x="34" y="0"/>
                              <a:pt x="17" y="6"/>
                            </a:cubicBezTo>
                            <a:cubicBezTo>
                              <a:pt x="11" y="25"/>
                              <a:pt x="0" y="42"/>
                              <a:pt x="25" y="50"/>
                            </a:cubicBezTo>
                            <a:cubicBezTo>
                              <a:pt x="29" y="54"/>
                              <a:pt x="31" y="62"/>
                              <a:pt x="37" y="62"/>
                            </a:cubicBezTo>
                            <a:cubicBezTo>
                              <a:pt x="44" y="62"/>
                              <a:pt x="65" y="18"/>
                              <a:pt x="45" y="18"/>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67" name="Freeform 62"/>
                      <p:cNvSpPr>
                        <a:spLocks noChangeAspect="1"/>
                      </p:cNvSpPr>
                      <p:nvPr/>
                    </p:nvSpPr>
                    <p:spPr bwMode="auto">
                      <a:xfrm>
                        <a:off x="3864811" y="2641231"/>
                        <a:ext cx="1189488" cy="1166740"/>
                      </a:xfrm>
                      <a:custGeom>
                        <a:avLst/>
                        <a:gdLst/>
                        <a:ahLst/>
                        <a:cxnLst>
                          <a:cxn ang="0">
                            <a:pos x="501" y="36"/>
                          </a:cxn>
                          <a:cxn ang="0">
                            <a:pos x="462" y="144"/>
                          </a:cxn>
                          <a:cxn ang="0">
                            <a:pos x="429" y="162"/>
                          </a:cxn>
                          <a:cxn ang="0">
                            <a:pos x="384" y="153"/>
                          </a:cxn>
                          <a:cxn ang="0">
                            <a:pos x="333" y="183"/>
                          </a:cxn>
                          <a:cxn ang="0">
                            <a:pos x="255" y="231"/>
                          </a:cxn>
                          <a:cxn ang="0">
                            <a:pos x="210" y="276"/>
                          </a:cxn>
                          <a:cxn ang="0">
                            <a:pos x="105" y="345"/>
                          </a:cxn>
                          <a:cxn ang="0">
                            <a:pos x="105" y="438"/>
                          </a:cxn>
                          <a:cxn ang="0">
                            <a:pos x="117" y="474"/>
                          </a:cxn>
                          <a:cxn ang="0">
                            <a:pos x="63" y="429"/>
                          </a:cxn>
                          <a:cxn ang="0">
                            <a:pos x="51" y="471"/>
                          </a:cxn>
                          <a:cxn ang="0">
                            <a:pos x="60" y="540"/>
                          </a:cxn>
                          <a:cxn ang="0">
                            <a:pos x="27" y="600"/>
                          </a:cxn>
                          <a:cxn ang="0">
                            <a:pos x="18" y="651"/>
                          </a:cxn>
                          <a:cxn ang="0">
                            <a:pos x="33" y="675"/>
                          </a:cxn>
                          <a:cxn ang="0">
                            <a:pos x="96" y="717"/>
                          </a:cxn>
                          <a:cxn ang="0">
                            <a:pos x="120" y="780"/>
                          </a:cxn>
                          <a:cxn ang="0">
                            <a:pos x="153" y="822"/>
                          </a:cxn>
                          <a:cxn ang="0">
                            <a:pos x="234" y="828"/>
                          </a:cxn>
                          <a:cxn ang="0">
                            <a:pos x="363" y="786"/>
                          </a:cxn>
                          <a:cxn ang="0">
                            <a:pos x="420" y="741"/>
                          </a:cxn>
                          <a:cxn ang="0">
                            <a:pos x="465" y="663"/>
                          </a:cxn>
                          <a:cxn ang="0">
                            <a:pos x="624" y="639"/>
                          </a:cxn>
                          <a:cxn ang="0">
                            <a:pos x="738" y="621"/>
                          </a:cxn>
                          <a:cxn ang="0">
                            <a:pos x="795" y="570"/>
                          </a:cxn>
                          <a:cxn ang="0">
                            <a:pos x="837" y="474"/>
                          </a:cxn>
                          <a:cxn ang="0">
                            <a:pos x="768" y="372"/>
                          </a:cxn>
                          <a:cxn ang="0">
                            <a:pos x="726" y="288"/>
                          </a:cxn>
                          <a:cxn ang="0">
                            <a:pos x="696" y="288"/>
                          </a:cxn>
                          <a:cxn ang="0">
                            <a:pos x="741" y="168"/>
                          </a:cxn>
                          <a:cxn ang="0">
                            <a:pos x="735" y="123"/>
                          </a:cxn>
                          <a:cxn ang="0">
                            <a:pos x="678" y="63"/>
                          </a:cxn>
                          <a:cxn ang="0">
                            <a:pos x="588" y="45"/>
                          </a:cxn>
                        </a:cxnLst>
                        <a:rect l="0" t="0" r="r" b="b"/>
                        <a:pathLst>
                          <a:path w="848" h="834">
                            <a:moveTo>
                              <a:pt x="543" y="0"/>
                            </a:moveTo>
                            <a:cubicBezTo>
                              <a:pt x="526" y="6"/>
                              <a:pt x="517" y="26"/>
                              <a:pt x="501" y="36"/>
                            </a:cubicBezTo>
                            <a:cubicBezTo>
                              <a:pt x="492" y="64"/>
                              <a:pt x="512" y="97"/>
                              <a:pt x="495" y="123"/>
                            </a:cubicBezTo>
                            <a:cubicBezTo>
                              <a:pt x="486" y="137"/>
                              <a:pt x="479" y="138"/>
                              <a:pt x="462" y="144"/>
                            </a:cubicBezTo>
                            <a:cubicBezTo>
                              <a:pt x="459" y="145"/>
                              <a:pt x="453" y="147"/>
                              <a:pt x="453" y="147"/>
                            </a:cubicBezTo>
                            <a:cubicBezTo>
                              <a:pt x="443" y="161"/>
                              <a:pt x="450" y="155"/>
                              <a:pt x="429" y="162"/>
                            </a:cubicBezTo>
                            <a:cubicBezTo>
                              <a:pt x="423" y="164"/>
                              <a:pt x="411" y="168"/>
                              <a:pt x="411" y="168"/>
                            </a:cubicBezTo>
                            <a:cubicBezTo>
                              <a:pt x="402" y="162"/>
                              <a:pt x="393" y="159"/>
                              <a:pt x="384" y="153"/>
                            </a:cubicBezTo>
                            <a:cubicBezTo>
                              <a:pt x="372" y="157"/>
                              <a:pt x="372" y="166"/>
                              <a:pt x="360" y="171"/>
                            </a:cubicBezTo>
                            <a:cubicBezTo>
                              <a:pt x="328" y="185"/>
                              <a:pt x="353" y="169"/>
                              <a:pt x="333" y="183"/>
                            </a:cubicBezTo>
                            <a:cubicBezTo>
                              <a:pt x="324" y="210"/>
                              <a:pt x="318" y="204"/>
                              <a:pt x="291" y="213"/>
                            </a:cubicBezTo>
                            <a:cubicBezTo>
                              <a:pt x="286" y="229"/>
                              <a:pt x="269" y="228"/>
                              <a:pt x="255" y="231"/>
                            </a:cubicBezTo>
                            <a:cubicBezTo>
                              <a:pt x="248" y="241"/>
                              <a:pt x="241" y="245"/>
                              <a:pt x="234" y="255"/>
                            </a:cubicBezTo>
                            <a:cubicBezTo>
                              <a:pt x="246" y="273"/>
                              <a:pt x="224" y="272"/>
                              <a:pt x="210" y="276"/>
                            </a:cubicBezTo>
                            <a:cubicBezTo>
                              <a:pt x="206" y="288"/>
                              <a:pt x="209" y="292"/>
                              <a:pt x="216" y="303"/>
                            </a:cubicBezTo>
                            <a:cubicBezTo>
                              <a:pt x="207" y="359"/>
                              <a:pt x="157" y="343"/>
                              <a:pt x="105" y="345"/>
                            </a:cubicBezTo>
                            <a:cubicBezTo>
                              <a:pt x="94" y="352"/>
                              <a:pt x="88" y="361"/>
                              <a:pt x="81" y="372"/>
                            </a:cubicBezTo>
                            <a:cubicBezTo>
                              <a:pt x="85" y="400"/>
                              <a:pt x="94" y="414"/>
                              <a:pt x="105" y="438"/>
                            </a:cubicBezTo>
                            <a:cubicBezTo>
                              <a:pt x="105" y="438"/>
                              <a:pt x="112" y="460"/>
                              <a:pt x="114" y="465"/>
                            </a:cubicBezTo>
                            <a:cubicBezTo>
                              <a:pt x="115" y="468"/>
                              <a:pt x="117" y="474"/>
                              <a:pt x="117" y="474"/>
                            </a:cubicBezTo>
                            <a:cubicBezTo>
                              <a:pt x="111" y="506"/>
                              <a:pt x="99" y="474"/>
                              <a:pt x="81" y="462"/>
                            </a:cubicBezTo>
                            <a:cubicBezTo>
                              <a:pt x="75" y="445"/>
                              <a:pt x="77" y="438"/>
                              <a:pt x="63" y="429"/>
                            </a:cubicBezTo>
                            <a:cubicBezTo>
                              <a:pt x="55" y="430"/>
                              <a:pt x="44" y="426"/>
                              <a:pt x="39" y="432"/>
                            </a:cubicBezTo>
                            <a:cubicBezTo>
                              <a:pt x="32" y="440"/>
                              <a:pt x="48" y="463"/>
                              <a:pt x="51" y="471"/>
                            </a:cubicBezTo>
                            <a:cubicBezTo>
                              <a:pt x="44" y="491"/>
                              <a:pt x="40" y="478"/>
                              <a:pt x="36" y="504"/>
                            </a:cubicBezTo>
                            <a:cubicBezTo>
                              <a:pt x="40" y="520"/>
                              <a:pt x="46" y="531"/>
                              <a:pt x="60" y="540"/>
                            </a:cubicBezTo>
                            <a:cubicBezTo>
                              <a:pt x="66" y="558"/>
                              <a:pt x="61" y="582"/>
                              <a:pt x="42" y="588"/>
                            </a:cubicBezTo>
                            <a:cubicBezTo>
                              <a:pt x="31" y="605"/>
                              <a:pt x="42" y="591"/>
                              <a:pt x="27" y="600"/>
                            </a:cubicBezTo>
                            <a:cubicBezTo>
                              <a:pt x="21" y="604"/>
                              <a:pt x="9" y="612"/>
                              <a:pt x="9" y="612"/>
                            </a:cubicBezTo>
                            <a:cubicBezTo>
                              <a:pt x="0" y="625"/>
                              <a:pt x="2" y="646"/>
                              <a:pt x="18" y="651"/>
                            </a:cubicBezTo>
                            <a:cubicBezTo>
                              <a:pt x="26" y="674"/>
                              <a:pt x="14" y="647"/>
                              <a:pt x="30" y="666"/>
                            </a:cubicBezTo>
                            <a:cubicBezTo>
                              <a:pt x="32" y="668"/>
                              <a:pt x="31" y="673"/>
                              <a:pt x="33" y="675"/>
                            </a:cubicBezTo>
                            <a:cubicBezTo>
                              <a:pt x="50" y="696"/>
                              <a:pt x="75" y="697"/>
                              <a:pt x="99" y="699"/>
                            </a:cubicBezTo>
                            <a:cubicBezTo>
                              <a:pt x="98" y="705"/>
                              <a:pt x="97" y="711"/>
                              <a:pt x="96" y="717"/>
                            </a:cubicBezTo>
                            <a:cubicBezTo>
                              <a:pt x="94" y="723"/>
                              <a:pt x="90" y="735"/>
                              <a:pt x="90" y="735"/>
                            </a:cubicBezTo>
                            <a:cubicBezTo>
                              <a:pt x="93" y="765"/>
                              <a:pt x="91" y="773"/>
                              <a:pt x="120" y="780"/>
                            </a:cubicBezTo>
                            <a:cubicBezTo>
                              <a:pt x="122" y="786"/>
                              <a:pt x="127" y="811"/>
                              <a:pt x="135" y="816"/>
                            </a:cubicBezTo>
                            <a:cubicBezTo>
                              <a:pt x="140" y="819"/>
                              <a:pt x="153" y="822"/>
                              <a:pt x="153" y="822"/>
                            </a:cubicBezTo>
                            <a:cubicBezTo>
                              <a:pt x="164" y="818"/>
                              <a:pt x="167" y="811"/>
                              <a:pt x="177" y="804"/>
                            </a:cubicBezTo>
                            <a:cubicBezTo>
                              <a:pt x="199" y="808"/>
                              <a:pt x="212" y="824"/>
                              <a:pt x="234" y="828"/>
                            </a:cubicBezTo>
                            <a:cubicBezTo>
                              <a:pt x="265" y="825"/>
                              <a:pt x="294" y="826"/>
                              <a:pt x="324" y="834"/>
                            </a:cubicBezTo>
                            <a:cubicBezTo>
                              <a:pt x="354" y="829"/>
                              <a:pt x="352" y="811"/>
                              <a:pt x="363" y="786"/>
                            </a:cubicBezTo>
                            <a:cubicBezTo>
                              <a:pt x="364" y="783"/>
                              <a:pt x="369" y="763"/>
                              <a:pt x="375" y="759"/>
                            </a:cubicBezTo>
                            <a:cubicBezTo>
                              <a:pt x="389" y="750"/>
                              <a:pt x="406" y="750"/>
                              <a:pt x="420" y="741"/>
                            </a:cubicBezTo>
                            <a:cubicBezTo>
                              <a:pt x="430" y="726"/>
                              <a:pt x="434" y="710"/>
                              <a:pt x="450" y="699"/>
                            </a:cubicBezTo>
                            <a:cubicBezTo>
                              <a:pt x="452" y="694"/>
                              <a:pt x="463" y="664"/>
                              <a:pt x="465" y="663"/>
                            </a:cubicBezTo>
                            <a:cubicBezTo>
                              <a:pt x="485" y="650"/>
                              <a:pt x="508" y="633"/>
                              <a:pt x="531" y="627"/>
                            </a:cubicBezTo>
                            <a:cubicBezTo>
                              <a:pt x="562" y="630"/>
                              <a:pt x="593" y="635"/>
                              <a:pt x="624" y="639"/>
                            </a:cubicBezTo>
                            <a:cubicBezTo>
                              <a:pt x="645" y="646"/>
                              <a:pt x="678" y="631"/>
                              <a:pt x="699" y="624"/>
                            </a:cubicBezTo>
                            <a:cubicBezTo>
                              <a:pt x="711" y="620"/>
                              <a:pt x="725" y="622"/>
                              <a:pt x="738" y="621"/>
                            </a:cubicBezTo>
                            <a:cubicBezTo>
                              <a:pt x="742" y="615"/>
                              <a:pt x="773" y="585"/>
                              <a:pt x="777" y="582"/>
                            </a:cubicBezTo>
                            <a:cubicBezTo>
                              <a:pt x="783" y="578"/>
                              <a:pt x="795" y="570"/>
                              <a:pt x="795" y="570"/>
                            </a:cubicBezTo>
                            <a:cubicBezTo>
                              <a:pt x="798" y="560"/>
                              <a:pt x="804" y="553"/>
                              <a:pt x="807" y="543"/>
                            </a:cubicBezTo>
                            <a:cubicBezTo>
                              <a:pt x="811" y="495"/>
                              <a:pt x="804" y="496"/>
                              <a:pt x="837" y="474"/>
                            </a:cubicBezTo>
                            <a:cubicBezTo>
                              <a:pt x="848" y="458"/>
                              <a:pt x="837" y="436"/>
                              <a:pt x="822" y="426"/>
                            </a:cubicBezTo>
                            <a:cubicBezTo>
                              <a:pt x="812" y="397"/>
                              <a:pt x="795" y="383"/>
                              <a:pt x="768" y="372"/>
                            </a:cubicBezTo>
                            <a:cubicBezTo>
                              <a:pt x="760" y="360"/>
                              <a:pt x="754" y="346"/>
                              <a:pt x="744" y="336"/>
                            </a:cubicBezTo>
                            <a:cubicBezTo>
                              <a:pt x="739" y="320"/>
                              <a:pt x="743" y="294"/>
                              <a:pt x="726" y="288"/>
                            </a:cubicBezTo>
                            <a:cubicBezTo>
                              <a:pt x="705" y="302"/>
                              <a:pt x="713" y="326"/>
                              <a:pt x="684" y="333"/>
                            </a:cubicBezTo>
                            <a:cubicBezTo>
                              <a:pt x="675" y="319"/>
                              <a:pt x="682" y="297"/>
                              <a:pt x="696" y="288"/>
                            </a:cubicBezTo>
                            <a:cubicBezTo>
                              <a:pt x="713" y="263"/>
                              <a:pt x="706" y="230"/>
                              <a:pt x="723" y="204"/>
                            </a:cubicBezTo>
                            <a:cubicBezTo>
                              <a:pt x="730" y="193"/>
                              <a:pt x="736" y="180"/>
                              <a:pt x="741" y="168"/>
                            </a:cubicBezTo>
                            <a:cubicBezTo>
                              <a:pt x="744" y="162"/>
                              <a:pt x="747" y="150"/>
                              <a:pt x="747" y="150"/>
                            </a:cubicBezTo>
                            <a:cubicBezTo>
                              <a:pt x="740" y="129"/>
                              <a:pt x="745" y="137"/>
                              <a:pt x="735" y="123"/>
                            </a:cubicBezTo>
                            <a:cubicBezTo>
                              <a:pt x="732" y="109"/>
                              <a:pt x="732" y="104"/>
                              <a:pt x="720" y="96"/>
                            </a:cubicBezTo>
                            <a:cubicBezTo>
                              <a:pt x="707" y="77"/>
                              <a:pt x="700" y="70"/>
                              <a:pt x="678" y="63"/>
                            </a:cubicBezTo>
                            <a:cubicBezTo>
                              <a:pt x="649" y="65"/>
                              <a:pt x="632" y="73"/>
                              <a:pt x="606" y="69"/>
                            </a:cubicBezTo>
                            <a:cubicBezTo>
                              <a:pt x="602" y="57"/>
                              <a:pt x="598" y="52"/>
                              <a:pt x="588" y="45"/>
                            </a:cubicBezTo>
                            <a:cubicBezTo>
                              <a:pt x="582" y="27"/>
                              <a:pt x="545" y="9"/>
                              <a:pt x="525" y="9"/>
                            </a:cubicBezTo>
                          </a:path>
                        </a:pathLst>
                      </a:custGeom>
                      <a:grp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68" name="Freeform 63"/>
                      <p:cNvSpPr>
                        <a:spLocks noChangeAspect="1"/>
                      </p:cNvSpPr>
                      <p:nvPr/>
                    </p:nvSpPr>
                    <p:spPr bwMode="auto">
                      <a:xfrm rot="21537485">
                        <a:off x="3203683" y="4600474"/>
                        <a:ext cx="371206" cy="498983"/>
                      </a:xfrm>
                      <a:custGeom>
                        <a:avLst/>
                        <a:gdLst/>
                        <a:ahLst/>
                        <a:cxnLst>
                          <a:cxn ang="0">
                            <a:pos x="220" y="12"/>
                          </a:cxn>
                          <a:cxn ang="0">
                            <a:pos x="184" y="36"/>
                          </a:cxn>
                          <a:cxn ang="0">
                            <a:pos x="112" y="24"/>
                          </a:cxn>
                          <a:cxn ang="0">
                            <a:pos x="88" y="8"/>
                          </a:cxn>
                          <a:cxn ang="0">
                            <a:pos x="64" y="0"/>
                          </a:cxn>
                          <a:cxn ang="0">
                            <a:pos x="36" y="20"/>
                          </a:cxn>
                          <a:cxn ang="0">
                            <a:pos x="60" y="80"/>
                          </a:cxn>
                          <a:cxn ang="0">
                            <a:pos x="44" y="112"/>
                          </a:cxn>
                          <a:cxn ang="0">
                            <a:pos x="24" y="160"/>
                          </a:cxn>
                          <a:cxn ang="0">
                            <a:pos x="0" y="244"/>
                          </a:cxn>
                          <a:cxn ang="0">
                            <a:pos x="72" y="288"/>
                          </a:cxn>
                          <a:cxn ang="0">
                            <a:pos x="108" y="328"/>
                          </a:cxn>
                          <a:cxn ang="0">
                            <a:pos x="176" y="304"/>
                          </a:cxn>
                          <a:cxn ang="0">
                            <a:pos x="212" y="308"/>
                          </a:cxn>
                          <a:cxn ang="0">
                            <a:pos x="196" y="236"/>
                          </a:cxn>
                          <a:cxn ang="0">
                            <a:pos x="244" y="184"/>
                          </a:cxn>
                          <a:cxn ang="0">
                            <a:pos x="248" y="156"/>
                          </a:cxn>
                          <a:cxn ang="0">
                            <a:pos x="260" y="132"/>
                          </a:cxn>
                          <a:cxn ang="0">
                            <a:pos x="236" y="84"/>
                          </a:cxn>
                          <a:cxn ang="0">
                            <a:pos x="220" y="12"/>
                          </a:cxn>
                        </a:cxnLst>
                        <a:rect l="0" t="0" r="r" b="b"/>
                        <a:pathLst>
                          <a:path w="261" h="328">
                            <a:moveTo>
                              <a:pt x="220" y="12"/>
                            </a:moveTo>
                            <a:cubicBezTo>
                              <a:pt x="207" y="21"/>
                              <a:pt x="199" y="31"/>
                              <a:pt x="184" y="36"/>
                            </a:cubicBezTo>
                            <a:cubicBezTo>
                              <a:pt x="161" y="28"/>
                              <a:pt x="136" y="30"/>
                              <a:pt x="112" y="24"/>
                            </a:cubicBezTo>
                            <a:cubicBezTo>
                              <a:pt x="104" y="19"/>
                              <a:pt x="97" y="11"/>
                              <a:pt x="88" y="8"/>
                            </a:cubicBezTo>
                            <a:cubicBezTo>
                              <a:pt x="80" y="5"/>
                              <a:pt x="64" y="0"/>
                              <a:pt x="64" y="0"/>
                            </a:cubicBezTo>
                            <a:cubicBezTo>
                              <a:pt x="36" y="9"/>
                              <a:pt x="43" y="0"/>
                              <a:pt x="36" y="20"/>
                            </a:cubicBezTo>
                            <a:cubicBezTo>
                              <a:pt x="39" y="41"/>
                              <a:pt x="37" y="72"/>
                              <a:pt x="60" y="80"/>
                            </a:cubicBezTo>
                            <a:cubicBezTo>
                              <a:pt x="66" y="98"/>
                              <a:pt x="59" y="102"/>
                              <a:pt x="44" y="112"/>
                            </a:cubicBezTo>
                            <a:cubicBezTo>
                              <a:pt x="38" y="129"/>
                              <a:pt x="29" y="143"/>
                              <a:pt x="24" y="160"/>
                            </a:cubicBezTo>
                            <a:cubicBezTo>
                              <a:pt x="16" y="189"/>
                              <a:pt x="17" y="219"/>
                              <a:pt x="0" y="244"/>
                            </a:cubicBezTo>
                            <a:cubicBezTo>
                              <a:pt x="9" y="281"/>
                              <a:pt x="41" y="278"/>
                              <a:pt x="72" y="288"/>
                            </a:cubicBezTo>
                            <a:cubicBezTo>
                              <a:pt x="87" y="303"/>
                              <a:pt x="88" y="321"/>
                              <a:pt x="108" y="328"/>
                            </a:cubicBezTo>
                            <a:cubicBezTo>
                              <a:pt x="134" y="323"/>
                              <a:pt x="152" y="312"/>
                              <a:pt x="176" y="304"/>
                            </a:cubicBezTo>
                            <a:cubicBezTo>
                              <a:pt x="188" y="305"/>
                              <a:pt x="203" y="316"/>
                              <a:pt x="212" y="308"/>
                            </a:cubicBezTo>
                            <a:cubicBezTo>
                              <a:pt x="218" y="303"/>
                              <a:pt x="199" y="249"/>
                              <a:pt x="196" y="236"/>
                            </a:cubicBezTo>
                            <a:cubicBezTo>
                              <a:pt x="201" y="193"/>
                              <a:pt x="203" y="191"/>
                              <a:pt x="244" y="184"/>
                            </a:cubicBezTo>
                            <a:cubicBezTo>
                              <a:pt x="235" y="156"/>
                              <a:pt x="228" y="163"/>
                              <a:pt x="248" y="156"/>
                            </a:cubicBezTo>
                            <a:cubicBezTo>
                              <a:pt x="251" y="152"/>
                              <a:pt x="261" y="139"/>
                              <a:pt x="260" y="132"/>
                            </a:cubicBezTo>
                            <a:cubicBezTo>
                              <a:pt x="258" y="119"/>
                              <a:pt x="242" y="98"/>
                              <a:pt x="236" y="84"/>
                            </a:cubicBezTo>
                            <a:cubicBezTo>
                              <a:pt x="226" y="62"/>
                              <a:pt x="220" y="36"/>
                              <a:pt x="220" y="12"/>
                            </a:cubicBezTo>
                            <a:close/>
                          </a:path>
                        </a:pathLst>
                      </a:custGeom>
                      <a:solidFill>
                        <a:srgbClr val="E4F4D4"/>
                      </a:solidFill>
                      <a:ln w="15875" cap="flat" cmpd="sng">
                        <a:solidFill>
                          <a:srgbClr val="376199"/>
                        </a:solidFill>
                        <a:prstDash val="solid"/>
                        <a:round/>
                        <a:headEnd type="none" w="med" len="med"/>
                        <a:tailEnd type="none" w="med" len="med"/>
                      </a:ln>
                      <a:effectLst/>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69" name="Freeform 64"/>
                      <p:cNvSpPr>
                        <a:spLocks noChangeAspect="1"/>
                      </p:cNvSpPr>
                      <p:nvPr/>
                    </p:nvSpPr>
                    <p:spPr bwMode="auto">
                      <a:xfrm rot="21537485">
                        <a:off x="3496314" y="4406018"/>
                        <a:ext cx="766799" cy="554018"/>
                      </a:xfrm>
                      <a:custGeom>
                        <a:avLst/>
                        <a:gdLst/>
                        <a:ahLst/>
                        <a:cxnLst>
                          <a:cxn ang="0">
                            <a:pos x="130" y="2"/>
                          </a:cxn>
                          <a:cxn ang="0">
                            <a:pos x="102" y="26"/>
                          </a:cxn>
                          <a:cxn ang="0">
                            <a:pos x="90" y="50"/>
                          </a:cxn>
                          <a:cxn ang="0">
                            <a:pos x="82" y="74"/>
                          </a:cxn>
                          <a:cxn ang="0">
                            <a:pos x="46" y="90"/>
                          </a:cxn>
                          <a:cxn ang="0">
                            <a:pos x="18" y="134"/>
                          </a:cxn>
                          <a:cxn ang="0">
                            <a:pos x="30" y="210"/>
                          </a:cxn>
                          <a:cxn ang="0">
                            <a:pos x="46" y="246"/>
                          </a:cxn>
                          <a:cxn ang="0">
                            <a:pos x="170" y="270"/>
                          </a:cxn>
                          <a:cxn ang="0">
                            <a:pos x="226" y="314"/>
                          </a:cxn>
                          <a:cxn ang="0">
                            <a:pos x="262" y="318"/>
                          </a:cxn>
                          <a:cxn ang="0">
                            <a:pos x="298" y="334"/>
                          </a:cxn>
                          <a:cxn ang="0">
                            <a:pos x="322" y="362"/>
                          </a:cxn>
                          <a:cxn ang="0">
                            <a:pos x="410" y="342"/>
                          </a:cxn>
                          <a:cxn ang="0">
                            <a:pos x="498" y="322"/>
                          </a:cxn>
                          <a:cxn ang="0">
                            <a:pos x="526" y="286"/>
                          </a:cxn>
                          <a:cxn ang="0">
                            <a:pos x="534" y="274"/>
                          </a:cxn>
                          <a:cxn ang="0">
                            <a:pos x="522" y="230"/>
                          </a:cxn>
                          <a:cxn ang="0">
                            <a:pos x="486" y="214"/>
                          </a:cxn>
                          <a:cxn ang="0">
                            <a:pos x="518" y="166"/>
                          </a:cxn>
                          <a:cxn ang="0">
                            <a:pos x="482" y="130"/>
                          </a:cxn>
                          <a:cxn ang="0">
                            <a:pos x="418" y="82"/>
                          </a:cxn>
                          <a:cxn ang="0">
                            <a:pos x="382" y="90"/>
                          </a:cxn>
                          <a:cxn ang="0">
                            <a:pos x="350" y="26"/>
                          </a:cxn>
                          <a:cxn ang="0">
                            <a:pos x="298" y="30"/>
                          </a:cxn>
                          <a:cxn ang="0">
                            <a:pos x="274" y="38"/>
                          </a:cxn>
                          <a:cxn ang="0">
                            <a:pos x="234" y="22"/>
                          </a:cxn>
                          <a:cxn ang="0">
                            <a:pos x="222" y="14"/>
                          </a:cxn>
                          <a:cxn ang="0">
                            <a:pos x="206" y="38"/>
                          </a:cxn>
                          <a:cxn ang="0">
                            <a:pos x="154" y="10"/>
                          </a:cxn>
                          <a:cxn ang="0">
                            <a:pos x="130" y="2"/>
                          </a:cxn>
                        </a:cxnLst>
                        <a:rect l="0" t="0" r="r" b="b"/>
                        <a:pathLst>
                          <a:path w="534" h="363">
                            <a:moveTo>
                              <a:pt x="130" y="2"/>
                            </a:moveTo>
                            <a:cubicBezTo>
                              <a:pt x="113" y="8"/>
                              <a:pt x="117" y="16"/>
                              <a:pt x="102" y="26"/>
                            </a:cubicBezTo>
                            <a:cubicBezTo>
                              <a:pt x="87" y="70"/>
                              <a:pt x="111" y="3"/>
                              <a:pt x="90" y="50"/>
                            </a:cubicBezTo>
                            <a:cubicBezTo>
                              <a:pt x="87" y="58"/>
                              <a:pt x="89" y="69"/>
                              <a:pt x="82" y="74"/>
                            </a:cubicBezTo>
                            <a:cubicBezTo>
                              <a:pt x="71" y="81"/>
                              <a:pt x="46" y="90"/>
                              <a:pt x="46" y="90"/>
                            </a:cubicBezTo>
                            <a:cubicBezTo>
                              <a:pt x="34" y="107"/>
                              <a:pt x="36" y="122"/>
                              <a:pt x="18" y="134"/>
                            </a:cubicBezTo>
                            <a:cubicBezTo>
                              <a:pt x="0" y="161"/>
                              <a:pt x="19" y="185"/>
                              <a:pt x="30" y="210"/>
                            </a:cubicBezTo>
                            <a:cubicBezTo>
                              <a:pt x="32" y="214"/>
                              <a:pt x="38" y="241"/>
                              <a:pt x="46" y="246"/>
                            </a:cubicBezTo>
                            <a:cubicBezTo>
                              <a:pt x="83" y="269"/>
                              <a:pt x="129" y="268"/>
                              <a:pt x="170" y="270"/>
                            </a:cubicBezTo>
                            <a:cubicBezTo>
                              <a:pt x="194" y="286"/>
                              <a:pt x="194" y="309"/>
                              <a:pt x="226" y="314"/>
                            </a:cubicBezTo>
                            <a:cubicBezTo>
                              <a:pt x="238" y="316"/>
                              <a:pt x="250" y="317"/>
                              <a:pt x="262" y="318"/>
                            </a:cubicBezTo>
                            <a:cubicBezTo>
                              <a:pt x="291" y="328"/>
                              <a:pt x="279" y="321"/>
                              <a:pt x="298" y="334"/>
                            </a:cubicBezTo>
                            <a:cubicBezTo>
                              <a:pt x="308" y="363"/>
                              <a:pt x="298" y="356"/>
                              <a:pt x="322" y="362"/>
                            </a:cubicBezTo>
                            <a:cubicBezTo>
                              <a:pt x="352" y="358"/>
                              <a:pt x="380" y="347"/>
                              <a:pt x="410" y="342"/>
                            </a:cubicBezTo>
                            <a:cubicBezTo>
                              <a:pt x="428" y="314"/>
                              <a:pt x="467" y="324"/>
                              <a:pt x="498" y="322"/>
                            </a:cubicBezTo>
                            <a:cubicBezTo>
                              <a:pt x="517" y="303"/>
                              <a:pt x="507" y="315"/>
                              <a:pt x="526" y="286"/>
                            </a:cubicBezTo>
                            <a:cubicBezTo>
                              <a:pt x="529" y="282"/>
                              <a:pt x="534" y="274"/>
                              <a:pt x="534" y="274"/>
                            </a:cubicBezTo>
                            <a:cubicBezTo>
                              <a:pt x="533" y="269"/>
                              <a:pt x="526" y="231"/>
                              <a:pt x="522" y="230"/>
                            </a:cubicBezTo>
                            <a:cubicBezTo>
                              <a:pt x="493" y="220"/>
                              <a:pt x="505" y="227"/>
                              <a:pt x="486" y="214"/>
                            </a:cubicBezTo>
                            <a:cubicBezTo>
                              <a:pt x="476" y="185"/>
                              <a:pt x="498" y="179"/>
                              <a:pt x="518" y="166"/>
                            </a:cubicBezTo>
                            <a:cubicBezTo>
                              <a:pt x="511" y="146"/>
                              <a:pt x="502" y="137"/>
                              <a:pt x="482" y="130"/>
                            </a:cubicBezTo>
                            <a:cubicBezTo>
                              <a:pt x="467" y="107"/>
                              <a:pt x="445" y="91"/>
                              <a:pt x="418" y="82"/>
                            </a:cubicBezTo>
                            <a:cubicBezTo>
                              <a:pt x="402" y="87"/>
                              <a:pt x="399" y="96"/>
                              <a:pt x="382" y="90"/>
                            </a:cubicBezTo>
                            <a:cubicBezTo>
                              <a:pt x="372" y="60"/>
                              <a:pt x="397" y="38"/>
                              <a:pt x="350" y="26"/>
                            </a:cubicBezTo>
                            <a:cubicBezTo>
                              <a:pt x="330" y="12"/>
                              <a:pt x="318" y="21"/>
                              <a:pt x="298" y="30"/>
                            </a:cubicBezTo>
                            <a:cubicBezTo>
                              <a:pt x="290" y="33"/>
                              <a:pt x="274" y="38"/>
                              <a:pt x="274" y="38"/>
                            </a:cubicBezTo>
                            <a:cubicBezTo>
                              <a:pt x="260" y="29"/>
                              <a:pt x="250" y="26"/>
                              <a:pt x="234" y="22"/>
                            </a:cubicBezTo>
                            <a:cubicBezTo>
                              <a:pt x="230" y="19"/>
                              <a:pt x="226" y="12"/>
                              <a:pt x="222" y="14"/>
                            </a:cubicBezTo>
                            <a:cubicBezTo>
                              <a:pt x="214" y="19"/>
                              <a:pt x="206" y="38"/>
                              <a:pt x="206" y="38"/>
                            </a:cubicBezTo>
                            <a:cubicBezTo>
                              <a:pt x="192" y="17"/>
                              <a:pt x="178" y="15"/>
                              <a:pt x="154" y="10"/>
                            </a:cubicBezTo>
                            <a:cubicBezTo>
                              <a:pt x="139" y="0"/>
                              <a:pt x="147" y="2"/>
                              <a:pt x="130" y="2"/>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70" name="Freeform 65"/>
                      <p:cNvSpPr>
                        <a:spLocks noChangeAspect="1"/>
                      </p:cNvSpPr>
                      <p:nvPr/>
                    </p:nvSpPr>
                    <p:spPr bwMode="auto">
                      <a:xfrm rot="21537485">
                        <a:off x="3471928" y="4787593"/>
                        <a:ext cx="539198" cy="388913"/>
                      </a:xfrm>
                      <a:custGeom>
                        <a:avLst/>
                        <a:gdLst/>
                        <a:ahLst/>
                        <a:cxnLst>
                          <a:cxn ang="0">
                            <a:pos x="368" y="197"/>
                          </a:cxn>
                          <a:cxn ang="0">
                            <a:pos x="364" y="105"/>
                          </a:cxn>
                          <a:cxn ang="0">
                            <a:pos x="324" y="97"/>
                          </a:cxn>
                          <a:cxn ang="0">
                            <a:pos x="232" y="57"/>
                          </a:cxn>
                          <a:cxn ang="0">
                            <a:pos x="108" y="9"/>
                          </a:cxn>
                          <a:cxn ang="0">
                            <a:pos x="48" y="17"/>
                          </a:cxn>
                          <a:cxn ang="0">
                            <a:pos x="44" y="53"/>
                          </a:cxn>
                          <a:cxn ang="0">
                            <a:pos x="0" y="101"/>
                          </a:cxn>
                          <a:cxn ang="0">
                            <a:pos x="40" y="193"/>
                          </a:cxn>
                          <a:cxn ang="0">
                            <a:pos x="52" y="225"/>
                          </a:cxn>
                          <a:cxn ang="0">
                            <a:pos x="88" y="245"/>
                          </a:cxn>
                          <a:cxn ang="0">
                            <a:pos x="128" y="233"/>
                          </a:cxn>
                          <a:cxn ang="0">
                            <a:pos x="180" y="233"/>
                          </a:cxn>
                          <a:cxn ang="0">
                            <a:pos x="212" y="209"/>
                          </a:cxn>
                          <a:cxn ang="0">
                            <a:pos x="252" y="249"/>
                          </a:cxn>
                          <a:cxn ang="0">
                            <a:pos x="276" y="257"/>
                          </a:cxn>
                          <a:cxn ang="0">
                            <a:pos x="316" y="225"/>
                          </a:cxn>
                          <a:cxn ang="0">
                            <a:pos x="368" y="221"/>
                          </a:cxn>
                          <a:cxn ang="0">
                            <a:pos x="368" y="197"/>
                          </a:cxn>
                        </a:cxnLst>
                        <a:rect l="0" t="0" r="r" b="b"/>
                        <a:pathLst>
                          <a:path w="378" h="257">
                            <a:moveTo>
                              <a:pt x="368" y="197"/>
                            </a:moveTo>
                            <a:cubicBezTo>
                              <a:pt x="378" y="167"/>
                              <a:pt x="374" y="135"/>
                              <a:pt x="364" y="105"/>
                            </a:cubicBezTo>
                            <a:cubicBezTo>
                              <a:pt x="347" y="111"/>
                              <a:pt x="339" y="107"/>
                              <a:pt x="324" y="97"/>
                            </a:cubicBezTo>
                            <a:cubicBezTo>
                              <a:pt x="311" y="58"/>
                              <a:pt x="264" y="68"/>
                              <a:pt x="232" y="57"/>
                            </a:cubicBezTo>
                            <a:cubicBezTo>
                              <a:pt x="203" y="13"/>
                              <a:pt x="155" y="14"/>
                              <a:pt x="108" y="9"/>
                            </a:cubicBezTo>
                            <a:cubicBezTo>
                              <a:pt x="81" y="0"/>
                              <a:pt x="71" y="1"/>
                              <a:pt x="48" y="17"/>
                            </a:cubicBezTo>
                            <a:cubicBezTo>
                              <a:pt x="39" y="45"/>
                              <a:pt x="37" y="33"/>
                              <a:pt x="44" y="53"/>
                            </a:cubicBezTo>
                            <a:cubicBezTo>
                              <a:pt x="21" y="68"/>
                              <a:pt x="10" y="72"/>
                              <a:pt x="0" y="101"/>
                            </a:cubicBezTo>
                            <a:cubicBezTo>
                              <a:pt x="9" y="129"/>
                              <a:pt x="15" y="176"/>
                              <a:pt x="40" y="193"/>
                            </a:cubicBezTo>
                            <a:cubicBezTo>
                              <a:pt x="46" y="202"/>
                              <a:pt x="45" y="216"/>
                              <a:pt x="52" y="225"/>
                            </a:cubicBezTo>
                            <a:cubicBezTo>
                              <a:pt x="62" y="237"/>
                              <a:pt x="75" y="241"/>
                              <a:pt x="88" y="245"/>
                            </a:cubicBezTo>
                            <a:cubicBezTo>
                              <a:pt x="102" y="242"/>
                              <a:pt x="128" y="233"/>
                              <a:pt x="128" y="233"/>
                            </a:cubicBezTo>
                            <a:cubicBezTo>
                              <a:pt x="141" y="235"/>
                              <a:pt x="166" y="241"/>
                              <a:pt x="180" y="233"/>
                            </a:cubicBezTo>
                            <a:cubicBezTo>
                              <a:pt x="192" y="226"/>
                              <a:pt x="193" y="215"/>
                              <a:pt x="212" y="209"/>
                            </a:cubicBezTo>
                            <a:cubicBezTo>
                              <a:pt x="234" y="216"/>
                              <a:pt x="233" y="239"/>
                              <a:pt x="252" y="249"/>
                            </a:cubicBezTo>
                            <a:cubicBezTo>
                              <a:pt x="259" y="253"/>
                              <a:pt x="276" y="257"/>
                              <a:pt x="276" y="257"/>
                            </a:cubicBezTo>
                            <a:cubicBezTo>
                              <a:pt x="296" y="250"/>
                              <a:pt x="295" y="228"/>
                              <a:pt x="316" y="225"/>
                            </a:cubicBezTo>
                            <a:cubicBezTo>
                              <a:pt x="333" y="223"/>
                              <a:pt x="351" y="222"/>
                              <a:pt x="368" y="221"/>
                            </a:cubicBezTo>
                            <a:cubicBezTo>
                              <a:pt x="373" y="205"/>
                              <a:pt x="373" y="213"/>
                              <a:pt x="368" y="197"/>
                            </a:cubicBezTo>
                            <a:close/>
                          </a:path>
                        </a:pathLst>
                      </a:custGeom>
                      <a:solidFill>
                        <a:srgbClr val="E4F4D4"/>
                      </a:solidFill>
                      <a:ln w="15875" cap="flat" cmpd="sng">
                        <a:solidFill>
                          <a:srgbClr val="376199"/>
                        </a:solidFill>
                        <a:prstDash val="solid"/>
                        <a:round/>
                        <a:headEnd type="none" w="med" len="med"/>
                        <a:tailEnd type="none" w="med" len="med"/>
                      </a:ln>
                      <a:effectLst/>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71" name="Freeform 66"/>
                      <p:cNvSpPr>
                        <a:spLocks noChangeAspect="1"/>
                      </p:cNvSpPr>
                      <p:nvPr/>
                    </p:nvSpPr>
                    <p:spPr bwMode="auto">
                      <a:xfrm rot="21537485">
                        <a:off x="3574891" y="5110464"/>
                        <a:ext cx="555455" cy="381575"/>
                      </a:xfrm>
                      <a:custGeom>
                        <a:avLst/>
                        <a:gdLst/>
                        <a:ahLst/>
                        <a:cxnLst>
                          <a:cxn ang="0">
                            <a:pos x="5" y="100"/>
                          </a:cxn>
                          <a:cxn ang="0">
                            <a:pos x="13" y="40"/>
                          </a:cxn>
                          <a:cxn ang="0">
                            <a:pos x="101" y="16"/>
                          </a:cxn>
                          <a:cxn ang="0">
                            <a:pos x="149" y="8"/>
                          </a:cxn>
                          <a:cxn ang="0">
                            <a:pos x="161" y="16"/>
                          </a:cxn>
                          <a:cxn ang="0">
                            <a:pos x="169" y="28"/>
                          </a:cxn>
                          <a:cxn ang="0">
                            <a:pos x="205" y="44"/>
                          </a:cxn>
                          <a:cxn ang="0">
                            <a:pos x="301" y="4"/>
                          </a:cxn>
                          <a:cxn ang="0">
                            <a:pos x="329" y="20"/>
                          </a:cxn>
                          <a:cxn ang="0">
                            <a:pos x="353" y="32"/>
                          </a:cxn>
                          <a:cxn ang="0">
                            <a:pos x="361" y="44"/>
                          </a:cxn>
                          <a:cxn ang="0">
                            <a:pos x="373" y="52"/>
                          </a:cxn>
                          <a:cxn ang="0">
                            <a:pos x="385" y="92"/>
                          </a:cxn>
                          <a:cxn ang="0">
                            <a:pos x="325" y="160"/>
                          </a:cxn>
                          <a:cxn ang="0">
                            <a:pos x="261" y="204"/>
                          </a:cxn>
                          <a:cxn ang="0">
                            <a:pos x="249" y="252"/>
                          </a:cxn>
                          <a:cxn ang="0">
                            <a:pos x="169" y="224"/>
                          </a:cxn>
                          <a:cxn ang="0">
                            <a:pos x="145" y="216"/>
                          </a:cxn>
                          <a:cxn ang="0">
                            <a:pos x="141" y="204"/>
                          </a:cxn>
                          <a:cxn ang="0">
                            <a:pos x="129" y="200"/>
                          </a:cxn>
                          <a:cxn ang="0">
                            <a:pos x="125" y="188"/>
                          </a:cxn>
                          <a:cxn ang="0">
                            <a:pos x="101" y="180"/>
                          </a:cxn>
                          <a:cxn ang="0">
                            <a:pos x="73" y="204"/>
                          </a:cxn>
                          <a:cxn ang="0">
                            <a:pos x="9" y="116"/>
                          </a:cxn>
                          <a:cxn ang="0">
                            <a:pos x="5" y="100"/>
                          </a:cxn>
                        </a:cxnLst>
                        <a:rect l="0" t="0" r="r" b="b"/>
                        <a:pathLst>
                          <a:path w="385" h="252">
                            <a:moveTo>
                              <a:pt x="5" y="100"/>
                            </a:moveTo>
                            <a:cubicBezTo>
                              <a:pt x="7" y="80"/>
                              <a:pt x="0" y="56"/>
                              <a:pt x="13" y="40"/>
                            </a:cubicBezTo>
                            <a:cubicBezTo>
                              <a:pt x="30" y="19"/>
                              <a:pt x="79" y="18"/>
                              <a:pt x="101" y="16"/>
                            </a:cubicBezTo>
                            <a:cubicBezTo>
                              <a:pt x="121" y="3"/>
                              <a:pt x="124" y="4"/>
                              <a:pt x="149" y="8"/>
                            </a:cubicBezTo>
                            <a:cubicBezTo>
                              <a:pt x="153" y="11"/>
                              <a:pt x="158" y="13"/>
                              <a:pt x="161" y="16"/>
                            </a:cubicBezTo>
                            <a:cubicBezTo>
                              <a:pt x="164" y="19"/>
                              <a:pt x="165" y="25"/>
                              <a:pt x="169" y="28"/>
                            </a:cubicBezTo>
                            <a:cubicBezTo>
                              <a:pt x="177" y="34"/>
                              <a:pt x="195" y="41"/>
                              <a:pt x="205" y="44"/>
                            </a:cubicBezTo>
                            <a:cubicBezTo>
                              <a:pt x="225" y="13"/>
                              <a:pt x="268" y="12"/>
                              <a:pt x="301" y="4"/>
                            </a:cubicBezTo>
                            <a:cubicBezTo>
                              <a:pt x="345" y="13"/>
                              <a:pt x="303" y="0"/>
                              <a:pt x="329" y="20"/>
                            </a:cubicBezTo>
                            <a:cubicBezTo>
                              <a:pt x="336" y="26"/>
                              <a:pt x="346" y="27"/>
                              <a:pt x="353" y="32"/>
                            </a:cubicBezTo>
                            <a:cubicBezTo>
                              <a:pt x="356" y="36"/>
                              <a:pt x="358" y="41"/>
                              <a:pt x="361" y="44"/>
                            </a:cubicBezTo>
                            <a:cubicBezTo>
                              <a:pt x="364" y="47"/>
                              <a:pt x="370" y="48"/>
                              <a:pt x="373" y="52"/>
                            </a:cubicBezTo>
                            <a:cubicBezTo>
                              <a:pt x="380" y="61"/>
                              <a:pt x="381" y="81"/>
                              <a:pt x="385" y="92"/>
                            </a:cubicBezTo>
                            <a:cubicBezTo>
                              <a:pt x="379" y="135"/>
                              <a:pt x="369" y="151"/>
                              <a:pt x="325" y="160"/>
                            </a:cubicBezTo>
                            <a:cubicBezTo>
                              <a:pt x="293" y="207"/>
                              <a:pt x="331" y="196"/>
                              <a:pt x="261" y="204"/>
                            </a:cubicBezTo>
                            <a:cubicBezTo>
                              <a:pt x="255" y="223"/>
                              <a:pt x="278" y="242"/>
                              <a:pt x="249" y="252"/>
                            </a:cubicBezTo>
                            <a:cubicBezTo>
                              <a:pt x="229" y="222"/>
                              <a:pt x="205" y="227"/>
                              <a:pt x="169" y="224"/>
                            </a:cubicBezTo>
                            <a:cubicBezTo>
                              <a:pt x="161" y="221"/>
                              <a:pt x="153" y="219"/>
                              <a:pt x="145" y="216"/>
                            </a:cubicBezTo>
                            <a:cubicBezTo>
                              <a:pt x="141" y="215"/>
                              <a:pt x="144" y="207"/>
                              <a:pt x="141" y="204"/>
                            </a:cubicBezTo>
                            <a:cubicBezTo>
                              <a:pt x="138" y="201"/>
                              <a:pt x="133" y="201"/>
                              <a:pt x="129" y="200"/>
                            </a:cubicBezTo>
                            <a:cubicBezTo>
                              <a:pt x="128" y="196"/>
                              <a:pt x="128" y="190"/>
                              <a:pt x="125" y="188"/>
                            </a:cubicBezTo>
                            <a:cubicBezTo>
                              <a:pt x="118" y="183"/>
                              <a:pt x="101" y="180"/>
                              <a:pt x="101" y="180"/>
                            </a:cubicBezTo>
                            <a:cubicBezTo>
                              <a:pt x="84" y="186"/>
                              <a:pt x="88" y="194"/>
                              <a:pt x="73" y="204"/>
                            </a:cubicBezTo>
                            <a:cubicBezTo>
                              <a:pt x="29" y="189"/>
                              <a:pt x="49" y="143"/>
                              <a:pt x="9" y="116"/>
                            </a:cubicBezTo>
                            <a:cubicBezTo>
                              <a:pt x="5" y="103"/>
                              <a:pt x="5" y="108"/>
                              <a:pt x="5" y="100"/>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72" name="Freeform 67"/>
                      <p:cNvSpPr>
                        <a:spLocks noChangeAspect="1"/>
                      </p:cNvSpPr>
                      <p:nvPr/>
                    </p:nvSpPr>
                    <p:spPr bwMode="auto">
                      <a:xfrm rot="21537485">
                        <a:off x="3924421" y="5282907"/>
                        <a:ext cx="379335" cy="355893"/>
                      </a:xfrm>
                      <a:custGeom>
                        <a:avLst/>
                        <a:gdLst/>
                        <a:ahLst/>
                        <a:cxnLst>
                          <a:cxn ang="0">
                            <a:pos x="184" y="32"/>
                          </a:cxn>
                          <a:cxn ang="0">
                            <a:pos x="148" y="0"/>
                          </a:cxn>
                          <a:cxn ang="0">
                            <a:pos x="100" y="32"/>
                          </a:cxn>
                          <a:cxn ang="0">
                            <a:pos x="76" y="48"/>
                          </a:cxn>
                          <a:cxn ang="0">
                            <a:pos x="64" y="56"/>
                          </a:cxn>
                          <a:cxn ang="0">
                            <a:pos x="12" y="96"/>
                          </a:cxn>
                          <a:cxn ang="0">
                            <a:pos x="0" y="136"/>
                          </a:cxn>
                          <a:cxn ang="0">
                            <a:pos x="12" y="172"/>
                          </a:cxn>
                          <a:cxn ang="0">
                            <a:pos x="36" y="180"/>
                          </a:cxn>
                          <a:cxn ang="0">
                            <a:pos x="48" y="184"/>
                          </a:cxn>
                          <a:cxn ang="0">
                            <a:pos x="64" y="208"/>
                          </a:cxn>
                          <a:cxn ang="0">
                            <a:pos x="88" y="216"/>
                          </a:cxn>
                          <a:cxn ang="0">
                            <a:pos x="132" y="216"/>
                          </a:cxn>
                          <a:cxn ang="0">
                            <a:pos x="156" y="232"/>
                          </a:cxn>
                          <a:cxn ang="0">
                            <a:pos x="232" y="212"/>
                          </a:cxn>
                          <a:cxn ang="0">
                            <a:pos x="264" y="152"/>
                          </a:cxn>
                          <a:cxn ang="0">
                            <a:pos x="244" y="116"/>
                          </a:cxn>
                          <a:cxn ang="0">
                            <a:pos x="212" y="100"/>
                          </a:cxn>
                          <a:cxn ang="0">
                            <a:pos x="180" y="80"/>
                          </a:cxn>
                          <a:cxn ang="0">
                            <a:pos x="172" y="56"/>
                          </a:cxn>
                          <a:cxn ang="0">
                            <a:pos x="184" y="32"/>
                          </a:cxn>
                        </a:cxnLst>
                        <a:rect l="0" t="0" r="r" b="b"/>
                        <a:pathLst>
                          <a:path w="264" h="232">
                            <a:moveTo>
                              <a:pt x="184" y="32"/>
                            </a:moveTo>
                            <a:cubicBezTo>
                              <a:pt x="152" y="24"/>
                              <a:pt x="175" y="9"/>
                              <a:pt x="148" y="0"/>
                            </a:cubicBezTo>
                            <a:cubicBezTo>
                              <a:pt x="119" y="6"/>
                              <a:pt x="123" y="19"/>
                              <a:pt x="100" y="32"/>
                            </a:cubicBezTo>
                            <a:cubicBezTo>
                              <a:pt x="92" y="37"/>
                              <a:pt x="84" y="43"/>
                              <a:pt x="76" y="48"/>
                            </a:cubicBezTo>
                            <a:cubicBezTo>
                              <a:pt x="72" y="51"/>
                              <a:pt x="64" y="56"/>
                              <a:pt x="64" y="56"/>
                            </a:cubicBezTo>
                            <a:cubicBezTo>
                              <a:pt x="53" y="89"/>
                              <a:pt x="37" y="79"/>
                              <a:pt x="12" y="96"/>
                            </a:cubicBezTo>
                            <a:cubicBezTo>
                              <a:pt x="9" y="110"/>
                              <a:pt x="0" y="136"/>
                              <a:pt x="0" y="136"/>
                            </a:cubicBezTo>
                            <a:cubicBezTo>
                              <a:pt x="1" y="144"/>
                              <a:pt x="2" y="165"/>
                              <a:pt x="12" y="172"/>
                            </a:cubicBezTo>
                            <a:cubicBezTo>
                              <a:pt x="19" y="176"/>
                              <a:pt x="28" y="177"/>
                              <a:pt x="36" y="180"/>
                            </a:cubicBezTo>
                            <a:cubicBezTo>
                              <a:pt x="40" y="181"/>
                              <a:pt x="48" y="184"/>
                              <a:pt x="48" y="184"/>
                            </a:cubicBezTo>
                            <a:cubicBezTo>
                              <a:pt x="52" y="195"/>
                              <a:pt x="52" y="201"/>
                              <a:pt x="64" y="208"/>
                            </a:cubicBezTo>
                            <a:cubicBezTo>
                              <a:pt x="71" y="212"/>
                              <a:pt x="88" y="216"/>
                              <a:pt x="88" y="216"/>
                            </a:cubicBezTo>
                            <a:cubicBezTo>
                              <a:pt x="105" y="213"/>
                              <a:pt x="116" y="209"/>
                              <a:pt x="132" y="216"/>
                            </a:cubicBezTo>
                            <a:cubicBezTo>
                              <a:pt x="141" y="220"/>
                              <a:pt x="156" y="232"/>
                              <a:pt x="156" y="232"/>
                            </a:cubicBezTo>
                            <a:cubicBezTo>
                              <a:pt x="187" y="222"/>
                              <a:pt x="195" y="216"/>
                              <a:pt x="232" y="212"/>
                            </a:cubicBezTo>
                            <a:cubicBezTo>
                              <a:pt x="248" y="201"/>
                              <a:pt x="258" y="171"/>
                              <a:pt x="264" y="152"/>
                            </a:cubicBezTo>
                            <a:cubicBezTo>
                              <a:pt x="254" y="123"/>
                              <a:pt x="262" y="134"/>
                              <a:pt x="244" y="116"/>
                            </a:cubicBezTo>
                            <a:cubicBezTo>
                              <a:pt x="237" y="96"/>
                              <a:pt x="232" y="95"/>
                              <a:pt x="212" y="100"/>
                            </a:cubicBezTo>
                            <a:cubicBezTo>
                              <a:pt x="192" y="93"/>
                              <a:pt x="188" y="97"/>
                              <a:pt x="180" y="80"/>
                            </a:cubicBezTo>
                            <a:cubicBezTo>
                              <a:pt x="177" y="72"/>
                              <a:pt x="172" y="56"/>
                              <a:pt x="172" y="56"/>
                            </a:cubicBezTo>
                            <a:cubicBezTo>
                              <a:pt x="188" y="45"/>
                              <a:pt x="184" y="53"/>
                              <a:pt x="184" y="32"/>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73" name="Freeform 68"/>
                      <p:cNvSpPr>
                        <a:spLocks noChangeAspect="1"/>
                      </p:cNvSpPr>
                      <p:nvPr/>
                    </p:nvSpPr>
                    <p:spPr bwMode="auto">
                      <a:xfrm rot="21537485">
                        <a:off x="3981321" y="4879317"/>
                        <a:ext cx="284502" cy="451286"/>
                      </a:xfrm>
                      <a:custGeom>
                        <a:avLst/>
                        <a:gdLst/>
                        <a:ahLst/>
                        <a:cxnLst>
                          <a:cxn ang="0">
                            <a:pos x="186" y="48"/>
                          </a:cxn>
                          <a:cxn ang="0">
                            <a:pos x="174" y="36"/>
                          </a:cxn>
                          <a:cxn ang="0">
                            <a:pos x="130" y="8"/>
                          </a:cxn>
                          <a:cxn ang="0">
                            <a:pos x="74" y="12"/>
                          </a:cxn>
                          <a:cxn ang="0">
                            <a:pos x="14" y="44"/>
                          </a:cxn>
                          <a:cxn ang="0">
                            <a:pos x="6" y="88"/>
                          </a:cxn>
                          <a:cxn ang="0">
                            <a:pos x="46" y="168"/>
                          </a:cxn>
                          <a:cxn ang="0">
                            <a:pos x="78" y="200"/>
                          </a:cxn>
                          <a:cxn ang="0">
                            <a:pos x="102" y="216"/>
                          </a:cxn>
                          <a:cxn ang="0">
                            <a:pos x="150" y="296"/>
                          </a:cxn>
                          <a:cxn ang="0">
                            <a:pos x="186" y="256"/>
                          </a:cxn>
                          <a:cxn ang="0">
                            <a:pos x="190" y="204"/>
                          </a:cxn>
                          <a:cxn ang="0">
                            <a:pos x="166" y="116"/>
                          </a:cxn>
                          <a:cxn ang="0">
                            <a:pos x="186" y="48"/>
                          </a:cxn>
                        </a:cxnLst>
                        <a:rect l="0" t="0" r="r" b="b"/>
                        <a:pathLst>
                          <a:path w="195" h="296">
                            <a:moveTo>
                              <a:pt x="186" y="48"/>
                            </a:moveTo>
                            <a:cubicBezTo>
                              <a:pt x="182" y="44"/>
                              <a:pt x="177" y="41"/>
                              <a:pt x="174" y="36"/>
                            </a:cubicBezTo>
                            <a:cubicBezTo>
                              <a:pt x="154" y="0"/>
                              <a:pt x="186" y="14"/>
                              <a:pt x="130" y="8"/>
                            </a:cubicBezTo>
                            <a:cubicBezTo>
                              <a:pt x="111" y="9"/>
                              <a:pt x="92" y="7"/>
                              <a:pt x="74" y="12"/>
                            </a:cubicBezTo>
                            <a:cubicBezTo>
                              <a:pt x="67" y="14"/>
                              <a:pt x="23" y="38"/>
                              <a:pt x="14" y="44"/>
                            </a:cubicBezTo>
                            <a:cubicBezTo>
                              <a:pt x="2" y="62"/>
                              <a:pt x="2" y="66"/>
                              <a:pt x="6" y="88"/>
                            </a:cubicBezTo>
                            <a:cubicBezTo>
                              <a:pt x="12" y="171"/>
                              <a:pt x="0" y="137"/>
                              <a:pt x="46" y="168"/>
                            </a:cubicBezTo>
                            <a:cubicBezTo>
                              <a:pt x="54" y="180"/>
                              <a:pt x="66" y="191"/>
                              <a:pt x="78" y="200"/>
                            </a:cubicBezTo>
                            <a:cubicBezTo>
                              <a:pt x="86" y="206"/>
                              <a:pt x="102" y="216"/>
                              <a:pt x="102" y="216"/>
                            </a:cubicBezTo>
                            <a:cubicBezTo>
                              <a:pt x="106" y="254"/>
                              <a:pt x="110" y="288"/>
                              <a:pt x="150" y="296"/>
                            </a:cubicBezTo>
                            <a:cubicBezTo>
                              <a:pt x="175" y="290"/>
                              <a:pt x="173" y="275"/>
                              <a:pt x="186" y="256"/>
                            </a:cubicBezTo>
                            <a:cubicBezTo>
                              <a:pt x="179" y="234"/>
                              <a:pt x="165" y="221"/>
                              <a:pt x="190" y="204"/>
                            </a:cubicBezTo>
                            <a:cubicBezTo>
                              <a:pt x="184" y="175"/>
                              <a:pt x="175" y="144"/>
                              <a:pt x="166" y="116"/>
                            </a:cubicBezTo>
                            <a:cubicBezTo>
                              <a:pt x="171" y="90"/>
                              <a:pt x="195" y="74"/>
                              <a:pt x="186" y="48"/>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74" name="Freeform 69"/>
                      <p:cNvSpPr>
                        <a:spLocks noChangeAspect="1"/>
                      </p:cNvSpPr>
                      <p:nvPr/>
                    </p:nvSpPr>
                    <p:spPr bwMode="auto">
                      <a:xfrm rot="21537485">
                        <a:off x="4206213" y="5158161"/>
                        <a:ext cx="699060" cy="429272"/>
                      </a:xfrm>
                      <a:custGeom>
                        <a:avLst/>
                        <a:gdLst/>
                        <a:ahLst/>
                        <a:cxnLst>
                          <a:cxn ang="0">
                            <a:pos x="219" y="116"/>
                          </a:cxn>
                          <a:cxn ang="0">
                            <a:pos x="163" y="136"/>
                          </a:cxn>
                          <a:cxn ang="0">
                            <a:pos x="111" y="112"/>
                          </a:cxn>
                          <a:cxn ang="0">
                            <a:pos x="7" y="156"/>
                          </a:cxn>
                          <a:cxn ang="0">
                            <a:pos x="31" y="176"/>
                          </a:cxn>
                          <a:cxn ang="0">
                            <a:pos x="47" y="200"/>
                          </a:cxn>
                          <a:cxn ang="0">
                            <a:pos x="55" y="224"/>
                          </a:cxn>
                          <a:cxn ang="0">
                            <a:pos x="51" y="280"/>
                          </a:cxn>
                          <a:cxn ang="0">
                            <a:pos x="139" y="240"/>
                          </a:cxn>
                          <a:cxn ang="0">
                            <a:pos x="207" y="188"/>
                          </a:cxn>
                          <a:cxn ang="0">
                            <a:pos x="247" y="216"/>
                          </a:cxn>
                          <a:cxn ang="0">
                            <a:pos x="287" y="228"/>
                          </a:cxn>
                          <a:cxn ang="0">
                            <a:pos x="319" y="248"/>
                          </a:cxn>
                          <a:cxn ang="0">
                            <a:pos x="343" y="256"/>
                          </a:cxn>
                          <a:cxn ang="0">
                            <a:pos x="395" y="264"/>
                          </a:cxn>
                          <a:cxn ang="0">
                            <a:pos x="443" y="236"/>
                          </a:cxn>
                          <a:cxn ang="0">
                            <a:pos x="443" y="200"/>
                          </a:cxn>
                          <a:cxn ang="0">
                            <a:pos x="435" y="176"/>
                          </a:cxn>
                          <a:cxn ang="0">
                            <a:pos x="471" y="100"/>
                          </a:cxn>
                          <a:cxn ang="0">
                            <a:pos x="459" y="68"/>
                          </a:cxn>
                          <a:cxn ang="0">
                            <a:pos x="491" y="24"/>
                          </a:cxn>
                          <a:cxn ang="0">
                            <a:pos x="451" y="12"/>
                          </a:cxn>
                          <a:cxn ang="0">
                            <a:pos x="415" y="28"/>
                          </a:cxn>
                          <a:cxn ang="0">
                            <a:pos x="379" y="8"/>
                          </a:cxn>
                          <a:cxn ang="0">
                            <a:pos x="367" y="0"/>
                          </a:cxn>
                          <a:cxn ang="0">
                            <a:pos x="339" y="4"/>
                          </a:cxn>
                          <a:cxn ang="0">
                            <a:pos x="331" y="16"/>
                          </a:cxn>
                          <a:cxn ang="0">
                            <a:pos x="307" y="32"/>
                          </a:cxn>
                          <a:cxn ang="0">
                            <a:pos x="271" y="52"/>
                          </a:cxn>
                          <a:cxn ang="0">
                            <a:pos x="231" y="96"/>
                          </a:cxn>
                          <a:cxn ang="0">
                            <a:pos x="223" y="108"/>
                          </a:cxn>
                          <a:cxn ang="0">
                            <a:pos x="219" y="120"/>
                          </a:cxn>
                          <a:cxn ang="0">
                            <a:pos x="207" y="128"/>
                          </a:cxn>
                          <a:cxn ang="0">
                            <a:pos x="219" y="116"/>
                          </a:cxn>
                        </a:cxnLst>
                        <a:rect l="0" t="0" r="r" b="b"/>
                        <a:pathLst>
                          <a:path w="491" h="280">
                            <a:moveTo>
                              <a:pt x="219" y="116"/>
                            </a:moveTo>
                            <a:cubicBezTo>
                              <a:pt x="211" y="141"/>
                              <a:pt x="185" y="129"/>
                              <a:pt x="163" y="136"/>
                            </a:cubicBezTo>
                            <a:cubicBezTo>
                              <a:pt x="146" y="125"/>
                              <a:pt x="128" y="123"/>
                              <a:pt x="111" y="112"/>
                            </a:cubicBezTo>
                            <a:cubicBezTo>
                              <a:pt x="72" y="138"/>
                              <a:pt x="50" y="142"/>
                              <a:pt x="7" y="156"/>
                            </a:cubicBezTo>
                            <a:cubicBezTo>
                              <a:pt x="0" y="176"/>
                              <a:pt x="15" y="171"/>
                              <a:pt x="31" y="176"/>
                            </a:cubicBezTo>
                            <a:cubicBezTo>
                              <a:pt x="36" y="184"/>
                              <a:pt x="44" y="191"/>
                              <a:pt x="47" y="200"/>
                            </a:cubicBezTo>
                            <a:cubicBezTo>
                              <a:pt x="50" y="208"/>
                              <a:pt x="55" y="224"/>
                              <a:pt x="55" y="224"/>
                            </a:cubicBezTo>
                            <a:cubicBezTo>
                              <a:pt x="51" y="248"/>
                              <a:pt x="46" y="257"/>
                              <a:pt x="51" y="280"/>
                            </a:cubicBezTo>
                            <a:cubicBezTo>
                              <a:pt x="79" y="261"/>
                              <a:pt x="111" y="258"/>
                              <a:pt x="139" y="240"/>
                            </a:cubicBezTo>
                            <a:cubicBezTo>
                              <a:pt x="157" y="213"/>
                              <a:pt x="179" y="202"/>
                              <a:pt x="207" y="188"/>
                            </a:cubicBezTo>
                            <a:cubicBezTo>
                              <a:pt x="233" y="206"/>
                              <a:pt x="209" y="203"/>
                              <a:pt x="247" y="216"/>
                            </a:cubicBezTo>
                            <a:cubicBezTo>
                              <a:pt x="260" y="220"/>
                              <a:pt x="287" y="228"/>
                              <a:pt x="287" y="228"/>
                            </a:cubicBezTo>
                            <a:cubicBezTo>
                              <a:pt x="300" y="247"/>
                              <a:pt x="290" y="238"/>
                              <a:pt x="319" y="248"/>
                            </a:cubicBezTo>
                            <a:cubicBezTo>
                              <a:pt x="327" y="251"/>
                              <a:pt x="343" y="256"/>
                              <a:pt x="343" y="256"/>
                            </a:cubicBezTo>
                            <a:cubicBezTo>
                              <a:pt x="363" y="251"/>
                              <a:pt x="377" y="252"/>
                              <a:pt x="395" y="264"/>
                            </a:cubicBezTo>
                            <a:cubicBezTo>
                              <a:pt x="410" y="259"/>
                              <a:pt x="429" y="245"/>
                              <a:pt x="443" y="236"/>
                            </a:cubicBezTo>
                            <a:cubicBezTo>
                              <a:pt x="456" y="217"/>
                              <a:pt x="453" y="229"/>
                              <a:pt x="443" y="200"/>
                            </a:cubicBezTo>
                            <a:cubicBezTo>
                              <a:pt x="440" y="192"/>
                              <a:pt x="435" y="176"/>
                              <a:pt x="435" y="176"/>
                            </a:cubicBezTo>
                            <a:cubicBezTo>
                              <a:pt x="440" y="156"/>
                              <a:pt x="455" y="111"/>
                              <a:pt x="471" y="100"/>
                            </a:cubicBezTo>
                            <a:cubicBezTo>
                              <a:pt x="477" y="81"/>
                              <a:pt x="465" y="86"/>
                              <a:pt x="459" y="68"/>
                            </a:cubicBezTo>
                            <a:cubicBezTo>
                              <a:pt x="476" y="57"/>
                              <a:pt x="485" y="43"/>
                              <a:pt x="491" y="24"/>
                            </a:cubicBezTo>
                            <a:cubicBezTo>
                              <a:pt x="484" y="2"/>
                              <a:pt x="473" y="8"/>
                              <a:pt x="451" y="12"/>
                            </a:cubicBezTo>
                            <a:cubicBezTo>
                              <a:pt x="440" y="19"/>
                              <a:pt x="415" y="28"/>
                              <a:pt x="415" y="28"/>
                            </a:cubicBezTo>
                            <a:cubicBezTo>
                              <a:pt x="394" y="21"/>
                              <a:pt x="407" y="26"/>
                              <a:pt x="379" y="8"/>
                            </a:cubicBezTo>
                            <a:cubicBezTo>
                              <a:pt x="375" y="5"/>
                              <a:pt x="367" y="0"/>
                              <a:pt x="367" y="0"/>
                            </a:cubicBezTo>
                            <a:cubicBezTo>
                              <a:pt x="358" y="1"/>
                              <a:pt x="348" y="0"/>
                              <a:pt x="339" y="4"/>
                            </a:cubicBezTo>
                            <a:cubicBezTo>
                              <a:pt x="335" y="6"/>
                              <a:pt x="335" y="13"/>
                              <a:pt x="331" y="16"/>
                            </a:cubicBezTo>
                            <a:cubicBezTo>
                              <a:pt x="324" y="22"/>
                              <a:pt x="316" y="29"/>
                              <a:pt x="307" y="32"/>
                            </a:cubicBezTo>
                            <a:cubicBezTo>
                              <a:pt x="294" y="36"/>
                              <a:pt x="271" y="52"/>
                              <a:pt x="271" y="52"/>
                            </a:cubicBezTo>
                            <a:cubicBezTo>
                              <a:pt x="256" y="74"/>
                              <a:pt x="247" y="77"/>
                              <a:pt x="231" y="96"/>
                            </a:cubicBezTo>
                            <a:cubicBezTo>
                              <a:pt x="228" y="100"/>
                              <a:pt x="225" y="104"/>
                              <a:pt x="223" y="108"/>
                            </a:cubicBezTo>
                            <a:cubicBezTo>
                              <a:pt x="221" y="112"/>
                              <a:pt x="222" y="117"/>
                              <a:pt x="219" y="120"/>
                            </a:cubicBezTo>
                            <a:cubicBezTo>
                              <a:pt x="216" y="124"/>
                              <a:pt x="207" y="133"/>
                              <a:pt x="207" y="128"/>
                            </a:cubicBezTo>
                            <a:cubicBezTo>
                              <a:pt x="207" y="122"/>
                              <a:pt x="215" y="120"/>
                              <a:pt x="219" y="116"/>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75" name="Freeform 70"/>
                      <p:cNvSpPr>
                        <a:spLocks noChangeAspect="1"/>
                      </p:cNvSpPr>
                      <p:nvPr/>
                    </p:nvSpPr>
                    <p:spPr bwMode="auto">
                      <a:xfrm rot="21537485">
                        <a:off x="4634319" y="4002427"/>
                        <a:ext cx="1178649" cy="1320838"/>
                      </a:xfrm>
                      <a:custGeom>
                        <a:avLst/>
                        <a:gdLst/>
                        <a:ahLst/>
                        <a:cxnLst>
                          <a:cxn ang="0">
                            <a:pos x="32" y="692"/>
                          </a:cxn>
                          <a:cxn ang="0">
                            <a:pos x="64" y="580"/>
                          </a:cxn>
                          <a:cxn ang="0">
                            <a:pos x="60" y="512"/>
                          </a:cxn>
                          <a:cxn ang="0">
                            <a:pos x="128" y="476"/>
                          </a:cxn>
                          <a:cxn ang="0">
                            <a:pos x="184" y="476"/>
                          </a:cxn>
                          <a:cxn ang="0">
                            <a:pos x="212" y="404"/>
                          </a:cxn>
                          <a:cxn ang="0">
                            <a:pos x="276" y="376"/>
                          </a:cxn>
                          <a:cxn ang="0">
                            <a:pos x="312" y="388"/>
                          </a:cxn>
                          <a:cxn ang="0">
                            <a:pos x="292" y="320"/>
                          </a:cxn>
                          <a:cxn ang="0">
                            <a:pos x="304" y="284"/>
                          </a:cxn>
                          <a:cxn ang="0">
                            <a:pos x="292" y="196"/>
                          </a:cxn>
                          <a:cxn ang="0">
                            <a:pos x="288" y="88"/>
                          </a:cxn>
                          <a:cxn ang="0">
                            <a:pos x="340" y="0"/>
                          </a:cxn>
                          <a:cxn ang="0">
                            <a:pos x="388" y="56"/>
                          </a:cxn>
                          <a:cxn ang="0">
                            <a:pos x="424" y="148"/>
                          </a:cxn>
                          <a:cxn ang="0">
                            <a:pos x="464" y="260"/>
                          </a:cxn>
                          <a:cxn ang="0">
                            <a:pos x="504" y="304"/>
                          </a:cxn>
                          <a:cxn ang="0">
                            <a:pos x="576" y="292"/>
                          </a:cxn>
                          <a:cxn ang="0">
                            <a:pos x="624" y="220"/>
                          </a:cxn>
                          <a:cxn ang="0">
                            <a:pos x="640" y="200"/>
                          </a:cxn>
                          <a:cxn ang="0">
                            <a:pos x="700" y="176"/>
                          </a:cxn>
                          <a:cxn ang="0">
                            <a:pos x="720" y="204"/>
                          </a:cxn>
                          <a:cxn ang="0">
                            <a:pos x="804" y="244"/>
                          </a:cxn>
                          <a:cxn ang="0">
                            <a:pos x="780" y="324"/>
                          </a:cxn>
                          <a:cxn ang="0">
                            <a:pos x="800" y="340"/>
                          </a:cxn>
                          <a:cxn ang="0">
                            <a:pos x="716" y="384"/>
                          </a:cxn>
                          <a:cxn ang="0">
                            <a:pos x="624" y="428"/>
                          </a:cxn>
                          <a:cxn ang="0">
                            <a:pos x="576" y="448"/>
                          </a:cxn>
                          <a:cxn ang="0">
                            <a:pos x="516" y="468"/>
                          </a:cxn>
                          <a:cxn ang="0">
                            <a:pos x="496" y="568"/>
                          </a:cxn>
                          <a:cxn ang="0">
                            <a:pos x="488" y="700"/>
                          </a:cxn>
                          <a:cxn ang="0">
                            <a:pos x="444" y="804"/>
                          </a:cxn>
                          <a:cxn ang="0">
                            <a:pos x="428" y="824"/>
                          </a:cxn>
                          <a:cxn ang="0">
                            <a:pos x="372" y="868"/>
                          </a:cxn>
                          <a:cxn ang="0">
                            <a:pos x="240" y="804"/>
                          </a:cxn>
                          <a:cxn ang="0">
                            <a:pos x="172" y="768"/>
                          </a:cxn>
                          <a:cxn ang="0">
                            <a:pos x="112" y="780"/>
                          </a:cxn>
                          <a:cxn ang="0">
                            <a:pos x="16" y="744"/>
                          </a:cxn>
                        </a:cxnLst>
                        <a:rect l="0" t="0" r="r" b="b"/>
                        <a:pathLst>
                          <a:path w="820" h="868">
                            <a:moveTo>
                              <a:pt x="0" y="724"/>
                            </a:moveTo>
                            <a:cubicBezTo>
                              <a:pt x="14" y="715"/>
                              <a:pt x="20" y="704"/>
                              <a:pt x="32" y="692"/>
                            </a:cubicBezTo>
                            <a:cubicBezTo>
                              <a:pt x="40" y="661"/>
                              <a:pt x="31" y="627"/>
                              <a:pt x="40" y="596"/>
                            </a:cubicBezTo>
                            <a:cubicBezTo>
                              <a:pt x="43" y="587"/>
                              <a:pt x="64" y="580"/>
                              <a:pt x="64" y="580"/>
                            </a:cubicBezTo>
                            <a:cubicBezTo>
                              <a:pt x="75" y="563"/>
                              <a:pt x="72" y="559"/>
                              <a:pt x="56" y="548"/>
                            </a:cubicBezTo>
                            <a:cubicBezTo>
                              <a:pt x="45" y="531"/>
                              <a:pt x="49" y="528"/>
                              <a:pt x="60" y="512"/>
                            </a:cubicBezTo>
                            <a:cubicBezTo>
                              <a:pt x="64" y="492"/>
                              <a:pt x="64" y="483"/>
                              <a:pt x="84" y="476"/>
                            </a:cubicBezTo>
                            <a:cubicBezTo>
                              <a:pt x="101" y="482"/>
                              <a:pt x="104" y="485"/>
                              <a:pt x="128" y="476"/>
                            </a:cubicBezTo>
                            <a:cubicBezTo>
                              <a:pt x="137" y="473"/>
                              <a:pt x="152" y="460"/>
                              <a:pt x="152" y="460"/>
                            </a:cubicBezTo>
                            <a:cubicBezTo>
                              <a:pt x="159" y="480"/>
                              <a:pt x="164" y="481"/>
                              <a:pt x="184" y="476"/>
                            </a:cubicBezTo>
                            <a:cubicBezTo>
                              <a:pt x="192" y="451"/>
                              <a:pt x="176" y="452"/>
                              <a:pt x="200" y="428"/>
                            </a:cubicBezTo>
                            <a:cubicBezTo>
                              <a:pt x="203" y="420"/>
                              <a:pt x="210" y="413"/>
                              <a:pt x="212" y="404"/>
                            </a:cubicBezTo>
                            <a:cubicBezTo>
                              <a:pt x="218" y="381"/>
                              <a:pt x="207" y="356"/>
                              <a:pt x="232" y="348"/>
                            </a:cubicBezTo>
                            <a:cubicBezTo>
                              <a:pt x="249" y="354"/>
                              <a:pt x="258" y="368"/>
                              <a:pt x="276" y="376"/>
                            </a:cubicBezTo>
                            <a:cubicBezTo>
                              <a:pt x="284" y="379"/>
                              <a:pt x="292" y="381"/>
                              <a:pt x="300" y="384"/>
                            </a:cubicBezTo>
                            <a:cubicBezTo>
                              <a:pt x="304" y="385"/>
                              <a:pt x="312" y="388"/>
                              <a:pt x="312" y="388"/>
                            </a:cubicBezTo>
                            <a:cubicBezTo>
                              <a:pt x="336" y="380"/>
                              <a:pt x="336" y="364"/>
                              <a:pt x="312" y="356"/>
                            </a:cubicBezTo>
                            <a:cubicBezTo>
                              <a:pt x="308" y="343"/>
                              <a:pt x="292" y="320"/>
                              <a:pt x="292" y="320"/>
                            </a:cubicBezTo>
                            <a:cubicBezTo>
                              <a:pt x="295" y="312"/>
                              <a:pt x="297" y="304"/>
                              <a:pt x="300" y="296"/>
                            </a:cubicBezTo>
                            <a:cubicBezTo>
                              <a:pt x="301" y="292"/>
                              <a:pt x="304" y="284"/>
                              <a:pt x="304" y="284"/>
                            </a:cubicBezTo>
                            <a:cubicBezTo>
                              <a:pt x="291" y="275"/>
                              <a:pt x="277" y="273"/>
                              <a:pt x="264" y="264"/>
                            </a:cubicBezTo>
                            <a:cubicBezTo>
                              <a:pt x="267" y="237"/>
                              <a:pt x="269" y="212"/>
                              <a:pt x="292" y="196"/>
                            </a:cubicBezTo>
                            <a:cubicBezTo>
                              <a:pt x="296" y="181"/>
                              <a:pt x="303" y="171"/>
                              <a:pt x="308" y="156"/>
                            </a:cubicBezTo>
                            <a:cubicBezTo>
                              <a:pt x="301" y="70"/>
                              <a:pt x="304" y="137"/>
                              <a:pt x="288" y="88"/>
                            </a:cubicBezTo>
                            <a:cubicBezTo>
                              <a:pt x="293" y="73"/>
                              <a:pt x="293" y="39"/>
                              <a:pt x="304" y="28"/>
                            </a:cubicBezTo>
                            <a:cubicBezTo>
                              <a:pt x="315" y="17"/>
                              <a:pt x="329" y="11"/>
                              <a:pt x="340" y="0"/>
                            </a:cubicBezTo>
                            <a:cubicBezTo>
                              <a:pt x="368" y="9"/>
                              <a:pt x="343" y="24"/>
                              <a:pt x="376" y="32"/>
                            </a:cubicBezTo>
                            <a:cubicBezTo>
                              <a:pt x="381" y="39"/>
                              <a:pt x="382" y="49"/>
                              <a:pt x="388" y="56"/>
                            </a:cubicBezTo>
                            <a:cubicBezTo>
                              <a:pt x="396" y="66"/>
                              <a:pt x="413" y="77"/>
                              <a:pt x="424" y="84"/>
                            </a:cubicBezTo>
                            <a:cubicBezTo>
                              <a:pt x="433" y="110"/>
                              <a:pt x="433" y="121"/>
                              <a:pt x="424" y="148"/>
                            </a:cubicBezTo>
                            <a:cubicBezTo>
                              <a:pt x="431" y="168"/>
                              <a:pt x="431" y="181"/>
                              <a:pt x="452" y="188"/>
                            </a:cubicBezTo>
                            <a:cubicBezTo>
                              <a:pt x="477" y="225"/>
                              <a:pt x="469" y="202"/>
                              <a:pt x="464" y="260"/>
                            </a:cubicBezTo>
                            <a:cubicBezTo>
                              <a:pt x="465" y="276"/>
                              <a:pt x="464" y="318"/>
                              <a:pt x="476" y="320"/>
                            </a:cubicBezTo>
                            <a:cubicBezTo>
                              <a:pt x="487" y="322"/>
                              <a:pt x="494" y="308"/>
                              <a:pt x="504" y="304"/>
                            </a:cubicBezTo>
                            <a:cubicBezTo>
                              <a:pt x="512" y="301"/>
                              <a:pt x="528" y="296"/>
                              <a:pt x="528" y="296"/>
                            </a:cubicBezTo>
                            <a:cubicBezTo>
                              <a:pt x="546" y="278"/>
                              <a:pt x="555" y="278"/>
                              <a:pt x="576" y="292"/>
                            </a:cubicBezTo>
                            <a:cubicBezTo>
                              <a:pt x="602" y="275"/>
                              <a:pt x="584" y="252"/>
                              <a:pt x="600" y="236"/>
                            </a:cubicBezTo>
                            <a:cubicBezTo>
                              <a:pt x="607" y="229"/>
                              <a:pt x="624" y="220"/>
                              <a:pt x="624" y="220"/>
                            </a:cubicBezTo>
                            <a:cubicBezTo>
                              <a:pt x="625" y="216"/>
                              <a:pt x="625" y="211"/>
                              <a:pt x="628" y="208"/>
                            </a:cubicBezTo>
                            <a:cubicBezTo>
                              <a:pt x="631" y="204"/>
                              <a:pt x="637" y="204"/>
                              <a:pt x="640" y="200"/>
                            </a:cubicBezTo>
                            <a:cubicBezTo>
                              <a:pt x="660" y="169"/>
                              <a:pt x="635" y="180"/>
                              <a:pt x="660" y="172"/>
                            </a:cubicBezTo>
                            <a:cubicBezTo>
                              <a:pt x="673" y="173"/>
                              <a:pt x="688" y="169"/>
                              <a:pt x="700" y="176"/>
                            </a:cubicBezTo>
                            <a:cubicBezTo>
                              <a:pt x="707" y="180"/>
                              <a:pt x="700" y="197"/>
                              <a:pt x="708" y="200"/>
                            </a:cubicBezTo>
                            <a:cubicBezTo>
                              <a:pt x="712" y="201"/>
                              <a:pt x="716" y="203"/>
                              <a:pt x="720" y="204"/>
                            </a:cubicBezTo>
                            <a:cubicBezTo>
                              <a:pt x="740" y="200"/>
                              <a:pt x="748" y="195"/>
                              <a:pt x="768" y="200"/>
                            </a:cubicBezTo>
                            <a:cubicBezTo>
                              <a:pt x="775" y="220"/>
                              <a:pt x="786" y="232"/>
                              <a:pt x="804" y="244"/>
                            </a:cubicBezTo>
                            <a:cubicBezTo>
                              <a:pt x="820" y="268"/>
                              <a:pt x="820" y="278"/>
                              <a:pt x="788" y="272"/>
                            </a:cubicBezTo>
                            <a:cubicBezTo>
                              <a:pt x="751" y="279"/>
                              <a:pt x="752" y="305"/>
                              <a:pt x="780" y="324"/>
                            </a:cubicBezTo>
                            <a:cubicBezTo>
                              <a:pt x="783" y="328"/>
                              <a:pt x="784" y="333"/>
                              <a:pt x="788" y="336"/>
                            </a:cubicBezTo>
                            <a:cubicBezTo>
                              <a:pt x="791" y="339"/>
                              <a:pt x="799" y="336"/>
                              <a:pt x="800" y="340"/>
                            </a:cubicBezTo>
                            <a:cubicBezTo>
                              <a:pt x="807" y="365"/>
                              <a:pt x="787" y="382"/>
                              <a:pt x="768" y="388"/>
                            </a:cubicBezTo>
                            <a:cubicBezTo>
                              <a:pt x="735" y="377"/>
                              <a:pt x="752" y="379"/>
                              <a:pt x="716" y="384"/>
                            </a:cubicBezTo>
                            <a:cubicBezTo>
                              <a:pt x="687" y="394"/>
                              <a:pt x="704" y="431"/>
                              <a:pt x="676" y="440"/>
                            </a:cubicBezTo>
                            <a:cubicBezTo>
                              <a:pt x="658" y="437"/>
                              <a:pt x="641" y="434"/>
                              <a:pt x="624" y="428"/>
                            </a:cubicBezTo>
                            <a:cubicBezTo>
                              <a:pt x="609" y="430"/>
                              <a:pt x="591" y="425"/>
                              <a:pt x="580" y="436"/>
                            </a:cubicBezTo>
                            <a:cubicBezTo>
                              <a:pt x="577" y="439"/>
                              <a:pt x="579" y="446"/>
                              <a:pt x="576" y="448"/>
                            </a:cubicBezTo>
                            <a:cubicBezTo>
                              <a:pt x="569" y="453"/>
                              <a:pt x="552" y="456"/>
                              <a:pt x="552" y="456"/>
                            </a:cubicBezTo>
                            <a:cubicBezTo>
                              <a:pt x="534" y="450"/>
                              <a:pt x="530" y="454"/>
                              <a:pt x="516" y="468"/>
                            </a:cubicBezTo>
                            <a:cubicBezTo>
                              <a:pt x="512" y="481"/>
                              <a:pt x="488" y="496"/>
                              <a:pt x="488" y="496"/>
                            </a:cubicBezTo>
                            <a:cubicBezTo>
                              <a:pt x="491" y="520"/>
                              <a:pt x="488" y="545"/>
                              <a:pt x="496" y="568"/>
                            </a:cubicBezTo>
                            <a:cubicBezTo>
                              <a:pt x="500" y="580"/>
                              <a:pt x="508" y="604"/>
                              <a:pt x="508" y="604"/>
                            </a:cubicBezTo>
                            <a:cubicBezTo>
                              <a:pt x="504" y="637"/>
                              <a:pt x="507" y="672"/>
                              <a:pt x="488" y="700"/>
                            </a:cubicBezTo>
                            <a:cubicBezTo>
                              <a:pt x="494" y="718"/>
                              <a:pt x="507" y="719"/>
                              <a:pt x="488" y="732"/>
                            </a:cubicBezTo>
                            <a:cubicBezTo>
                              <a:pt x="471" y="757"/>
                              <a:pt x="466" y="782"/>
                              <a:pt x="444" y="804"/>
                            </a:cubicBezTo>
                            <a:cubicBezTo>
                              <a:pt x="443" y="808"/>
                              <a:pt x="443" y="813"/>
                              <a:pt x="440" y="816"/>
                            </a:cubicBezTo>
                            <a:cubicBezTo>
                              <a:pt x="437" y="820"/>
                              <a:pt x="431" y="820"/>
                              <a:pt x="428" y="824"/>
                            </a:cubicBezTo>
                            <a:cubicBezTo>
                              <a:pt x="401" y="868"/>
                              <a:pt x="437" y="838"/>
                              <a:pt x="408" y="852"/>
                            </a:cubicBezTo>
                            <a:cubicBezTo>
                              <a:pt x="396" y="858"/>
                              <a:pt x="372" y="868"/>
                              <a:pt x="372" y="868"/>
                            </a:cubicBezTo>
                            <a:cubicBezTo>
                              <a:pt x="344" y="859"/>
                              <a:pt x="330" y="839"/>
                              <a:pt x="300" y="832"/>
                            </a:cubicBezTo>
                            <a:cubicBezTo>
                              <a:pt x="282" y="820"/>
                              <a:pt x="261" y="811"/>
                              <a:pt x="240" y="804"/>
                            </a:cubicBezTo>
                            <a:cubicBezTo>
                              <a:pt x="228" y="800"/>
                              <a:pt x="204" y="788"/>
                              <a:pt x="204" y="788"/>
                            </a:cubicBezTo>
                            <a:cubicBezTo>
                              <a:pt x="191" y="769"/>
                              <a:pt x="201" y="778"/>
                              <a:pt x="172" y="768"/>
                            </a:cubicBezTo>
                            <a:cubicBezTo>
                              <a:pt x="168" y="767"/>
                              <a:pt x="160" y="764"/>
                              <a:pt x="160" y="764"/>
                            </a:cubicBezTo>
                            <a:cubicBezTo>
                              <a:pt x="139" y="767"/>
                              <a:pt x="131" y="774"/>
                              <a:pt x="112" y="780"/>
                            </a:cubicBezTo>
                            <a:cubicBezTo>
                              <a:pt x="82" y="776"/>
                              <a:pt x="67" y="767"/>
                              <a:pt x="40" y="760"/>
                            </a:cubicBezTo>
                            <a:cubicBezTo>
                              <a:pt x="32" y="755"/>
                              <a:pt x="21" y="752"/>
                              <a:pt x="16" y="744"/>
                            </a:cubicBezTo>
                            <a:cubicBezTo>
                              <a:pt x="11" y="737"/>
                              <a:pt x="7" y="717"/>
                              <a:pt x="0" y="724"/>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76" name="Freeform 71"/>
                      <p:cNvSpPr>
                        <a:spLocks noChangeAspect="1"/>
                      </p:cNvSpPr>
                      <p:nvPr/>
                    </p:nvSpPr>
                    <p:spPr bwMode="auto">
                      <a:xfrm rot="21537485">
                        <a:off x="4845663" y="4593136"/>
                        <a:ext cx="999820" cy="840199"/>
                      </a:xfrm>
                      <a:custGeom>
                        <a:avLst/>
                        <a:gdLst/>
                        <a:ahLst/>
                        <a:cxnLst>
                          <a:cxn ang="0">
                            <a:pos x="116" y="496"/>
                          </a:cxn>
                          <a:cxn ang="0">
                            <a:pos x="28" y="460"/>
                          </a:cxn>
                          <a:cxn ang="0">
                            <a:pos x="0" y="436"/>
                          </a:cxn>
                          <a:cxn ang="0">
                            <a:pos x="28" y="408"/>
                          </a:cxn>
                          <a:cxn ang="0">
                            <a:pos x="48" y="372"/>
                          </a:cxn>
                          <a:cxn ang="0">
                            <a:pos x="96" y="408"/>
                          </a:cxn>
                          <a:cxn ang="0">
                            <a:pos x="120" y="416"/>
                          </a:cxn>
                          <a:cxn ang="0">
                            <a:pos x="132" y="420"/>
                          </a:cxn>
                          <a:cxn ang="0">
                            <a:pos x="224" y="476"/>
                          </a:cxn>
                          <a:cxn ang="0">
                            <a:pos x="288" y="452"/>
                          </a:cxn>
                          <a:cxn ang="0">
                            <a:pos x="308" y="416"/>
                          </a:cxn>
                          <a:cxn ang="0">
                            <a:pos x="316" y="404"/>
                          </a:cxn>
                          <a:cxn ang="0">
                            <a:pos x="352" y="340"/>
                          </a:cxn>
                          <a:cxn ang="0">
                            <a:pos x="356" y="300"/>
                          </a:cxn>
                          <a:cxn ang="0">
                            <a:pos x="364" y="276"/>
                          </a:cxn>
                          <a:cxn ang="0">
                            <a:pos x="356" y="188"/>
                          </a:cxn>
                          <a:cxn ang="0">
                            <a:pos x="344" y="152"/>
                          </a:cxn>
                          <a:cxn ang="0">
                            <a:pos x="340" y="140"/>
                          </a:cxn>
                          <a:cxn ang="0">
                            <a:pos x="364" y="96"/>
                          </a:cxn>
                          <a:cxn ang="0">
                            <a:pos x="432" y="56"/>
                          </a:cxn>
                          <a:cxn ang="0">
                            <a:pos x="468" y="40"/>
                          </a:cxn>
                          <a:cxn ang="0">
                            <a:pos x="544" y="28"/>
                          </a:cxn>
                          <a:cxn ang="0">
                            <a:pos x="568" y="16"/>
                          </a:cxn>
                          <a:cxn ang="0">
                            <a:pos x="592" y="0"/>
                          </a:cxn>
                          <a:cxn ang="0">
                            <a:pos x="604" y="40"/>
                          </a:cxn>
                          <a:cxn ang="0">
                            <a:pos x="628" y="76"/>
                          </a:cxn>
                          <a:cxn ang="0">
                            <a:pos x="640" y="100"/>
                          </a:cxn>
                          <a:cxn ang="0">
                            <a:pos x="676" y="104"/>
                          </a:cxn>
                          <a:cxn ang="0">
                            <a:pos x="672" y="144"/>
                          </a:cxn>
                          <a:cxn ang="0">
                            <a:pos x="632" y="192"/>
                          </a:cxn>
                          <a:cxn ang="0">
                            <a:pos x="608" y="240"/>
                          </a:cxn>
                          <a:cxn ang="0">
                            <a:pos x="612" y="252"/>
                          </a:cxn>
                          <a:cxn ang="0">
                            <a:pos x="624" y="260"/>
                          </a:cxn>
                          <a:cxn ang="0">
                            <a:pos x="632" y="284"/>
                          </a:cxn>
                          <a:cxn ang="0">
                            <a:pos x="568" y="328"/>
                          </a:cxn>
                          <a:cxn ang="0">
                            <a:pos x="548" y="376"/>
                          </a:cxn>
                          <a:cxn ang="0">
                            <a:pos x="524" y="392"/>
                          </a:cxn>
                          <a:cxn ang="0">
                            <a:pos x="436" y="436"/>
                          </a:cxn>
                          <a:cxn ang="0">
                            <a:pos x="440" y="484"/>
                          </a:cxn>
                          <a:cxn ang="0">
                            <a:pos x="404" y="536"/>
                          </a:cxn>
                          <a:cxn ang="0">
                            <a:pos x="368" y="520"/>
                          </a:cxn>
                          <a:cxn ang="0">
                            <a:pos x="316" y="532"/>
                          </a:cxn>
                          <a:cxn ang="0">
                            <a:pos x="244" y="556"/>
                          </a:cxn>
                          <a:cxn ang="0">
                            <a:pos x="232" y="552"/>
                          </a:cxn>
                          <a:cxn ang="0">
                            <a:pos x="168" y="548"/>
                          </a:cxn>
                          <a:cxn ang="0">
                            <a:pos x="160" y="536"/>
                          </a:cxn>
                          <a:cxn ang="0">
                            <a:pos x="116" y="496"/>
                          </a:cxn>
                        </a:cxnLst>
                        <a:rect l="0" t="0" r="r" b="b"/>
                        <a:pathLst>
                          <a:path w="699" h="556">
                            <a:moveTo>
                              <a:pt x="116" y="496"/>
                            </a:moveTo>
                            <a:cubicBezTo>
                              <a:pt x="91" y="479"/>
                              <a:pt x="58" y="464"/>
                              <a:pt x="28" y="460"/>
                            </a:cubicBezTo>
                            <a:cubicBezTo>
                              <a:pt x="12" y="455"/>
                              <a:pt x="5" y="452"/>
                              <a:pt x="0" y="436"/>
                            </a:cubicBezTo>
                            <a:cubicBezTo>
                              <a:pt x="10" y="422"/>
                              <a:pt x="18" y="422"/>
                              <a:pt x="28" y="408"/>
                            </a:cubicBezTo>
                            <a:cubicBezTo>
                              <a:pt x="32" y="389"/>
                              <a:pt x="29" y="378"/>
                              <a:pt x="48" y="372"/>
                            </a:cubicBezTo>
                            <a:cubicBezTo>
                              <a:pt x="64" y="383"/>
                              <a:pt x="78" y="402"/>
                              <a:pt x="96" y="408"/>
                            </a:cubicBezTo>
                            <a:cubicBezTo>
                              <a:pt x="104" y="411"/>
                              <a:pt x="112" y="413"/>
                              <a:pt x="120" y="416"/>
                            </a:cubicBezTo>
                            <a:cubicBezTo>
                              <a:pt x="124" y="417"/>
                              <a:pt x="132" y="420"/>
                              <a:pt x="132" y="420"/>
                            </a:cubicBezTo>
                            <a:cubicBezTo>
                              <a:pt x="152" y="450"/>
                              <a:pt x="195" y="457"/>
                              <a:pt x="224" y="476"/>
                            </a:cubicBezTo>
                            <a:cubicBezTo>
                              <a:pt x="249" y="472"/>
                              <a:pt x="267" y="466"/>
                              <a:pt x="288" y="452"/>
                            </a:cubicBezTo>
                            <a:cubicBezTo>
                              <a:pt x="295" y="431"/>
                              <a:pt x="290" y="444"/>
                              <a:pt x="308" y="416"/>
                            </a:cubicBezTo>
                            <a:cubicBezTo>
                              <a:pt x="311" y="412"/>
                              <a:pt x="316" y="404"/>
                              <a:pt x="316" y="404"/>
                            </a:cubicBezTo>
                            <a:cubicBezTo>
                              <a:pt x="323" y="377"/>
                              <a:pt x="337" y="363"/>
                              <a:pt x="352" y="340"/>
                            </a:cubicBezTo>
                            <a:cubicBezTo>
                              <a:pt x="353" y="327"/>
                              <a:pt x="354" y="313"/>
                              <a:pt x="356" y="300"/>
                            </a:cubicBezTo>
                            <a:cubicBezTo>
                              <a:pt x="358" y="292"/>
                              <a:pt x="364" y="276"/>
                              <a:pt x="364" y="276"/>
                            </a:cubicBezTo>
                            <a:cubicBezTo>
                              <a:pt x="362" y="249"/>
                              <a:pt x="364" y="216"/>
                              <a:pt x="356" y="188"/>
                            </a:cubicBezTo>
                            <a:cubicBezTo>
                              <a:pt x="356" y="188"/>
                              <a:pt x="346" y="158"/>
                              <a:pt x="344" y="152"/>
                            </a:cubicBezTo>
                            <a:cubicBezTo>
                              <a:pt x="343" y="148"/>
                              <a:pt x="340" y="140"/>
                              <a:pt x="340" y="140"/>
                            </a:cubicBezTo>
                            <a:cubicBezTo>
                              <a:pt x="348" y="117"/>
                              <a:pt x="346" y="108"/>
                              <a:pt x="364" y="96"/>
                            </a:cubicBezTo>
                            <a:cubicBezTo>
                              <a:pt x="375" y="63"/>
                              <a:pt x="401" y="66"/>
                              <a:pt x="432" y="56"/>
                            </a:cubicBezTo>
                            <a:cubicBezTo>
                              <a:pt x="445" y="52"/>
                              <a:pt x="455" y="44"/>
                              <a:pt x="468" y="40"/>
                            </a:cubicBezTo>
                            <a:cubicBezTo>
                              <a:pt x="504" y="44"/>
                              <a:pt x="519" y="53"/>
                              <a:pt x="544" y="28"/>
                            </a:cubicBezTo>
                            <a:cubicBezTo>
                              <a:pt x="557" y="15"/>
                              <a:pt x="553" y="24"/>
                              <a:pt x="568" y="16"/>
                            </a:cubicBezTo>
                            <a:cubicBezTo>
                              <a:pt x="576" y="11"/>
                              <a:pt x="592" y="0"/>
                              <a:pt x="592" y="0"/>
                            </a:cubicBezTo>
                            <a:cubicBezTo>
                              <a:pt x="613" y="7"/>
                              <a:pt x="595" y="17"/>
                              <a:pt x="604" y="40"/>
                            </a:cubicBezTo>
                            <a:cubicBezTo>
                              <a:pt x="610" y="53"/>
                              <a:pt x="623" y="62"/>
                              <a:pt x="628" y="76"/>
                            </a:cubicBezTo>
                            <a:cubicBezTo>
                              <a:pt x="630" y="81"/>
                              <a:pt x="634" y="98"/>
                              <a:pt x="640" y="100"/>
                            </a:cubicBezTo>
                            <a:cubicBezTo>
                              <a:pt x="651" y="104"/>
                              <a:pt x="664" y="103"/>
                              <a:pt x="676" y="104"/>
                            </a:cubicBezTo>
                            <a:cubicBezTo>
                              <a:pt x="699" y="112"/>
                              <a:pt x="693" y="137"/>
                              <a:pt x="672" y="144"/>
                            </a:cubicBezTo>
                            <a:cubicBezTo>
                              <a:pt x="663" y="170"/>
                              <a:pt x="659" y="183"/>
                              <a:pt x="632" y="192"/>
                            </a:cubicBezTo>
                            <a:cubicBezTo>
                              <a:pt x="622" y="206"/>
                              <a:pt x="614" y="223"/>
                              <a:pt x="608" y="240"/>
                            </a:cubicBezTo>
                            <a:cubicBezTo>
                              <a:pt x="609" y="244"/>
                              <a:pt x="609" y="249"/>
                              <a:pt x="612" y="252"/>
                            </a:cubicBezTo>
                            <a:cubicBezTo>
                              <a:pt x="615" y="256"/>
                              <a:pt x="621" y="256"/>
                              <a:pt x="624" y="260"/>
                            </a:cubicBezTo>
                            <a:cubicBezTo>
                              <a:pt x="628" y="267"/>
                              <a:pt x="632" y="284"/>
                              <a:pt x="632" y="284"/>
                            </a:cubicBezTo>
                            <a:cubicBezTo>
                              <a:pt x="624" y="309"/>
                              <a:pt x="589" y="314"/>
                              <a:pt x="568" y="328"/>
                            </a:cubicBezTo>
                            <a:cubicBezTo>
                              <a:pt x="558" y="343"/>
                              <a:pt x="554" y="359"/>
                              <a:pt x="548" y="376"/>
                            </a:cubicBezTo>
                            <a:cubicBezTo>
                              <a:pt x="545" y="385"/>
                              <a:pt x="531" y="385"/>
                              <a:pt x="524" y="392"/>
                            </a:cubicBezTo>
                            <a:cubicBezTo>
                              <a:pt x="498" y="418"/>
                              <a:pt x="465" y="417"/>
                              <a:pt x="436" y="436"/>
                            </a:cubicBezTo>
                            <a:cubicBezTo>
                              <a:pt x="425" y="468"/>
                              <a:pt x="431" y="456"/>
                              <a:pt x="440" y="484"/>
                            </a:cubicBezTo>
                            <a:cubicBezTo>
                              <a:pt x="431" y="510"/>
                              <a:pt x="433" y="526"/>
                              <a:pt x="404" y="536"/>
                            </a:cubicBezTo>
                            <a:cubicBezTo>
                              <a:pt x="391" y="532"/>
                              <a:pt x="381" y="524"/>
                              <a:pt x="368" y="520"/>
                            </a:cubicBezTo>
                            <a:cubicBezTo>
                              <a:pt x="351" y="526"/>
                              <a:pt x="333" y="526"/>
                              <a:pt x="316" y="532"/>
                            </a:cubicBezTo>
                            <a:cubicBezTo>
                              <a:pt x="300" y="555"/>
                              <a:pt x="270" y="553"/>
                              <a:pt x="244" y="556"/>
                            </a:cubicBezTo>
                            <a:cubicBezTo>
                              <a:pt x="240" y="555"/>
                              <a:pt x="236" y="552"/>
                              <a:pt x="232" y="552"/>
                            </a:cubicBezTo>
                            <a:cubicBezTo>
                              <a:pt x="211" y="550"/>
                              <a:pt x="189" y="553"/>
                              <a:pt x="168" y="548"/>
                            </a:cubicBezTo>
                            <a:cubicBezTo>
                              <a:pt x="163" y="547"/>
                              <a:pt x="163" y="540"/>
                              <a:pt x="160" y="536"/>
                            </a:cubicBezTo>
                            <a:cubicBezTo>
                              <a:pt x="148" y="523"/>
                              <a:pt x="133" y="504"/>
                              <a:pt x="116" y="496"/>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77" name="Freeform 72"/>
                      <p:cNvSpPr>
                        <a:spLocks noChangeAspect="1"/>
                      </p:cNvSpPr>
                      <p:nvPr/>
                    </p:nvSpPr>
                    <p:spPr bwMode="auto">
                      <a:xfrm rot="21537485">
                        <a:off x="5430923" y="4395011"/>
                        <a:ext cx="739703" cy="1027319"/>
                      </a:xfrm>
                      <a:custGeom>
                        <a:avLst/>
                        <a:gdLst/>
                        <a:ahLst/>
                        <a:cxnLst>
                          <a:cxn ang="0">
                            <a:pos x="340" y="68"/>
                          </a:cxn>
                          <a:cxn ang="0">
                            <a:pos x="292" y="28"/>
                          </a:cxn>
                          <a:cxn ang="0">
                            <a:pos x="264" y="0"/>
                          </a:cxn>
                          <a:cxn ang="0">
                            <a:pos x="216" y="20"/>
                          </a:cxn>
                          <a:cxn ang="0">
                            <a:pos x="248" y="76"/>
                          </a:cxn>
                          <a:cxn ang="0">
                            <a:pos x="228" y="116"/>
                          </a:cxn>
                          <a:cxn ang="0">
                            <a:pos x="164" y="116"/>
                          </a:cxn>
                          <a:cxn ang="0">
                            <a:pos x="188" y="128"/>
                          </a:cxn>
                          <a:cxn ang="0">
                            <a:pos x="204" y="152"/>
                          </a:cxn>
                          <a:cxn ang="0">
                            <a:pos x="224" y="220"/>
                          </a:cxn>
                          <a:cxn ang="0">
                            <a:pos x="272" y="240"/>
                          </a:cxn>
                          <a:cxn ang="0">
                            <a:pos x="276" y="252"/>
                          </a:cxn>
                          <a:cxn ang="0">
                            <a:pos x="264" y="260"/>
                          </a:cxn>
                          <a:cxn ang="0">
                            <a:pos x="240" y="292"/>
                          </a:cxn>
                          <a:cxn ang="0">
                            <a:pos x="188" y="360"/>
                          </a:cxn>
                          <a:cxn ang="0">
                            <a:pos x="212" y="392"/>
                          </a:cxn>
                          <a:cxn ang="0">
                            <a:pos x="164" y="440"/>
                          </a:cxn>
                          <a:cxn ang="0">
                            <a:pos x="152" y="464"/>
                          </a:cxn>
                          <a:cxn ang="0">
                            <a:pos x="128" y="480"/>
                          </a:cxn>
                          <a:cxn ang="0">
                            <a:pos x="72" y="520"/>
                          </a:cxn>
                          <a:cxn ang="0">
                            <a:pos x="48" y="528"/>
                          </a:cxn>
                          <a:cxn ang="0">
                            <a:pos x="12" y="572"/>
                          </a:cxn>
                          <a:cxn ang="0">
                            <a:pos x="8" y="624"/>
                          </a:cxn>
                          <a:cxn ang="0">
                            <a:pos x="0" y="648"/>
                          </a:cxn>
                          <a:cxn ang="0">
                            <a:pos x="28" y="668"/>
                          </a:cxn>
                          <a:cxn ang="0">
                            <a:pos x="40" y="672"/>
                          </a:cxn>
                          <a:cxn ang="0">
                            <a:pos x="220" y="660"/>
                          </a:cxn>
                          <a:cxn ang="0">
                            <a:pos x="252" y="600"/>
                          </a:cxn>
                          <a:cxn ang="0">
                            <a:pos x="288" y="580"/>
                          </a:cxn>
                          <a:cxn ang="0">
                            <a:pos x="300" y="556"/>
                          </a:cxn>
                          <a:cxn ang="0">
                            <a:pos x="384" y="544"/>
                          </a:cxn>
                          <a:cxn ang="0">
                            <a:pos x="452" y="536"/>
                          </a:cxn>
                          <a:cxn ang="0">
                            <a:pos x="496" y="516"/>
                          </a:cxn>
                          <a:cxn ang="0">
                            <a:pos x="516" y="480"/>
                          </a:cxn>
                          <a:cxn ang="0">
                            <a:pos x="512" y="432"/>
                          </a:cxn>
                          <a:cxn ang="0">
                            <a:pos x="500" y="396"/>
                          </a:cxn>
                          <a:cxn ang="0">
                            <a:pos x="516" y="348"/>
                          </a:cxn>
                          <a:cxn ang="0">
                            <a:pos x="500" y="312"/>
                          </a:cxn>
                          <a:cxn ang="0">
                            <a:pos x="476" y="304"/>
                          </a:cxn>
                          <a:cxn ang="0">
                            <a:pos x="516" y="248"/>
                          </a:cxn>
                          <a:cxn ang="0">
                            <a:pos x="504" y="188"/>
                          </a:cxn>
                          <a:cxn ang="0">
                            <a:pos x="480" y="176"/>
                          </a:cxn>
                          <a:cxn ang="0">
                            <a:pos x="468" y="128"/>
                          </a:cxn>
                          <a:cxn ang="0">
                            <a:pos x="428" y="112"/>
                          </a:cxn>
                          <a:cxn ang="0">
                            <a:pos x="368" y="108"/>
                          </a:cxn>
                          <a:cxn ang="0">
                            <a:pos x="336" y="64"/>
                          </a:cxn>
                          <a:cxn ang="0">
                            <a:pos x="340" y="68"/>
                          </a:cxn>
                        </a:cxnLst>
                        <a:rect l="0" t="0" r="r" b="b"/>
                        <a:pathLst>
                          <a:path w="522" h="674">
                            <a:moveTo>
                              <a:pt x="340" y="68"/>
                            </a:moveTo>
                            <a:cubicBezTo>
                              <a:pt x="325" y="53"/>
                              <a:pt x="307" y="43"/>
                              <a:pt x="292" y="28"/>
                            </a:cubicBezTo>
                            <a:cubicBezTo>
                              <a:pt x="287" y="12"/>
                              <a:pt x="280" y="5"/>
                              <a:pt x="264" y="0"/>
                            </a:cubicBezTo>
                            <a:cubicBezTo>
                              <a:pt x="245" y="6"/>
                              <a:pt x="232" y="10"/>
                              <a:pt x="216" y="20"/>
                            </a:cubicBezTo>
                            <a:cubicBezTo>
                              <a:pt x="222" y="43"/>
                              <a:pt x="224" y="68"/>
                              <a:pt x="248" y="76"/>
                            </a:cubicBezTo>
                            <a:cubicBezTo>
                              <a:pt x="254" y="95"/>
                              <a:pt x="248" y="109"/>
                              <a:pt x="228" y="116"/>
                            </a:cubicBezTo>
                            <a:cubicBezTo>
                              <a:pt x="204" y="108"/>
                              <a:pt x="200" y="105"/>
                              <a:pt x="164" y="116"/>
                            </a:cubicBezTo>
                            <a:cubicBezTo>
                              <a:pt x="157" y="118"/>
                              <a:pt x="177" y="124"/>
                              <a:pt x="188" y="128"/>
                            </a:cubicBezTo>
                            <a:cubicBezTo>
                              <a:pt x="193" y="136"/>
                              <a:pt x="199" y="144"/>
                              <a:pt x="204" y="152"/>
                            </a:cubicBezTo>
                            <a:cubicBezTo>
                              <a:pt x="210" y="160"/>
                              <a:pt x="209" y="210"/>
                              <a:pt x="224" y="220"/>
                            </a:cubicBezTo>
                            <a:cubicBezTo>
                              <a:pt x="237" y="229"/>
                              <a:pt x="258" y="230"/>
                              <a:pt x="272" y="240"/>
                            </a:cubicBezTo>
                            <a:cubicBezTo>
                              <a:pt x="273" y="244"/>
                              <a:pt x="278" y="248"/>
                              <a:pt x="276" y="252"/>
                            </a:cubicBezTo>
                            <a:cubicBezTo>
                              <a:pt x="274" y="256"/>
                              <a:pt x="267" y="257"/>
                              <a:pt x="264" y="260"/>
                            </a:cubicBezTo>
                            <a:cubicBezTo>
                              <a:pt x="251" y="273"/>
                              <a:pt x="256" y="282"/>
                              <a:pt x="240" y="292"/>
                            </a:cubicBezTo>
                            <a:cubicBezTo>
                              <a:pt x="225" y="315"/>
                              <a:pt x="211" y="344"/>
                              <a:pt x="188" y="360"/>
                            </a:cubicBezTo>
                            <a:cubicBezTo>
                              <a:pt x="193" y="375"/>
                              <a:pt x="203" y="379"/>
                              <a:pt x="212" y="392"/>
                            </a:cubicBezTo>
                            <a:cubicBezTo>
                              <a:pt x="204" y="423"/>
                              <a:pt x="188" y="424"/>
                              <a:pt x="164" y="440"/>
                            </a:cubicBezTo>
                            <a:cubicBezTo>
                              <a:pt x="161" y="449"/>
                              <a:pt x="159" y="458"/>
                              <a:pt x="152" y="464"/>
                            </a:cubicBezTo>
                            <a:cubicBezTo>
                              <a:pt x="145" y="470"/>
                              <a:pt x="128" y="480"/>
                              <a:pt x="128" y="480"/>
                            </a:cubicBezTo>
                            <a:cubicBezTo>
                              <a:pt x="120" y="505"/>
                              <a:pt x="95" y="513"/>
                              <a:pt x="72" y="520"/>
                            </a:cubicBezTo>
                            <a:cubicBezTo>
                              <a:pt x="64" y="522"/>
                              <a:pt x="48" y="528"/>
                              <a:pt x="48" y="528"/>
                            </a:cubicBezTo>
                            <a:cubicBezTo>
                              <a:pt x="43" y="544"/>
                              <a:pt x="25" y="559"/>
                              <a:pt x="12" y="572"/>
                            </a:cubicBezTo>
                            <a:cubicBezTo>
                              <a:pt x="18" y="603"/>
                              <a:pt x="18" y="585"/>
                              <a:pt x="8" y="624"/>
                            </a:cubicBezTo>
                            <a:cubicBezTo>
                              <a:pt x="6" y="632"/>
                              <a:pt x="0" y="648"/>
                              <a:pt x="0" y="648"/>
                            </a:cubicBezTo>
                            <a:cubicBezTo>
                              <a:pt x="7" y="668"/>
                              <a:pt x="0" y="659"/>
                              <a:pt x="28" y="668"/>
                            </a:cubicBezTo>
                            <a:cubicBezTo>
                              <a:pt x="32" y="669"/>
                              <a:pt x="40" y="672"/>
                              <a:pt x="40" y="672"/>
                            </a:cubicBezTo>
                            <a:cubicBezTo>
                              <a:pt x="166" y="669"/>
                              <a:pt x="149" y="674"/>
                              <a:pt x="220" y="660"/>
                            </a:cubicBezTo>
                            <a:cubicBezTo>
                              <a:pt x="231" y="643"/>
                              <a:pt x="240" y="612"/>
                              <a:pt x="252" y="600"/>
                            </a:cubicBezTo>
                            <a:cubicBezTo>
                              <a:pt x="262" y="590"/>
                              <a:pt x="277" y="587"/>
                              <a:pt x="288" y="580"/>
                            </a:cubicBezTo>
                            <a:cubicBezTo>
                              <a:pt x="293" y="573"/>
                              <a:pt x="294" y="562"/>
                              <a:pt x="300" y="556"/>
                            </a:cubicBezTo>
                            <a:cubicBezTo>
                              <a:pt x="312" y="544"/>
                              <a:pt x="373" y="545"/>
                              <a:pt x="384" y="544"/>
                            </a:cubicBezTo>
                            <a:cubicBezTo>
                              <a:pt x="415" y="534"/>
                              <a:pt x="411" y="532"/>
                              <a:pt x="452" y="536"/>
                            </a:cubicBezTo>
                            <a:cubicBezTo>
                              <a:pt x="476" y="544"/>
                              <a:pt x="478" y="528"/>
                              <a:pt x="496" y="516"/>
                            </a:cubicBezTo>
                            <a:cubicBezTo>
                              <a:pt x="514" y="488"/>
                              <a:pt x="509" y="501"/>
                              <a:pt x="516" y="480"/>
                            </a:cubicBezTo>
                            <a:cubicBezTo>
                              <a:pt x="515" y="464"/>
                              <a:pt x="515" y="448"/>
                              <a:pt x="512" y="432"/>
                            </a:cubicBezTo>
                            <a:cubicBezTo>
                              <a:pt x="510" y="420"/>
                              <a:pt x="500" y="396"/>
                              <a:pt x="500" y="396"/>
                            </a:cubicBezTo>
                            <a:cubicBezTo>
                              <a:pt x="503" y="375"/>
                              <a:pt x="505" y="365"/>
                              <a:pt x="516" y="348"/>
                            </a:cubicBezTo>
                            <a:cubicBezTo>
                              <a:pt x="513" y="331"/>
                              <a:pt x="516" y="321"/>
                              <a:pt x="500" y="312"/>
                            </a:cubicBezTo>
                            <a:cubicBezTo>
                              <a:pt x="493" y="308"/>
                              <a:pt x="476" y="304"/>
                              <a:pt x="476" y="304"/>
                            </a:cubicBezTo>
                            <a:cubicBezTo>
                              <a:pt x="462" y="263"/>
                              <a:pt x="492" y="264"/>
                              <a:pt x="516" y="248"/>
                            </a:cubicBezTo>
                            <a:cubicBezTo>
                              <a:pt x="522" y="231"/>
                              <a:pt x="520" y="201"/>
                              <a:pt x="504" y="188"/>
                            </a:cubicBezTo>
                            <a:cubicBezTo>
                              <a:pt x="497" y="182"/>
                              <a:pt x="487" y="181"/>
                              <a:pt x="480" y="176"/>
                            </a:cubicBezTo>
                            <a:cubicBezTo>
                              <a:pt x="475" y="160"/>
                              <a:pt x="475" y="143"/>
                              <a:pt x="468" y="128"/>
                            </a:cubicBezTo>
                            <a:cubicBezTo>
                              <a:pt x="463" y="117"/>
                              <a:pt x="438" y="115"/>
                              <a:pt x="428" y="112"/>
                            </a:cubicBezTo>
                            <a:cubicBezTo>
                              <a:pt x="418" y="83"/>
                              <a:pt x="390" y="101"/>
                              <a:pt x="368" y="108"/>
                            </a:cubicBezTo>
                            <a:cubicBezTo>
                              <a:pt x="355" y="99"/>
                              <a:pt x="336" y="82"/>
                              <a:pt x="336" y="64"/>
                            </a:cubicBezTo>
                            <a:cubicBezTo>
                              <a:pt x="336" y="62"/>
                              <a:pt x="339" y="67"/>
                              <a:pt x="340" y="68"/>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78" name="Freeform 74"/>
                      <p:cNvSpPr>
                        <a:spLocks noChangeAspect="1"/>
                      </p:cNvSpPr>
                      <p:nvPr/>
                    </p:nvSpPr>
                    <p:spPr bwMode="auto">
                      <a:xfrm rot="21537485">
                        <a:off x="4219760" y="3499776"/>
                        <a:ext cx="872471" cy="1119043"/>
                      </a:xfrm>
                      <a:custGeom>
                        <a:avLst/>
                        <a:gdLst/>
                        <a:ahLst/>
                        <a:cxnLst>
                          <a:cxn ang="0">
                            <a:pos x="555" y="288"/>
                          </a:cxn>
                          <a:cxn ang="0">
                            <a:pos x="599" y="340"/>
                          </a:cxn>
                          <a:cxn ang="0">
                            <a:pos x="579" y="388"/>
                          </a:cxn>
                          <a:cxn ang="0">
                            <a:pos x="587" y="440"/>
                          </a:cxn>
                          <a:cxn ang="0">
                            <a:pos x="595" y="464"/>
                          </a:cxn>
                          <a:cxn ang="0">
                            <a:pos x="575" y="540"/>
                          </a:cxn>
                          <a:cxn ang="0">
                            <a:pos x="559" y="564"/>
                          </a:cxn>
                          <a:cxn ang="0">
                            <a:pos x="583" y="620"/>
                          </a:cxn>
                          <a:cxn ang="0">
                            <a:pos x="583" y="648"/>
                          </a:cxn>
                          <a:cxn ang="0">
                            <a:pos x="595" y="680"/>
                          </a:cxn>
                          <a:cxn ang="0">
                            <a:pos x="603" y="704"/>
                          </a:cxn>
                          <a:cxn ang="0">
                            <a:pos x="607" y="716"/>
                          </a:cxn>
                          <a:cxn ang="0">
                            <a:pos x="559" y="724"/>
                          </a:cxn>
                          <a:cxn ang="0">
                            <a:pos x="551" y="712"/>
                          </a:cxn>
                          <a:cxn ang="0">
                            <a:pos x="519" y="704"/>
                          </a:cxn>
                          <a:cxn ang="0">
                            <a:pos x="439" y="680"/>
                          </a:cxn>
                          <a:cxn ang="0">
                            <a:pos x="379" y="676"/>
                          </a:cxn>
                          <a:cxn ang="0">
                            <a:pos x="319" y="708"/>
                          </a:cxn>
                          <a:cxn ang="0">
                            <a:pos x="295" y="716"/>
                          </a:cxn>
                          <a:cxn ang="0">
                            <a:pos x="223" y="664"/>
                          </a:cxn>
                          <a:cxn ang="0">
                            <a:pos x="167" y="612"/>
                          </a:cxn>
                          <a:cxn ang="0">
                            <a:pos x="115" y="600"/>
                          </a:cxn>
                          <a:cxn ang="0">
                            <a:pos x="111" y="644"/>
                          </a:cxn>
                          <a:cxn ang="0">
                            <a:pos x="99" y="636"/>
                          </a:cxn>
                          <a:cxn ang="0">
                            <a:pos x="79" y="600"/>
                          </a:cxn>
                          <a:cxn ang="0">
                            <a:pos x="91" y="572"/>
                          </a:cxn>
                          <a:cxn ang="0">
                            <a:pos x="75" y="524"/>
                          </a:cxn>
                          <a:cxn ang="0">
                            <a:pos x="91" y="504"/>
                          </a:cxn>
                          <a:cxn ang="0">
                            <a:pos x="107" y="480"/>
                          </a:cxn>
                          <a:cxn ang="0">
                            <a:pos x="119" y="440"/>
                          </a:cxn>
                          <a:cxn ang="0">
                            <a:pos x="27" y="368"/>
                          </a:cxn>
                          <a:cxn ang="0">
                            <a:pos x="7" y="312"/>
                          </a:cxn>
                          <a:cxn ang="0">
                            <a:pos x="3" y="288"/>
                          </a:cxn>
                          <a:cxn ang="0">
                            <a:pos x="39" y="252"/>
                          </a:cxn>
                          <a:cxn ang="0">
                            <a:pos x="71" y="208"/>
                          </a:cxn>
                          <a:cxn ang="0">
                            <a:pos x="99" y="180"/>
                          </a:cxn>
                          <a:cxn ang="0">
                            <a:pos x="123" y="116"/>
                          </a:cxn>
                          <a:cxn ang="0">
                            <a:pos x="163" y="108"/>
                          </a:cxn>
                          <a:cxn ang="0">
                            <a:pos x="239" y="24"/>
                          </a:cxn>
                          <a:cxn ang="0">
                            <a:pos x="299" y="4"/>
                          </a:cxn>
                          <a:cxn ang="0">
                            <a:pos x="387" y="28"/>
                          </a:cxn>
                          <a:cxn ang="0">
                            <a:pos x="411" y="20"/>
                          </a:cxn>
                          <a:cxn ang="0">
                            <a:pos x="423" y="12"/>
                          </a:cxn>
                          <a:cxn ang="0">
                            <a:pos x="447" y="4"/>
                          </a:cxn>
                          <a:cxn ang="0">
                            <a:pos x="459" y="0"/>
                          </a:cxn>
                          <a:cxn ang="0">
                            <a:pos x="495" y="40"/>
                          </a:cxn>
                          <a:cxn ang="0">
                            <a:pos x="503" y="52"/>
                          </a:cxn>
                          <a:cxn ang="0">
                            <a:pos x="519" y="128"/>
                          </a:cxn>
                          <a:cxn ang="0">
                            <a:pos x="503" y="192"/>
                          </a:cxn>
                          <a:cxn ang="0">
                            <a:pos x="535" y="220"/>
                          </a:cxn>
                          <a:cxn ang="0">
                            <a:pos x="551" y="264"/>
                          </a:cxn>
                          <a:cxn ang="0">
                            <a:pos x="547" y="312"/>
                          </a:cxn>
                        </a:cxnLst>
                        <a:rect l="0" t="0" r="r" b="b"/>
                        <a:pathLst>
                          <a:path w="607" h="739">
                            <a:moveTo>
                              <a:pt x="555" y="288"/>
                            </a:moveTo>
                            <a:cubicBezTo>
                              <a:pt x="538" y="339"/>
                              <a:pt x="550" y="335"/>
                              <a:pt x="599" y="340"/>
                            </a:cubicBezTo>
                            <a:cubicBezTo>
                              <a:pt x="606" y="362"/>
                              <a:pt x="597" y="376"/>
                              <a:pt x="579" y="388"/>
                            </a:cubicBezTo>
                            <a:cubicBezTo>
                              <a:pt x="572" y="409"/>
                              <a:pt x="579" y="422"/>
                              <a:pt x="587" y="440"/>
                            </a:cubicBezTo>
                            <a:cubicBezTo>
                              <a:pt x="590" y="448"/>
                              <a:pt x="595" y="464"/>
                              <a:pt x="595" y="464"/>
                            </a:cubicBezTo>
                            <a:cubicBezTo>
                              <a:pt x="590" y="487"/>
                              <a:pt x="587" y="519"/>
                              <a:pt x="575" y="540"/>
                            </a:cubicBezTo>
                            <a:cubicBezTo>
                              <a:pt x="570" y="548"/>
                              <a:pt x="559" y="564"/>
                              <a:pt x="559" y="564"/>
                            </a:cubicBezTo>
                            <a:cubicBezTo>
                              <a:pt x="555" y="595"/>
                              <a:pt x="551" y="609"/>
                              <a:pt x="583" y="620"/>
                            </a:cubicBezTo>
                            <a:cubicBezTo>
                              <a:pt x="593" y="649"/>
                              <a:pt x="583" y="613"/>
                              <a:pt x="583" y="648"/>
                            </a:cubicBezTo>
                            <a:cubicBezTo>
                              <a:pt x="583" y="674"/>
                              <a:pt x="587" y="661"/>
                              <a:pt x="595" y="680"/>
                            </a:cubicBezTo>
                            <a:cubicBezTo>
                              <a:pt x="598" y="688"/>
                              <a:pt x="600" y="696"/>
                              <a:pt x="603" y="704"/>
                            </a:cubicBezTo>
                            <a:cubicBezTo>
                              <a:pt x="604" y="708"/>
                              <a:pt x="607" y="716"/>
                              <a:pt x="607" y="716"/>
                            </a:cubicBezTo>
                            <a:cubicBezTo>
                              <a:pt x="599" y="739"/>
                              <a:pt x="604" y="738"/>
                              <a:pt x="559" y="724"/>
                            </a:cubicBezTo>
                            <a:cubicBezTo>
                              <a:pt x="554" y="723"/>
                              <a:pt x="555" y="714"/>
                              <a:pt x="551" y="712"/>
                            </a:cubicBezTo>
                            <a:cubicBezTo>
                              <a:pt x="541" y="707"/>
                              <a:pt x="530" y="707"/>
                              <a:pt x="519" y="704"/>
                            </a:cubicBezTo>
                            <a:cubicBezTo>
                              <a:pt x="489" y="696"/>
                              <a:pt x="473" y="684"/>
                              <a:pt x="439" y="680"/>
                            </a:cubicBezTo>
                            <a:cubicBezTo>
                              <a:pt x="418" y="666"/>
                              <a:pt x="404" y="668"/>
                              <a:pt x="379" y="676"/>
                            </a:cubicBezTo>
                            <a:cubicBezTo>
                              <a:pt x="361" y="694"/>
                              <a:pt x="344" y="700"/>
                              <a:pt x="319" y="708"/>
                            </a:cubicBezTo>
                            <a:cubicBezTo>
                              <a:pt x="311" y="711"/>
                              <a:pt x="295" y="716"/>
                              <a:pt x="295" y="716"/>
                            </a:cubicBezTo>
                            <a:cubicBezTo>
                              <a:pt x="253" y="712"/>
                              <a:pt x="237" y="706"/>
                              <a:pt x="223" y="664"/>
                            </a:cubicBezTo>
                            <a:cubicBezTo>
                              <a:pt x="234" y="608"/>
                              <a:pt x="213" y="617"/>
                              <a:pt x="167" y="612"/>
                            </a:cubicBezTo>
                            <a:cubicBezTo>
                              <a:pt x="153" y="590"/>
                              <a:pt x="140" y="596"/>
                              <a:pt x="115" y="600"/>
                            </a:cubicBezTo>
                            <a:cubicBezTo>
                              <a:pt x="114" y="615"/>
                              <a:pt x="117" y="631"/>
                              <a:pt x="111" y="644"/>
                            </a:cubicBezTo>
                            <a:cubicBezTo>
                              <a:pt x="109" y="648"/>
                              <a:pt x="102" y="640"/>
                              <a:pt x="99" y="636"/>
                            </a:cubicBezTo>
                            <a:cubicBezTo>
                              <a:pt x="66" y="584"/>
                              <a:pt x="112" y="633"/>
                              <a:pt x="79" y="600"/>
                            </a:cubicBezTo>
                            <a:cubicBezTo>
                              <a:pt x="81" y="590"/>
                              <a:pt x="90" y="582"/>
                              <a:pt x="91" y="572"/>
                            </a:cubicBezTo>
                            <a:cubicBezTo>
                              <a:pt x="93" y="552"/>
                              <a:pt x="81" y="541"/>
                              <a:pt x="75" y="524"/>
                            </a:cubicBezTo>
                            <a:cubicBezTo>
                              <a:pt x="84" y="497"/>
                              <a:pt x="72" y="526"/>
                              <a:pt x="91" y="504"/>
                            </a:cubicBezTo>
                            <a:cubicBezTo>
                              <a:pt x="97" y="497"/>
                              <a:pt x="107" y="480"/>
                              <a:pt x="107" y="480"/>
                            </a:cubicBezTo>
                            <a:cubicBezTo>
                              <a:pt x="110" y="466"/>
                              <a:pt x="119" y="440"/>
                              <a:pt x="119" y="440"/>
                            </a:cubicBezTo>
                            <a:cubicBezTo>
                              <a:pt x="103" y="391"/>
                              <a:pt x="65" y="393"/>
                              <a:pt x="27" y="368"/>
                            </a:cubicBezTo>
                            <a:cubicBezTo>
                              <a:pt x="21" y="349"/>
                              <a:pt x="13" y="331"/>
                              <a:pt x="7" y="312"/>
                            </a:cubicBezTo>
                            <a:cubicBezTo>
                              <a:pt x="17" y="282"/>
                              <a:pt x="8" y="319"/>
                              <a:pt x="3" y="288"/>
                            </a:cubicBezTo>
                            <a:cubicBezTo>
                              <a:pt x="0" y="268"/>
                              <a:pt x="27" y="260"/>
                              <a:pt x="39" y="252"/>
                            </a:cubicBezTo>
                            <a:cubicBezTo>
                              <a:pt x="46" y="232"/>
                              <a:pt x="54" y="219"/>
                              <a:pt x="71" y="208"/>
                            </a:cubicBezTo>
                            <a:cubicBezTo>
                              <a:pt x="75" y="195"/>
                              <a:pt x="99" y="180"/>
                              <a:pt x="99" y="180"/>
                            </a:cubicBezTo>
                            <a:cubicBezTo>
                              <a:pt x="104" y="164"/>
                              <a:pt x="109" y="127"/>
                              <a:pt x="123" y="116"/>
                            </a:cubicBezTo>
                            <a:cubicBezTo>
                              <a:pt x="134" y="108"/>
                              <a:pt x="150" y="110"/>
                              <a:pt x="163" y="108"/>
                            </a:cubicBezTo>
                            <a:cubicBezTo>
                              <a:pt x="183" y="78"/>
                              <a:pt x="203" y="36"/>
                              <a:pt x="239" y="24"/>
                            </a:cubicBezTo>
                            <a:cubicBezTo>
                              <a:pt x="257" y="6"/>
                              <a:pt x="276" y="12"/>
                              <a:pt x="299" y="4"/>
                            </a:cubicBezTo>
                            <a:cubicBezTo>
                              <a:pt x="330" y="7"/>
                              <a:pt x="360" y="10"/>
                              <a:pt x="387" y="28"/>
                            </a:cubicBezTo>
                            <a:cubicBezTo>
                              <a:pt x="395" y="25"/>
                              <a:pt x="404" y="25"/>
                              <a:pt x="411" y="20"/>
                            </a:cubicBezTo>
                            <a:cubicBezTo>
                              <a:pt x="415" y="17"/>
                              <a:pt x="419" y="14"/>
                              <a:pt x="423" y="12"/>
                            </a:cubicBezTo>
                            <a:cubicBezTo>
                              <a:pt x="431" y="9"/>
                              <a:pt x="439" y="7"/>
                              <a:pt x="447" y="4"/>
                            </a:cubicBezTo>
                            <a:cubicBezTo>
                              <a:pt x="451" y="3"/>
                              <a:pt x="459" y="0"/>
                              <a:pt x="459" y="0"/>
                            </a:cubicBezTo>
                            <a:cubicBezTo>
                              <a:pt x="482" y="6"/>
                              <a:pt x="481" y="19"/>
                              <a:pt x="495" y="40"/>
                            </a:cubicBezTo>
                            <a:cubicBezTo>
                              <a:pt x="498" y="44"/>
                              <a:pt x="503" y="52"/>
                              <a:pt x="503" y="52"/>
                            </a:cubicBezTo>
                            <a:cubicBezTo>
                              <a:pt x="509" y="77"/>
                              <a:pt x="511" y="103"/>
                              <a:pt x="519" y="128"/>
                            </a:cubicBezTo>
                            <a:cubicBezTo>
                              <a:pt x="515" y="165"/>
                              <a:pt x="512" y="164"/>
                              <a:pt x="503" y="192"/>
                            </a:cubicBezTo>
                            <a:cubicBezTo>
                              <a:pt x="516" y="201"/>
                              <a:pt x="522" y="211"/>
                              <a:pt x="535" y="220"/>
                            </a:cubicBezTo>
                            <a:cubicBezTo>
                              <a:pt x="541" y="237"/>
                              <a:pt x="547" y="246"/>
                              <a:pt x="551" y="264"/>
                            </a:cubicBezTo>
                            <a:cubicBezTo>
                              <a:pt x="547" y="309"/>
                              <a:pt x="547" y="293"/>
                              <a:pt x="547" y="312"/>
                            </a:cubicBezTo>
                          </a:path>
                        </a:pathLst>
                      </a:custGeom>
                      <a:grp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79" name="Freeform 75"/>
                      <p:cNvSpPr>
                        <a:spLocks noChangeAspect="1"/>
                      </p:cNvSpPr>
                      <p:nvPr/>
                    </p:nvSpPr>
                    <p:spPr bwMode="auto">
                      <a:xfrm rot="21537485">
                        <a:off x="4490715" y="2468789"/>
                        <a:ext cx="135477" cy="168773"/>
                      </a:xfrm>
                      <a:custGeom>
                        <a:avLst/>
                        <a:gdLst/>
                        <a:ahLst/>
                        <a:cxnLst>
                          <a:cxn ang="0">
                            <a:pos x="34" y="0"/>
                          </a:cxn>
                          <a:cxn ang="0">
                            <a:pos x="94" y="44"/>
                          </a:cxn>
                          <a:cxn ang="0">
                            <a:pos x="62" y="84"/>
                          </a:cxn>
                          <a:cxn ang="0">
                            <a:pos x="22" y="108"/>
                          </a:cxn>
                          <a:cxn ang="0">
                            <a:pos x="26" y="60"/>
                          </a:cxn>
                          <a:cxn ang="0">
                            <a:pos x="34" y="36"/>
                          </a:cxn>
                          <a:cxn ang="0">
                            <a:pos x="34" y="0"/>
                          </a:cxn>
                        </a:cxnLst>
                        <a:rect l="0" t="0" r="r" b="b"/>
                        <a:pathLst>
                          <a:path w="94" h="108">
                            <a:moveTo>
                              <a:pt x="34" y="0"/>
                            </a:moveTo>
                            <a:cubicBezTo>
                              <a:pt x="69" y="5"/>
                              <a:pt x="83" y="10"/>
                              <a:pt x="94" y="44"/>
                            </a:cubicBezTo>
                            <a:cubicBezTo>
                              <a:pt x="90" y="56"/>
                              <a:pt x="73" y="77"/>
                              <a:pt x="62" y="84"/>
                            </a:cubicBezTo>
                            <a:cubicBezTo>
                              <a:pt x="38" y="76"/>
                              <a:pt x="29" y="86"/>
                              <a:pt x="22" y="108"/>
                            </a:cubicBezTo>
                            <a:cubicBezTo>
                              <a:pt x="0" y="93"/>
                              <a:pt x="17" y="80"/>
                              <a:pt x="26" y="60"/>
                            </a:cubicBezTo>
                            <a:cubicBezTo>
                              <a:pt x="29" y="52"/>
                              <a:pt x="34" y="36"/>
                              <a:pt x="34" y="36"/>
                            </a:cubicBezTo>
                            <a:cubicBezTo>
                              <a:pt x="30" y="20"/>
                              <a:pt x="34" y="15"/>
                              <a:pt x="34" y="0"/>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80" name="Freeform 76"/>
                      <p:cNvSpPr>
                        <a:spLocks noChangeAspect="1"/>
                      </p:cNvSpPr>
                      <p:nvPr/>
                    </p:nvSpPr>
                    <p:spPr bwMode="auto">
                      <a:xfrm rot="21537485">
                        <a:off x="4322723" y="2255987"/>
                        <a:ext cx="89415" cy="143091"/>
                      </a:xfrm>
                      <a:custGeom>
                        <a:avLst/>
                        <a:gdLst/>
                        <a:ahLst/>
                        <a:cxnLst>
                          <a:cxn ang="0">
                            <a:pos x="38" y="0"/>
                          </a:cxn>
                          <a:cxn ang="0">
                            <a:pos x="66" y="32"/>
                          </a:cxn>
                          <a:cxn ang="0">
                            <a:pos x="42" y="76"/>
                          </a:cxn>
                          <a:cxn ang="0">
                            <a:pos x="10" y="88"/>
                          </a:cxn>
                          <a:cxn ang="0">
                            <a:pos x="2" y="44"/>
                          </a:cxn>
                          <a:cxn ang="0">
                            <a:pos x="14" y="36"/>
                          </a:cxn>
                          <a:cxn ang="0">
                            <a:pos x="22" y="12"/>
                          </a:cxn>
                          <a:cxn ang="0">
                            <a:pos x="38" y="0"/>
                          </a:cxn>
                        </a:cxnLst>
                        <a:rect l="0" t="0" r="r" b="b"/>
                        <a:pathLst>
                          <a:path w="66" h="95">
                            <a:moveTo>
                              <a:pt x="38" y="0"/>
                            </a:moveTo>
                            <a:cubicBezTo>
                              <a:pt x="47" y="13"/>
                              <a:pt x="57" y="19"/>
                              <a:pt x="66" y="32"/>
                            </a:cubicBezTo>
                            <a:cubicBezTo>
                              <a:pt x="61" y="52"/>
                              <a:pt x="63" y="69"/>
                              <a:pt x="42" y="76"/>
                            </a:cubicBezTo>
                            <a:cubicBezTo>
                              <a:pt x="36" y="95"/>
                              <a:pt x="28" y="93"/>
                              <a:pt x="10" y="88"/>
                            </a:cubicBezTo>
                            <a:cubicBezTo>
                              <a:pt x="0" y="72"/>
                              <a:pt x="6" y="64"/>
                              <a:pt x="2" y="44"/>
                            </a:cubicBezTo>
                            <a:cubicBezTo>
                              <a:pt x="6" y="41"/>
                              <a:pt x="11" y="40"/>
                              <a:pt x="14" y="36"/>
                            </a:cubicBezTo>
                            <a:cubicBezTo>
                              <a:pt x="18" y="29"/>
                              <a:pt x="14" y="15"/>
                              <a:pt x="22" y="12"/>
                            </a:cubicBezTo>
                            <a:cubicBezTo>
                              <a:pt x="37" y="7"/>
                              <a:pt x="32" y="12"/>
                              <a:pt x="38" y="0"/>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81" name="Freeform 77"/>
                      <p:cNvSpPr>
                        <a:spLocks noChangeAspect="1"/>
                      </p:cNvSpPr>
                      <p:nvPr/>
                    </p:nvSpPr>
                    <p:spPr bwMode="auto">
                      <a:xfrm rot="21537485">
                        <a:off x="4263113" y="2399077"/>
                        <a:ext cx="59609" cy="55035"/>
                      </a:xfrm>
                      <a:custGeom>
                        <a:avLst/>
                        <a:gdLst/>
                        <a:ahLst/>
                        <a:cxnLst>
                          <a:cxn ang="0">
                            <a:pos x="42" y="2"/>
                          </a:cxn>
                          <a:cxn ang="0">
                            <a:pos x="22" y="6"/>
                          </a:cxn>
                          <a:cxn ang="0">
                            <a:pos x="38" y="22"/>
                          </a:cxn>
                          <a:cxn ang="0">
                            <a:pos x="42" y="2"/>
                          </a:cxn>
                        </a:cxnLst>
                        <a:rect l="0" t="0" r="r" b="b"/>
                        <a:pathLst>
                          <a:path w="43" h="39">
                            <a:moveTo>
                              <a:pt x="42" y="2"/>
                            </a:moveTo>
                            <a:cubicBezTo>
                              <a:pt x="35" y="3"/>
                              <a:pt x="26" y="0"/>
                              <a:pt x="22" y="6"/>
                            </a:cubicBezTo>
                            <a:cubicBezTo>
                              <a:pt x="0" y="39"/>
                              <a:pt x="36" y="23"/>
                              <a:pt x="38" y="22"/>
                            </a:cubicBezTo>
                            <a:cubicBezTo>
                              <a:pt x="43" y="7"/>
                              <a:pt x="42" y="14"/>
                              <a:pt x="42" y="2"/>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82" name="Freeform 78"/>
                      <p:cNvSpPr>
                        <a:spLocks noChangeAspect="1"/>
                      </p:cNvSpPr>
                      <p:nvPr/>
                    </p:nvSpPr>
                    <p:spPr bwMode="auto">
                      <a:xfrm rot="21537485">
                        <a:off x="4368785" y="2395408"/>
                        <a:ext cx="130057" cy="150428"/>
                      </a:xfrm>
                      <a:custGeom>
                        <a:avLst/>
                        <a:gdLst/>
                        <a:ahLst/>
                        <a:cxnLst>
                          <a:cxn ang="0">
                            <a:pos x="28" y="1"/>
                          </a:cxn>
                          <a:cxn ang="0">
                            <a:pos x="4" y="29"/>
                          </a:cxn>
                          <a:cxn ang="0">
                            <a:pos x="0" y="41"/>
                          </a:cxn>
                          <a:cxn ang="0">
                            <a:pos x="32" y="85"/>
                          </a:cxn>
                          <a:cxn ang="0">
                            <a:pos x="68" y="97"/>
                          </a:cxn>
                          <a:cxn ang="0">
                            <a:pos x="80" y="101"/>
                          </a:cxn>
                          <a:cxn ang="0">
                            <a:pos x="76" y="65"/>
                          </a:cxn>
                          <a:cxn ang="0">
                            <a:pos x="88" y="41"/>
                          </a:cxn>
                          <a:cxn ang="0">
                            <a:pos x="40" y="17"/>
                          </a:cxn>
                          <a:cxn ang="0">
                            <a:pos x="28" y="1"/>
                          </a:cxn>
                        </a:cxnLst>
                        <a:rect l="0" t="0" r="r" b="b"/>
                        <a:pathLst>
                          <a:path w="92" h="101">
                            <a:moveTo>
                              <a:pt x="28" y="1"/>
                            </a:moveTo>
                            <a:cubicBezTo>
                              <a:pt x="4" y="7"/>
                              <a:pt x="14" y="0"/>
                              <a:pt x="4" y="29"/>
                            </a:cubicBezTo>
                            <a:cubicBezTo>
                              <a:pt x="3" y="33"/>
                              <a:pt x="0" y="41"/>
                              <a:pt x="0" y="41"/>
                            </a:cubicBezTo>
                            <a:cubicBezTo>
                              <a:pt x="6" y="59"/>
                              <a:pt x="14" y="77"/>
                              <a:pt x="32" y="85"/>
                            </a:cubicBezTo>
                            <a:cubicBezTo>
                              <a:pt x="32" y="85"/>
                              <a:pt x="62" y="95"/>
                              <a:pt x="68" y="97"/>
                            </a:cubicBezTo>
                            <a:cubicBezTo>
                              <a:pt x="72" y="98"/>
                              <a:pt x="80" y="101"/>
                              <a:pt x="80" y="101"/>
                            </a:cubicBezTo>
                            <a:cubicBezTo>
                              <a:pt x="92" y="84"/>
                              <a:pt x="82" y="83"/>
                              <a:pt x="76" y="65"/>
                            </a:cubicBezTo>
                            <a:cubicBezTo>
                              <a:pt x="79" y="57"/>
                              <a:pt x="87" y="50"/>
                              <a:pt x="88" y="41"/>
                            </a:cubicBezTo>
                            <a:cubicBezTo>
                              <a:pt x="91" y="21"/>
                              <a:pt x="53" y="20"/>
                              <a:pt x="40" y="17"/>
                            </a:cubicBezTo>
                            <a:cubicBezTo>
                              <a:pt x="35" y="2"/>
                              <a:pt x="40" y="7"/>
                              <a:pt x="28" y="1"/>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83" name="Freeform 79"/>
                      <p:cNvSpPr>
                        <a:spLocks noChangeAspect="1"/>
                      </p:cNvSpPr>
                      <p:nvPr/>
                    </p:nvSpPr>
                    <p:spPr bwMode="auto">
                      <a:xfrm rot="21508740">
                        <a:off x="2371856" y="4039118"/>
                        <a:ext cx="493136" cy="557686"/>
                      </a:xfrm>
                      <a:custGeom>
                        <a:avLst/>
                        <a:gdLst/>
                        <a:ahLst/>
                        <a:cxnLst>
                          <a:cxn ang="0">
                            <a:pos x="327" y="44"/>
                          </a:cxn>
                          <a:cxn ang="0">
                            <a:pos x="297" y="26"/>
                          </a:cxn>
                          <a:cxn ang="0">
                            <a:pos x="270" y="17"/>
                          </a:cxn>
                          <a:cxn ang="0">
                            <a:pos x="186" y="38"/>
                          </a:cxn>
                          <a:cxn ang="0">
                            <a:pos x="186" y="86"/>
                          </a:cxn>
                          <a:cxn ang="0">
                            <a:pos x="177" y="113"/>
                          </a:cxn>
                          <a:cxn ang="0">
                            <a:pos x="189" y="161"/>
                          </a:cxn>
                          <a:cxn ang="0">
                            <a:pos x="135" y="161"/>
                          </a:cxn>
                          <a:cxn ang="0">
                            <a:pos x="123" y="164"/>
                          </a:cxn>
                          <a:cxn ang="0">
                            <a:pos x="114" y="170"/>
                          </a:cxn>
                          <a:cxn ang="0">
                            <a:pos x="102" y="149"/>
                          </a:cxn>
                          <a:cxn ang="0">
                            <a:pos x="84" y="140"/>
                          </a:cxn>
                          <a:cxn ang="0">
                            <a:pos x="57" y="194"/>
                          </a:cxn>
                          <a:cxn ang="0">
                            <a:pos x="45" y="233"/>
                          </a:cxn>
                          <a:cxn ang="0">
                            <a:pos x="0" y="266"/>
                          </a:cxn>
                          <a:cxn ang="0">
                            <a:pos x="57" y="329"/>
                          </a:cxn>
                          <a:cxn ang="0">
                            <a:pos x="111" y="395"/>
                          </a:cxn>
                          <a:cxn ang="0">
                            <a:pos x="129" y="356"/>
                          </a:cxn>
                          <a:cxn ang="0">
                            <a:pos x="135" y="338"/>
                          </a:cxn>
                          <a:cxn ang="0">
                            <a:pos x="177" y="329"/>
                          </a:cxn>
                          <a:cxn ang="0">
                            <a:pos x="210" y="308"/>
                          </a:cxn>
                          <a:cxn ang="0">
                            <a:pos x="219" y="305"/>
                          </a:cxn>
                          <a:cxn ang="0">
                            <a:pos x="258" y="269"/>
                          </a:cxn>
                          <a:cxn ang="0">
                            <a:pos x="264" y="218"/>
                          </a:cxn>
                          <a:cxn ang="0">
                            <a:pos x="267" y="179"/>
                          </a:cxn>
                          <a:cxn ang="0">
                            <a:pos x="291" y="158"/>
                          </a:cxn>
                          <a:cxn ang="0">
                            <a:pos x="333" y="116"/>
                          </a:cxn>
                          <a:cxn ang="0">
                            <a:pos x="354" y="71"/>
                          </a:cxn>
                          <a:cxn ang="0">
                            <a:pos x="351" y="53"/>
                          </a:cxn>
                          <a:cxn ang="0">
                            <a:pos x="327" y="44"/>
                          </a:cxn>
                        </a:cxnLst>
                        <a:rect l="0" t="0" r="r" b="b"/>
                        <a:pathLst>
                          <a:path w="354" h="395">
                            <a:moveTo>
                              <a:pt x="327" y="44"/>
                            </a:moveTo>
                            <a:cubicBezTo>
                              <a:pt x="309" y="35"/>
                              <a:pt x="319" y="40"/>
                              <a:pt x="297" y="26"/>
                            </a:cubicBezTo>
                            <a:cubicBezTo>
                              <a:pt x="289" y="21"/>
                              <a:pt x="270" y="17"/>
                              <a:pt x="270" y="17"/>
                            </a:cubicBezTo>
                            <a:cubicBezTo>
                              <a:pt x="213" y="19"/>
                              <a:pt x="199" y="0"/>
                              <a:pt x="186" y="38"/>
                            </a:cubicBezTo>
                            <a:cubicBezTo>
                              <a:pt x="192" y="57"/>
                              <a:pt x="192" y="66"/>
                              <a:pt x="186" y="86"/>
                            </a:cubicBezTo>
                            <a:cubicBezTo>
                              <a:pt x="183" y="95"/>
                              <a:pt x="177" y="113"/>
                              <a:pt x="177" y="113"/>
                            </a:cubicBezTo>
                            <a:cubicBezTo>
                              <a:pt x="179" y="136"/>
                              <a:pt x="178" y="144"/>
                              <a:pt x="189" y="161"/>
                            </a:cubicBezTo>
                            <a:cubicBezTo>
                              <a:pt x="173" y="194"/>
                              <a:pt x="160" y="169"/>
                              <a:pt x="135" y="161"/>
                            </a:cubicBezTo>
                            <a:cubicBezTo>
                              <a:pt x="131" y="162"/>
                              <a:pt x="127" y="162"/>
                              <a:pt x="123" y="164"/>
                            </a:cubicBezTo>
                            <a:cubicBezTo>
                              <a:pt x="120" y="165"/>
                              <a:pt x="117" y="171"/>
                              <a:pt x="114" y="170"/>
                            </a:cubicBezTo>
                            <a:cubicBezTo>
                              <a:pt x="107" y="167"/>
                              <a:pt x="108" y="154"/>
                              <a:pt x="102" y="149"/>
                            </a:cubicBezTo>
                            <a:cubicBezTo>
                              <a:pt x="97" y="145"/>
                              <a:pt x="90" y="144"/>
                              <a:pt x="84" y="140"/>
                            </a:cubicBezTo>
                            <a:cubicBezTo>
                              <a:pt x="73" y="156"/>
                              <a:pt x="63" y="175"/>
                              <a:pt x="57" y="194"/>
                            </a:cubicBezTo>
                            <a:cubicBezTo>
                              <a:pt x="55" y="205"/>
                              <a:pt x="55" y="224"/>
                              <a:pt x="45" y="233"/>
                            </a:cubicBezTo>
                            <a:cubicBezTo>
                              <a:pt x="31" y="246"/>
                              <a:pt x="14" y="252"/>
                              <a:pt x="0" y="266"/>
                            </a:cubicBezTo>
                            <a:cubicBezTo>
                              <a:pt x="6" y="315"/>
                              <a:pt x="23" y="306"/>
                              <a:pt x="57" y="329"/>
                            </a:cubicBezTo>
                            <a:cubicBezTo>
                              <a:pt x="74" y="355"/>
                              <a:pt x="83" y="381"/>
                              <a:pt x="111" y="395"/>
                            </a:cubicBezTo>
                            <a:cubicBezTo>
                              <a:pt x="131" y="388"/>
                              <a:pt x="125" y="377"/>
                              <a:pt x="129" y="356"/>
                            </a:cubicBezTo>
                            <a:cubicBezTo>
                              <a:pt x="130" y="350"/>
                              <a:pt x="129" y="340"/>
                              <a:pt x="135" y="338"/>
                            </a:cubicBezTo>
                            <a:cubicBezTo>
                              <a:pt x="161" y="329"/>
                              <a:pt x="147" y="333"/>
                              <a:pt x="177" y="329"/>
                            </a:cubicBezTo>
                            <a:cubicBezTo>
                              <a:pt x="186" y="315"/>
                              <a:pt x="193" y="314"/>
                              <a:pt x="210" y="308"/>
                            </a:cubicBezTo>
                            <a:cubicBezTo>
                              <a:pt x="213" y="307"/>
                              <a:pt x="219" y="305"/>
                              <a:pt x="219" y="305"/>
                            </a:cubicBezTo>
                            <a:cubicBezTo>
                              <a:pt x="224" y="273"/>
                              <a:pt x="236" y="284"/>
                              <a:pt x="258" y="269"/>
                            </a:cubicBezTo>
                            <a:cubicBezTo>
                              <a:pt x="272" y="248"/>
                              <a:pt x="273" y="244"/>
                              <a:pt x="264" y="218"/>
                            </a:cubicBezTo>
                            <a:cubicBezTo>
                              <a:pt x="265" y="205"/>
                              <a:pt x="265" y="192"/>
                              <a:pt x="267" y="179"/>
                            </a:cubicBezTo>
                            <a:cubicBezTo>
                              <a:pt x="269" y="169"/>
                              <a:pt x="286" y="161"/>
                              <a:pt x="291" y="158"/>
                            </a:cubicBezTo>
                            <a:cubicBezTo>
                              <a:pt x="308" y="147"/>
                              <a:pt x="317" y="127"/>
                              <a:pt x="333" y="116"/>
                            </a:cubicBezTo>
                            <a:cubicBezTo>
                              <a:pt x="341" y="104"/>
                              <a:pt x="349" y="85"/>
                              <a:pt x="354" y="71"/>
                            </a:cubicBezTo>
                            <a:cubicBezTo>
                              <a:pt x="353" y="65"/>
                              <a:pt x="354" y="58"/>
                              <a:pt x="351" y="53"/>
                            </a:cubicBezTo>
                            <a:cubicBezTo>
                              <a:pt x="351" y="52"/>
                              <a:pt x="318" y="35"/>
                              <a:pt x="327" y="44"/>
                            </a:cubicBezTo>
                            <a:close/>
                          </a:path>
                        </a:pathLst>
                      </a:custGeom>
                      <a:solidFill>
                        <a:srgbClr val="E4F4D4"/>
                      </a:solidFill>
                      <a:ln w="15875" cap="flat" cmpd="sng">
                        <a:solidFill>
                          <a:srgbClr val="376199"/>
                        </a:solidFill>
                        <a:prstDash val="solid"/>
                        <a:round/>
                        <a:headEnd type="none" w="med" len="med"/>
                        <a:tailEnd type="none" w="med" len="med"/>
                      </a:ln>
                      <a:effectLst/>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84" name="Freeform 80"/>
                      <p:cNvSpPr>
                        <a:spLocks noChangeAspect="1"/>
                      </p:cNvSpPr>
                      <p:nvPr/>
                    </p:nvSpPr>
                    <p:spPr bwMode="auto">
                      <a:xfrm rot="21508740">
                        <a:off x="2520882" y="4072140"/>
                        <a:ext cx="547327" cy="653081"/>
                      </a:xfrm>
                      <a:custGeom>
                        <a:avLst/>
                        <a:gdLst/>
                        <a:ahLst/>
                        <a:cxnLst>
                          <a:cxn ang="0">
                            <a:pos x="49" y="421"/>
                          </a:cxn>
                          <a:cxn ang="0">
                            <a:pos x="31" y="415"/>
                          </a:cxn>
                          <a:cxn ang="0">
                            <a:pos x="28" y="406"/>
                          </a:cxn>
                          <a:cxn ang="0">
                            <a:pos x="10" y="397"/>
                          </a:cxn>
                          <a:cxn ang="0">
                            <a:pos x="7" y="367"/>
                          </a:cxn>
                          <a:cxn ang="0">
                            <a:pos x="19" y="349"/>
                          </a:cxn>
                          <a:cxn ang="0">
                            <a:pos x="49" y="304"/>
                          </a:cxn>
                          <a:cxn ang="0">
                            <a:pos x="94" y="289"/>
                          </a:cxn>
                          <a:cxn ang="0">
                            <a:pos x="130" y="265"/>
                          </a:cxn>
                          <a:cxn ang="0">
                            <a:pos x="148" y="238"/>
                          </a:cxn>
                          <a:cxn ang="0">
                            <a:pos x="151" y="157"/>
                          </a:cxn>
                          <a:cxn ang="0">
                            <a:pos x="169" y="142"/>
                          </a:cxn>
                          <a:cxn ang="0">
                            <a:pos x="202" y="112"/>
                          </a:cxn>
                          <a:cxn ang="0">
                            <a:pos x="226" y="73"/>
                          </a:cxn>
                          <a:cxn ang="0">
                            <a:pos x="235" y="37"/>
                          </a:cxn>
                          <a:cxn ang="0">
                            <a:pos x="253" y="25"/>
                          </a:cxn>
                          <a:cxn ang="0">
                            <a:pos x="289" y="40"/>
                          </a:cxn>
                          <a:cxn ang="0">
                            <a:pos x="310" y="52"/>
                          </a:cxn>
                          <a:cxn ang="0">
                            <a:pos x="313" y="64"/>
                          </a:cxn>
                          <a:cxn ang="0">
                            <a:pos x="322" y="70"/>
                          </a:cxn>
                          <a:cxn ang="0">
                            <a:pos x="349" y="118"/>
                          </a:cxn>
                          <a:cxn ang="0">
                            <a:pos x="343" y="163"/>
                          </a:cxn>
                          <a:cxn ang="0">
                            <a:pos x="346" y="181"/>
                          </a:cxn>
                          <a:cxn ang="0">
                            <a:pos x="352" y="199"/>
                          </a:cxn>
                          <a:cxn ang="0">
                            <a:pos x="349" y="253"/>
                          </a:cxn>
                          <a:cxn ang="0">
                            <a:pos x="355" y="271"/>
                          </a:cxn>
                          <a:cxn ang="0">
                            <a:pos x="373" y="283"/>
                          </a:cxn>
                          <a:cxn ang="0">
                            <a:pos x="385" y="301"/>
                          </a:cxn>
                          <a:cxn ang="0">
                            <a:pos x="388" y="331"/>
                          </a:cxn>
                          <a:cxn ang="0">
                            <a:pos x="391" y="340"/>
                          </a:cxn>
                          <a:cxn ang="0">
                            <a:pos x="385" y="376"/>
                          </a:cxn>
                          <a:cxn ang="0">
                            <a:pos x="340" y="400"/>
                          </a:cxn>
                          <a:cxn ang="0">
                            <a:pos x="286" y="451"/>
                          </a:cxn>
                          <a:cxn ang="0">
                            <a:pos x="259" y="463"/>
                          </a:cxn>
                          <a:cxn ang="0">
                            <a:pos x="232" y="433"/>
                          </a:cxn>
                          <a:cxn ang="0">
                            <a:pos x="190" y="451"/>
                          </a:cxn>
                          <a:cxn ang="0">
                            <a:pos x="91" y="412"/>
                          </a:cxn>
                          <a:cxn ang="0">
                            <a:pos x="49" y="421"/>
                          </a:cxn>
                        </a:cxnLst>
                        <a:rect l="0" t="0" r="r" b="b"/>
                        <a:pathLst>
                          <a:path w="392" h="467">
                            <a:moveTo>
                              <a:pt x="49" y="421"/>
                            </a:moveTo>
                            <a:cubicBezTo>
                              <a:pt x="43" y="419"/>
                              <a:pt x="33" y="421"/>
                              <a:pt x="31" y="415"/>
                            </a:cubicBezTo>
                            <a:cubicBezTo>
                              <a:pt x="30" y="412"/>
                              <a:pt x="30" y="408"/>
                              <a:pt x="28" y="406"/>
                            </a:cubicBezTo>
                            <a:cubicBezTo>
                              <a:pt x="23" y="401"/>
                              <a:pt x="16" y="401"/>
                              <a:pt x="10" y="397"/>
                            </a:cubicBezTo>
                            <a:cubicBezTo>
                              <a:pt x="2" y="385"/>
                              <a:pt x="0" y="386"/>
                              <a:pt x="7" y="367"/>
                            </a:cubicBezTo>
                            <a:cubicBezTo>
                              <a:pt x="10" y="360"/>
                              <a:pt x="19" y="349"/>
                              <a:pt x="19" y="349"/>
                            </a:cubicBezTo>
                            <a:cubicBezTo>
                              <a:pt x="22" y="325"/>
                              <a:pt x="25" y="312"/>
                              <a:pt x="49" y="304"/>
                            </a:cubicBezTo>
                            <a:cubicBezTo>
                              <a:pt x="60" y="287"/>
                              <a:pt x="77" y="295"/>
                              <a:pt x="94" y="289"/>
                            </a:cubicBezTo>
                            <a:cubicBezTo>
                              <a:pt x="105" y="278"/>
                              <a:pt x="116" y="270"/>
                              <a:pt x="130" y="265"/>
                            </a:cubicBezTo>
                            <a:cubicBezTo>
                              <a:pt x="137" y="255"/>
                              <a:pt x="139" y="247"/>
                              <a:pt x="148" y="238"/>
                            </a:cubicBezTo>
                            <a:cubicBezTo>
                              <a:pt x="157" y="211"/>
                              <a:pt x="142" y="184"/>
                              <a:pt x="151" y="157"/>
                            </a:cubicBezTo>
                            <a:cubicBezTo>
                              <a:pt x="153" y="151"/>
                              <a:pt x="164" y="146"/>
                              <a:pt x="169" y="142"/>
                            </a:cubicBezTo>
                            <a:cubicBezTo>
                              <a:pt x="179" y="133"/>
                              <a:pt x="189" y="116"/>
                              <a:pt x="202" y="112"/>
                            </a:cubicBezTo>
                            <a:cubicBezTo>
                              <a:pt x="214" y="100"/>
                              <a:pt x="221" y="89"/>
                              <a:pt x="226" y="73"/>
                            </a:cubicBezTo>
                            <a:cubicBezTo>
                              <a:pt x="227" y="62"/>
                              <a:pt x="225" y="46"/>
                              <a:pt x="235" y="37"/>
                            </a:cubicBezTo>
                            <a:cubicBezTo>
                              <a:pt x="240" y="32"/>
                              <a:pt x="253" y="25"/>
                              <a:pt x="253" y="25"/>
                            </a:cubicBezTo>
                            <a:cubicBezTo>
                              <a:pt x="270" y="0"/>
                              <a:pt x="275" y="28"/>
                              <a:pt x="289" y="40"/>
                            </a:cubicBezTo>
                            <a:cubicBezTo>
                              <a:pt x="295" y="45"/>
                              <a:pt x="303" y="48"/>
                              <a:pt x="310" y="52"/>
                            </a:cubicBezTo>
                            <a:cubicBezTo>
                              <a:pt x="311" y="56"/>
                              <a:pt x="311" y="61"/>
                              <a:pt x="313" y="64"/>
                            </a:cubicBezTo>
                            <a:cubicBezTo>
                              <a:pt x="315" y="67"/>
                              <a:pt x="321" y="67"/>
                              <a:pt x="322" y="70"/>
                            </a:cubicBezTo>
                            <a:cubicBezTo>
                              <a:pt x="335" y="100"/>
                              <a:pt x="318" y="95"/>
                              <a:pt x="349" y="118"/>
                            </a:cubicBezTo>
                            <a:cubicBezTo>
                              <a:pt x="356" y="138"/>
                              <a:pt x="355" y="146"/>
                              <a:pt x="343" y="163"/>
                            </a:cubicBezTo>
                            <a:cubicBezTo>
                              <a:pt x="344" y="169"/>
                              <a:pt x="345" y="175"/>
                              <a:pt x="346" y="181"/>
                            </a:cubicBezTo>
                            <a:cubicBezTo>
                              <a:pt x="348" y="187"/>
                              <a:pt x="352" y="199"/>
                              <a:pt x="352" y="199"/>
                            </a:cubicBezTo>
                            <a:cubicBezTo>
                              <a:pt x="349" y="219"/>
                              <a:pt x="344" y="233"/>
                              <a:pt x="349" y="253"/>
                            </a:cubicBezTo>
                            <a:cubicBezTo>
                              <a:pt x="350" y="259"/>
                              <a:pt x="353" y="265"/>
                              <a:pt x="355" y="271"/>
                            </a:cubicBezTo>
                            <a:cubicBezTo>
                              <a:pt x="357" y="278"/>
                              <a:pt x="373" y="283"/>
                              <a:pt x="373" y="283"/>
                            </a:cubicBezTo>
                            <a:cubicBezTo>
                              <a:pt x="375" y="290"/>
                              <a:pt x="383" y="294"/>
                              <a:pt x="385" y="301"/>
                            </a:cubicBezTo>
                            <a:cubicBezTo>
                              <a:pt x="388" y="311"/>
                              <a:pt x="386" y="321"/>
                              <a:pt x="388" y="331"/>
                            </a:cubicBezTo>
                            <a:cubicBezTo>
                              <a:pt x="388" y="334"/>
                              <a:pt x="390" y="337"/>
                              <a:pt x="391" y="340"/>
                            </a:cubicBezTo>
                            <a:cubicBezTo>
                              <a:pt x="390" y="352"/>
                              <a:pt x="392" y="366"/>
                              <a:pt x="385" y="376"/>
                            </a:cubicBezTo>
                            <a:cubicBezTo>
                              <a:pt x="375" y="391"/>
                              <a:pt x="354" y="391"/>
                              <a:pt x="340" y="400"/>
                            </a:cubicBezTo>
                            <a:cubicBezTo>
                              <a:pt x="321" y="429"/>
                              <a:pt x="320" y="444"/>
                              <a:pt x="286" y="451"/>
                            </a:cubicBezTo>
                            <a:cubicBezTo>
                              <a:pt x="277" y="464"/>
                              <a:pt x="275" y="467"/>
                              <a:pt x="259" y="463"/>
                            </a:cubicBezTo>
                            <a:cubicBezTo>
                              <a:pt x="254" y="448"/>
                              <a:pt x="247" y="438"/>
                              <a:pt x="232" y="433"/>
                            </a:cubicBezTo>
                            <a:cubicBezTo>
                              <a:pt x="208" y="436"/>
                              <a:pt x="202" y="433"/>
                              <a:pt x="190" y="451"/>
                            </a:cubicBezTo>
                            <a:cubicBezTo>
                              <a:pt x="157" y="443"/>
                              <a:pt x="126" y="416"/>
                              <a:pt x="91" y="412"/>
                            </a:cubicBezTo>
                            <a:cubicBezTo>
                              <a:pt x="38" y="407"/>
                              <a:pt x="36" y="395"/>
                              <a:pt x="49" y="421"/>
                            </a:cubicBezTo>
                            <a:close/>
                          </a:path>
                        </a:pathLst>
                      </a:custGeom>
                      <a:solidFill>
                        <a:srgbClr val="E4F4D4"/>
                      </a:solidFill>
                      <a:ln w="15875" cap="flat" cmpd="sng">
                        <a:solidFill>
                          <a:srgbClr val="376199"/>
                        </a:solidFill>
                        <a:prstDash val="solid"/>
                        <a:round/>
                        <a:headEnd type="none" w="med" len="med"/>
                        <a:tailEnd type="none" w="med" len="med"/>
                      </a:ln>
                      <a:effectLst/>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85" name="Freeform 81"/>
                      <p:cNvSpPr>
                        <a:spLocks noChangeAspect="1"/>
                      </p:cNvSpPr>
                      <p:nvPr/>
                    </p:nvSpPr>
                    <p:spPr bwMode="auto">
                      <a:xfrm rot="21508740">
                        <a:off x="2734934" y="4662846"/>
                        <a:ext cx="382045" cy="297189"/>
                      </a:xfrm>
                      <a:custGeom>
                        <a:avLst/>
                        <a:gdLst/>
                        <a:ahLst/>
                        <a:cxnLst>
                          <a:cxn ang="0">
                            <a:pos x="87" y="183"/>
                          </a:cxn>
                          <a:cxn ang="0">
                            <a:pos x="21" y="168"/>
                          </a:cxn>
                          <a:cxn ang="0">
                            <a:pos x="42" y="147"/>
                          </a:cxn>
                          <a:cxn ang="0">
                            <a:pos x="15" y="135"/>
                          </a:cxn>
                          <a:cxn ang="0">
                            <a:pos x="9" y="105"/>
                          </a:cxn>
                          <a:cxn ang="0">
                            <a:pos x="27" y="93"/>
                          </a:cxn>
                          <a:cxn ang="0">
                            <a:pos x="30" y="84"/>
                          </a:cxn>
                          <a:cxn ang="0">
                            <a:pos x="39" y="78"/>
                          </a:cxn>
                          <a:cxn ang="0">
                            <a:pos x="45" y="60"/>
                          </a:cxn>
                          <a:cxn ang="0">
                            <a:pos x="48" y="51"/>
                          </a:cxn>
                          <a:cxn ang="0">
                            <a:pos x="42" y="30"/>
                          </a:cxn>
                          <a:cxn ang="0">
                            <a:pos x="81" y="0"/>
                          </a:cxn>
                          <a:cxn ang="0">
                            <a:pos x="111" y="6"/>
                          </a:cxn>
                          <a:cxn ang="0">
                            <a:pos x="129" y="30"/>
                          </a:cxn>
                          <a:cxn ang="0">
                            <a:pos x="159" y="15"/>
                          </a:cxn>
                          <a:cxn ang="0">
                            <a:pos x="174" y="78"/>
                          </a:cxn>
                          <a:cxn ang="0">
                            <a:pos x="201" y="93"/>
                          </a:cxn>
                          <a:cxn ang="0">
                            <a:pos x="237" y="132"/>
                          </a:cxn>
                          <a:cxn ang="0">
                            <a:pos x="270" y="162"/>
                          </a:cxn>
                          <a:cxn ang="0">
                            <a:pos x="246" y="192"/>
                          </a:cxn>
                          <a:cxn ang="0">
                            <a:pos x="234" y="204"/>
                          </a:cxn>
                          <a:cxn ang="0">
                            <a:pos x="216" y="192"/>
                          </a:cxn>
                          <a:cxn ang="0">
                            <a:pos x="174" y="183"/>
                          </a:cxn>
                          <a:cxn ang="0">
                            <a:pos x="105" y="201"/>
                          </a:cxn>
                          <a:cxn ang="0">
                            <a:pos x="87" y="183"/>
                          </a:cxn>
                        </a:cxnLst>
                        <a:rect l="0" t="0" r="r" b="b"/>
                        <a:pathLst>
                          <a:path w="277" h="207">
                            <a:moveTo>
                              <a:pt x="87" y="183"/>
                            </a:moveTo>
                            <a:cubicBezTo>
                              <a:pt x="64" y="175"/>
                              <a:pt x="44" y="173"/>
                              <a:pt x="21" y="168"/>
                            </a:cubicBezTo>
                            <a:cubicBezTo>
                              <a:pt x="42" y="154"/>
                              <a:pt x="37" y="163"/>
                              <a:pt x="42" y="147"/>
                            </a:cubicBezTo>
                            <a:cubicBezTo>
                              <a:pt x="21" y="140"/>
                              <a:pt x="29" y="145"/>
                              <a:pt x="15" y="135"/>
                            </a:cubicBezTo>
                            <a:cubicBezTo>
                              <a:pt x="12" y="126"/>
                              <a:pt x="0" y="115"/>
                              <a:pt x="9" y="105"/>
                            </a:cubicBezTo>
                            <a:cubicBezTo>
                              <a:pt x="14" y="100"/>
                              <a:pt x="27" y="93"/>
                              <a:pt x="27" y="93"/>
                            </a:cubicBezTo>
                            <a:cubicBezTo>
                              <a:pt x="28" y="90"/>
                              <a:pt x="28" y="86"/>
                              <a:pt x="30" y="84"/>
                            </a:cubicBezTo>
                            <a:cubicBezTo>
                              <a:pt x="32" y="81"/>
                              <a:pt x="37" y="81"/>
                              <a:pt x="39" y="78"/>
                            </a:cubicBezTo>
                            <a:cubicBezTo>
                              <a:pt x="42" y="73"/>
                              <a:pt x="43" y="66"/>
                              <a:pt x="45" y="60"/>
                            </a:cubicBezTo>
                            <a:cubicBezTo>
                              <a:pt x="46" y="57"/>
                              <a:pt x="48" y="51"/>
                              <a:pt x="48" y="51"/>
                            </a:cubicBezTo>
                            <a:cubicBezTo>
                              <a:pt x="46" y="44"/>
                              <a:pt x="42" y="37"/>
                              <a:pt x="42" y="30"/>
                            </a:cubicBezTo>
                            <a:cubicBezTo>
                              <a:pt x="42" y="14"/>
                              <a:pt x="68" y="4"/>
                              <a:pt x="81" y="0"/>
                            </a:cubicBezTo>
                            <a:cubicBezTo>
                              <a:pt x="91" y="2"/>
                              <a:pt x="102" y="1"/>
                              <a:pt x="111" y="6"/>
                            </a:cubicBezTo>
                            <a:cubicBezTo>
                              <a:pt x="112" y="6"/>
                              <a:pt x="122" y="25"/>
                              <a:pt x="129" y="30"/>
                            </a:cubicBezTo>
                            <a:cubicBezTo>
                              <a:pt x="139" y="25"/>
                              <a:pt x="148" y="19"/>
                              <a:pt x="159" y="15"/>
                            </a:cubicBezTo>
                            <a:cubicBezTo>
                              <a:pt x="173" y="36"/>
                              <a:pt x="167" y="55"/>
                              <a:pt x="174" y="78"/>
                            </a:cubicBezTo>
                            <a:cubicBezTo>
                              <a:pt x="177" y="88"/>
                              <a:pt x="201" y="93"/>
                              <a:pt x="201" y="93"/>
                            </a:cubicBezTo>
                            <a:cubicBezTo>
                              <a:pt x="209" y="106"/>
                              <a:pt x="224" y="123"/>
                              <a:pt x="237" y="132"/>
                            </a:cubicBezTo>
                            <a:cubicBezTo>
                              <a:pt x="246" y="145"/>
                              <a:pt x="259" y="151"/>
                              <a:pt x="270" y="162"/>
                            </a:cubicBezTo>
                            <a:cubicBezTo>
                              <a:pt x="277" y="184"/>
                              <a:pt x="265" y="188"/>
                              <a:pt x="246" y="192"/>
                            </a:cubicBezTo>
                            <a:cubicBezTo>
                              <a:pt x="244" y="197"/>
                              <a:pt x="244" y="207"/>
                              <a:pt x="234" y="204"/>
                            </a:cubicBezTo>
                            <a:cubicBezTo>
                              <a:pt x="227" y="202"/>
                              <a:pt x="222" y="196"/>
                              <a:pt x="216" y="192"/>
                            </a:cubicBezTo>
                            <a:cubicBezTo>
                              <a:pt x="207" y="186"/>
                              <a:pt x="182" y="184"/>
                              <a:pt x="174" y="183"/>
                            </a:cubicBezTo>
                            <a:cubicBezTo>
                              <a:pt x="71" y="188"/>
                              <a:pt x="142" y="177"/>
                              <a:pt x="105" y="201"/>
                            </a:cubicBezTo>
                            <a:cubicBezTo>
                              <a:pt x="97" y="197"/>
                              <a:pt x="67" y="190"/>
                              <a:pt x="87" y="183"/>
                            </a:cubicBezTo>
                            <a:close/>
                          </a:path>
                        </a:pathLst>
                      </a:custGeom>
                      <a:solidFill>
                        <a:srgbClr val="E4F4D4"/>
                      </a:solidFill>
                      <a:ln w="15875" cap="flat" cmpd="sng">
                        <a:solidFill>
                          <a:srgbClr val="376199"/>
                        </a:solidFill>
                        <a:prstDash val="solid"/>
                        <a:round/>
                        <a:headEnd type="none" w="med" len="med"/>
                        <a:tailEnd type="none" w="med" len="med"/>
                      </a:ln>
                      <a:effectLst/>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86" name="Freeform 82"/>
                      <p:cNvSpPr>
                        <a:spLocks noChangeAspect="1"/>
                      </p:cNvSpPr>
                      <p:nvPr/>
                    </p:nvSpPr>
                    <p:spPr bwMode="auto">
                      <a:xfrm rot="21508740">
                        <a:off x="2951697" y="4468392"/>
                        <a:ext cx="601517" cy="484308"/>
                      </a:xfrm>
                      <a:custGeom>
                        <a:avLst/>
                        <a:gdLst/>
                        <a:ahLst/>
                        <a:cxnLst>
                          <a:cxn ang="0">
                            <a:pos x="213" y="18"/>
                          </a:cxn>
                          <a:cxn ang="0">
                            <a:pos x="162" y="30"/>
                          </a:cxn>
                          <a:cxn ang="0">
                            <a:pos x="84" y="60"/>
                          </a:cxn>
                          <a:cxn ang="0">
                            <a:pos x="75" y="90"/>
                          </a:cxn>
                          <a:cxn ang="0">
                            <a:pos x="48" y="99"/>
                          </a:cxn>
                          <a:cxn ang="0">
                            <a:pos x="21" y="120"/>
                          </a:cxn>
                          <a:cxn ang="0">
                            <a:pos x="6" y="153"/>
                          </a:cxn>
                          <a:cxn ang="0">
                            <a:pos x="0" y="171"/>
                          </a:cxn>
                          <a:cxn ang="0">
                            <a:pos x="21" y="228"/>
                          </a:cxn>
                          <a:cxn ang="0">
                            <a:pos x="48" y="237"/>
                          </a:cxn>
                          <a:cxn ang="0">
                            <a:pos x="90" y="279"/>
                          </a:cxn>
                          <a:cxn ang="0">
                            <a:pos x="138" y="315"/>
                          </a:cxn>
                          <a:cxn ang="0">
                            <a:pos x="168" y="324"/>
                          </a:cxn>
                          <a:cxn ang="0">
                            <a:pos x="201" y="345"/>
                          </a:cxn>
                          <a:cxn ang="0">
                            <a:pos x="228" y="297"/>
                          </a:cxn>
                          <a:cxn ang="0">
                            <a:pos x="258" y="252"/>
                          </a:cxn>
                          <a:cxn ang="0">
                            <a:pos x="243" y="183"/>
                          </a:cxn>
                          <a:cxn ang="0">
                            <a:pos x="237" y="165"/>
                          </a:cxn>
                          <a:cxn ang="0">
                            <a:pos x="267" y="114"/>
                          </a:cxn>
                          <a:cxn ang="0">
                            <a:pos x="282" y="144"/>
                          </a:cxn>
                          <a:cxn ang="0">
                            <a:pos x="348" y="159"/>
                          </a:cxn>
                          <a:cxn ang="0">
                            <a:pos x="381" y="171"/>
                          </a:cxn>
                          <a:cxn ang="0">
                            <a:pos x="438" y="153"/>
                          </a:cxn>
                          <a:cxn ang="0">
                            <a:pos x="396" y="111"/>
                          </a:cxn>
                          <a:cxn ang="0">
                            <a:pos x="360" y="93"/>
                          </a:cxn>
                          <a:cxn ang="0">
                            <a:pos x="330" y="45"/>
                          </a:cxn>
                          <a:cxn ang="0">
                            <a:pos x="300" y="24"/>
                          </a:cxn>
                          <a:cxn ang="0">
                            <a:pos x="273" y="18"/>
                          </a:cxn>
                          <a:cxn ang="0">
                            <a:pos x="246" y="0"/>
                          </a:cxn>
                          <a:cxn ang="0">
                            <a:pos x="219" y="9"/>
                          </a:cxn>
                          <a:cxn ang="0">
                            <a:pos x="204" y="24"/>
                          </a:cxn>
                          <a:cxn ang="0">
                            <a:pos x="213" y="18"/>
                          </a:cxn>
                        </a:cxnLst>
                        <a:rect l="0" t="0" r="r" b="b"/>
                        <a:pathLst>
                          <a:path w="438" h="345">
                            <a:moveTo>
                              <a:pt x="213" y="18"/>
                            </a:moveTo>
                            <a:cubicBezTo>
                              <a:pt x="195" y="24"/>
                              <a:pt x="178" y="19"/>
                              <a:pt x="162" y="30"/>
                            </a:cubicBezTo>
                            <a:cubicBezTo>
                              <a:pt x="155" y="52"/>
                              <a:pt x="103" y="54"/>
                              <a:pt x="84" y="60"/>
                            </a:cubicBezTo>
                            <a:cubicBezTo>
                              <a:pt x="83" y="66"/>
                              <a:pt x="84" y="85"/>
                              <a:pt x="75" y="90"/>
                            </a:cubicBezTo>
                            <a:cubicBezTo>
                              <a:pt x="67" y="95"/>
                              <a:pt x="48" y="99"/>
                              <a:pt x="48" y="99"/>
                            </a:cubicBezTo>
                            <a:cubicBezTo>
                              <a:pt x="40" y="111"/>
                              <a:pt x="33" y="114"/>
                              <a:pt x="21" y="120"/>
                            </a:cubicBezTo>
                            <a:cubicBezTo>
                              <a:pt x="2" y="148"/>
                              <a:pt x="13" y="127"/>
                              <a:pt x="6" y="153"/>
                            </a:cubicBezTo>
                            <a:cubicBezTo>
                              <a:pt x="4" y="159"/>
                              <a:pt x="0" y="171"/>
                              <a:pt x="0" y="171"/>
                            </a:cubicBezTo>
                            <a:cubicBezTo>
                              <a:pt x="5" y="185"/>
                              <a:pt x="8" y="220"/>
                              <a:pt x="21" y="228"/>
                            </a:cubicBezTo>
                            <a:cubicBezTo>
                              <a:pt x="29" y="233"/>
                              <a:pt x="48" y="237"/>
                              <a:pt x="48" y="237"/>
                            </a:cubicBezTo>
                            <a:cubicBezTo>
                              <a:pt x="55" y="258"/>
                              <a:pt x="68" y="272"/>
                              <a:pt x="90" y="279"/>
                            </a:cubicBezTo>
                            <a:cubicBezTo>
                              <a:pt x="98" y="291"/>
                              <a:pt x="123" y="311"/>
                              <a:pt x="138" y="315"/>
                            </a:cubicBezTo>
                            <a:cubicBezTo>
                              <a:pt x="148" y="318"/>
                              <a:pt x="168" y="324"/>
                              <a:pt x="168" y="324"/>
                            </a:cubicBezTo>
                            <a:cubicBezTo>
                              <a:pt x="175" y="335"/>
                              <a:pt x="188" y="341"/>
                              <a:pt x="201" y="345"/>
                            </a:cubicBezTo>
                            <a:cubicBezTo>
                              <a:pt x="212" y="329"/>
                              <a:pt x="211" y="309"/>
                              <a:pt x="228" y="297"/>
                            </a:cubicBezTo>
                            <a:cubicBezTo>
                              <a:pt x="235" y="277"/>
                              <a:pt x="237" y="259"/>
                              <a:pt x="258" y="252"/>
                            </a:cubicBezTo>
                            <a:cubicBezTo>
                              <a:pt x="273" y="229"/>
                              <a:pt x="256" y="203"/>
                              <a:pt x="243" y="183"/>
                            </a:cubicBezTo>
                            <a:cubicBezTo>
                              <a:pt x="239" y="178"/>
                              <a:pt x="237" y="165"/>
                              <a:pt x="237" y="165"/>
                            </a:cubicBezTo>
                            <a:cubicBezTo>
                              <a:pt x="241" y="144"/>
                              <a:pt x="249" y="126"/>
                              <a:pt x="267" y="114"/>
                            </a:cubicBezTo>
                            <a:cubicBezTo>
                              <a:pt x="273" y="123"/>
                              <a:pt x="275" y="136"/>
                              <a:pt x="282" y="144"/>
                            </a:cubicBezTo>
                            <a:cubicBezTo>
                              <a:pt x="294" y="158"/>
                              <a:pt x="336" y="158"/>
                              <a:pt x="348" y="159"/>
                            </a:cubicBezTo>
                            <a:cubicBezTo>
                              <a:pt x="360" y="162"/>
                              <a:pt x="370" y="167"/>
                              <a:pt x="381" y="171"/>
                            </a:cubicBezTo>
                            <a:cubicBezTo>
                              <a:pt x="413" y="169"/>
                              <a:pt x="423" y="176"/>
                              <a:pt x="438" y="153"/>
                            </a:cubicBezTo>
                            <a:cubicBezTo>
                              <a:pt x="429" y="127"/>
                              <a:pt x="423" y="118"/>
                              <a:pt x="396" y="111"/>
                            </a:cubicBezTo>
                            <a:cubicBezTo>
                              <a:pt x="385" y="104"/>
                              <a:pt x="372" y="97"/>
                              <a:pt x="360" y="93"/>
                            </a:cubicBezTo>
                            <a:cubicBezTo>
                              <a:pt x="349" y="76"/>
                              <a:pt x="351" y="52"/>
                              <a:pt x="330" y="45"/>
                            </a:cubicBezTo>
                            <a:cubicBezTo>
                              <a:pt x="312" y="32"/>
                              <a:pt x="322" y="39"/>
                              <a:pt x="300" y="24"/>
                            </a:cubicBezTo>
                            <a:cubicBezTo>
                              <a:pt x="292" y="19"/>
                              <a:pt x="281" y="22"/>
                              <a:pt x="273" y="18"/>
                            </a:cubicBezTo>
                            <a:cubicBezTo>
                              <a:pt x="262" y="13"/>
                              <a:pt x="258" y="4"/>
                              <a:pt x="246" y="0"/>
                            </a:cubicBezTo>
                            <a:cubicBezTo>
                              <a:pt x="234" y="2"/>
                              <a:pt x="227" y="1"/>
                              <a:pt x="219" y="9"/>
                            </a:cubicBezTo>
                            <a:cubicBezTo>
                              <a:pt x="214" y="14"/>
                              <a:pt x="204" y="24"/>
                              <a:pt x="204" y="24"/>
                            </a:cubicBezTo>
                            <a:cubicBezTo>
                              <a:pt x="204" y="24"/>
                              <a:pt x="210" y="20"/>
                              <a:pt x="213" y="18"/>
                            </a:cubicBezTo>
                            <a:close/>
                          </a:path>
                        </a:pathLst>
                      </a:custGeom>
                      <a:solidFill>
                        <a:srgbClr val="E4F4D4"/>
                      </a:solidFill>
                      <a:ln w="15875" cap="flat" cmpd="sng">
                        <a:solidFill>
                          <a:srgbClr val="376199"/>
                        </a:solidFill>
                        <a:prstDash val="solid"/>
                        <a:round/>
                        <a:headEnd type="none" w="med" len="med"/>
                        <a:tailEnd type="none" w="med" len="med"/>
                      </a:ln>
                      <a:effectLst/>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87" name="Freeform 83"/>
                      <p:cNvSpPr>
                        <a:spLocks noChangeAspect="1"/>
                      </p:cNvSpPr>
                      <p:nvPr/>
                    </p:nvSpPr>
                    <p:spPr bwMode="auto">
                      <a:xfrm rot="21508740">
                        <a:off x="2889378" y="3774950"/>
                        <a:ext cx="1219292" cy="898903"/>
                      </a:xfrm>
                      <a:custGeom>
                        <a:avLst/>
                        <a:gdLst/>
                        <a:ahLst/>
                        <a:cxnLst>
                          <a:cxn ang="0">
                            <a:pos x="174" y="14"/>
                          </a:cxn>
                          <a:cxn ang="0">
                            <a:pos x="111" y="11"/>
                          </a:cxn>
                          <a:cxn ang="0">
                            <a:pos x="69" y="83"/>
                          </a:cxn>
                          <a:cxn ang="0">
                            <a:pos x="39" y="116"/>
                          </a:cxn>
                          <a:cxn ang="0">
                            <a:pos x="6" y="164"/>
                          </a:cxn>
                          <a:cxn ang="0">
                            <a:pos x="42" y="248"/>
                          </a:cxn>
                          <a:cxn ang="0">
                            <a:pos x="84" y="323"/>
                          </a:cxn>
                          <a:cxn ang="0">
                            <a:pos x="75" y="365"/>
                          </a:cxn>
                          <a:cxn ang="0">
                            <a:pos x="105" y="494"/>
                          </a:cxn>
                          <a:cxn ang="0">
                            <a:pos x="123" y="548"/>
                          </a:cxn>
                          <a:cxn ang="0">
                            <a:pos x="177" y="536"/>
                          </a:cxn>
                          <a:cxn ang="0">
                            <a:pos x="291" y="506"/>
                          </a:cxn>
                          <a:cxn ang="0">
                            <a:pos x="327" y="521"/>
                          </a:cxn>
                          <a:cxn ang="0">
                            <a:pos x="363" y="566"/>
                          </a:cxn>
                          <a:cxn ang="0">
                            <a:pos x="420" y="602"/>
                          </a:cxn>
                          <a:cxn ang="0">
                            <a:pos x="495" y="605"/>
                          </a:cxn>
                          <a:cxn ang="0">
                            <a:pos x="564" y="503"/>
                          </a:cxn>
                          <a:cxn ang="0">
                            <a:pos x="585" y="488"/>
                          </a:cxn>
                          <a:cxn ang="0">
                            <a:pos x="651" y="518"/>
                          </a:cxn>
                          <a:cxn ang="0">
                            <a:pos x="726" y="536"/>
                          </a:cxn>
                          <a:cxn ang="0">
                            <a:pos x="771" y="521"/>
                          </a:cxn>
                          <a:cxn ang="0">
                            <a:pos x="840" y="527"/>
                          </a:cxn>
                          <a:cxn ang="0">
                            <a:pos x="849" y="461"/>
                          </a:cxn>
                          <a:cxn ang="0">
                            <a:pos x="816" y="404"/>
                          </a:cxn>
                          <a:cxn ang="0">
                            <a:pos x="723" y="350"/>
                          </a:cxn>
                          <a:cxn ang="0">
                            <a:pos x="654" y="383"/>
                          </a:cxn>
                          <a:cxn ang="0">
                            <a:pos x="534" y="320"/>
                          </a:cxn>
                          <a:cxn ang="0">
                            <a:pos x="498" y="302"/>
                          </a:cxn>
                          <a:cxn ang="0">
                            <a:pos x="423" y="284"/>
                          </a:cxn>
                          <a:cxn ang="0">
                            <a:pos x="375" y="182"/>
                          </a:cxn>
                          <a:cxn ang="0">
                            <a:pos x="300" y="185"/>
                          </a:cxn>
                          <a:cxn ang="0">
                            <a:pos x="168" y="77"/>
                          </a:cxn>
                          <a:cxn ang="0">
                            <a:pos x="192" y="11"/>
                          </a:cxn>
                          <a:cxn ang="0">
                            <a:pos x="189" y="2"/>
                          </a:cxn>
                        </a:cxnLst>
                        <a:rect l="0" t="0" r="r" b="b"/>
                        <a:pathLst>
                          <a:path w="882" h="640">
                            <a:moveTo>
                              <a:pt x="189" y="2"/>
                            </a:moveTo>
                            <a:cubicBezTo>
                              <a:pt x="171" y="8"/>
                              <a:pt x="188" y="0"/>
                              <a:pt x="174" y="14"/>
                            </a:cubicBezTo>
                            <a:cubicBezTo>
                              <a:pt x="165" y="23"/>
                              <a:pt x="152" y="24"/>
                              <a:pt x="141" y="26"/>
                            </a:cubicBezTo>
                            <a:cubicBezTo>
                              <a:pt x="130" y="23"/>
                              <a:pt x="111" y="11"/>
                              <a:pt x="111" y="11"/>
                            </a:cubicBezTo>
                            <a:cubicBezTo>
                              <a:pt x="97" y="20"/>
                              <a:pt x="91" y="29"/>
                              <a:pt x="78" y="38"/>
                            </a:cubicBezTo>
                            <a:cubicBezTo>
                              <a:pt x="73" y="53"/>
                              <a:pt x="74" y="69"/>
                              <a:pt x="69" y="83"/>
                            </a:cubicBezTo>
                            <a:cubicBezTo>
                              <a:pt x="68" y="86"/>
                              <a:pt x="63" y="87"/>
                              <a:pt x="60" y="89"/>
                            </a:cubicBezTo>
                            <a:cubicBezTo>
                              <a:pt x="49" y="98"/>
                              <a:pt x="47" y="103"/>
                              <a:pt x="39" y="116"/>
                            </a:cubicBezTo>
                            <a:cubicBezTo>
                              <a:pt x="31" y="128"/>
                              <a:pt x="33" y="141"/>
                              <a:pt x="18" y="146"/>
                            </a:cubicBezTo>
                            <a:cubicBezTo>
                              <a:pt x="14" y="152"/>
                              <a:pt x="8" y="157"/>
                              <a:pt x="6" y="164"/>
                            </a:cubicBezTo>
                            <a:cubicBezTo>
                              <a:pt x="4" y="170"/>
                              <a:pt x="0" y="182"/>
                              <a:pt x="0" y="182"/>
                            </a:cubicBezTo>
                            <a:cubicBezTo>
                              <a:pt x="5" y="241"/>
                              <a:pt x="2" y="221"/>
                              <a:pt x="42" y="248"/>
                            </a:cubicBezTo>
                            <a:cubicBezTo>
                              <a:pt x="48" y="266"/>
                              <a:pt x="50" y="288"/>
                              <a:pt x="66" y="299"/>
                            </a:cubicBezTo>
                            <a:cubicBezTo>
                              <a:pt x="73" y="309"/>
                              <a:pt x="80" y="312"/>
                              <a:pt x="84" y="323"/>
                            </a:cubicBezTo>
                            <a:cubicBezTo>
                              <a:pt x="83" y="331"/>
                              <a:pt x="83" y="339"/>
                              <a:pt x="81" y="347"/>
                            </a:cubicBezTo>
                            <a:cubicBezTo>
                              <a:pt x="80" y="353"/>
                              <a:pt x="75" y="365"/>
                              <a:pt x="75" y="365"/>
                            </a:cubicBezTo>
                            <a:cubicBezTo>
                              <a:pt x="82" y="395"/>
                              <a:pt x="79" y="420"/>
                              <a:pt x="69" y="449"/>
                            </a:cubicBezTo>
                            <a:cubicBezTo>
                              <a:pt x="74" y="476"/>
                              <a:pt x="95" y="471"/>
                              <a:pt x="105" y="494"/>
                            </a:cubicBezTo>
                            <a:cubicBezTo>
                              <a:pt x="110" y="505"/>
                              <a:pt x="113" y="518"/>
                              <a:pt x="117" y="530"/>
                            </a:cubicBezTo>
                            <a:cubicBezTo>
                              <a:pt x="119" y="536"/>
                              <a:pt x="123" y="548"/>
                              <a:pt x="123" y="548"/>
                            </a:cubicBezTo>
                            <a:cubicBezTo>
                              <a:pt x="140" y="546"/>
                              <a:pt x="145" y="546"/>
                              <a:pt x="159" y="542"/>
                            </a:cubicBezTo>
                            <a:cubicBezTo>
                              <a:pt x="165" y="540"/>
                              <a:pt x="177" y="536"/>
                              <a:pt x="177" y="536"/>
                            </a:cubicBezTo>
                            <a:cubicBezTo>
                              <a:pt x="194" y="519"/>
                              <a:pt x="226" y="520"/>
                              <a:pt x="249" y="518"/>
                            </a:cubicBezTo>
                            <a:cubicBezTo>
                              <a:pt x="262" y="499"/>
                              <a:pt x="265" y="503"/>
                              <a:pt x="291" y="506"/>
                            </a:cubicBezTo>
                            <a:lnTo>
                              <a:pt x="327" y="521"/>
                            </a:lnTo>
                            <a:cubicBezTo>
                              <a:pt x="327" y="521"/>
                              <a:pt x="327" y="521"/>
                              <a:pt x="327" y="521"/>
                            </a:cubicBezTo>
                            <a:cubicBezTo>
                              <a:pt x="333" y="523"/>
                              <a:pt x="345" y="527"/>
                              <a:pt x="345" y="527"/>
                            </a:cubicBezTo>
                            <a:cubicBezTo>
                              <a:pt x="350" y="543"/>
                              <a:pt x="346" y="560"/>
                              <a:pt x="363" y="566"/>
                            </a:cubicBezTo>
                            <a:cubicBezTo>
                              <a:pt x="367" y="572"/>
                              <a:pt x="378" y="586"/>
                              <a:pt x="384" y="590"/>
                            </a:cubicBezTo>
                            <a:cubicBezTo>
                              <a:pt x="393" y="595"/>
                              <a:pt x="410" y="599"/>
                              <a:pt x="420" y="602"/>
                            </a:cubicBezTo>
                            <a:cubicBezTo>
                              <a:pt x="432" y="606"/>
                              <a:pt x="443" y="616"/>
                              <a:pt x="456" y="620"/>
                            </a:cubicBezTo>
                            <a:cubicBezTo>
                              <a:pt x="469" y="640"/>
                              <a:pt x="478" y="611"/>
                              <a:pt x="495" y="605"/>
                            </a:cubicBezTo>
                            <a:cubicBezTo>
                              <a:pt x="510" y="583"/>
                              <a:pt x="522" y="571"/>
                              <a:pt x="549" y="566"/>
                            </a:cubicBezTo>
                            <a:cubicBezTo>
                              <a:pt x="556" y="545"/>
                              <a:pt x="557" y="524"/>
                              <a:pt x="564" y="503"/>
                            </a:cubicBezTo>
                            <a:cubicBezTo>
                              <a:pt x="565" y="500"/>
                              <a:pt x="566" y="497"/>
                              <a:pt x="567" y="494"/>
                            </a:cubicBezTo>
                            <a:cubicBezTo>
                              <a:pt x="569" y="488"/>
                              <a:pt x="585" y="488"/>
                              <a:pt x="585" y="488"/>
                            </a:cubicBezTo>
                            <a:cubicBezTo>
                              <a:pt x="600" y="492"/>
                              <a:pt x="612" y="495"/>
                              <a:pt x="627" y="497"/>
                            </a:cubicBezTo>
                            <a:cubicBezTo>
                              <a:pt x="636" y="506"/>
                              <a:pt x="639" y="514"/>
                              <a:pt x="651" y="518"/>
                            </a:cubicBezTo>
                            <a:cubicBezTo>
                              <a:pt x="667" y="514"/>
                              <a:pt x="671" y="512"/>
                              <a:pt x="687" y="515"/>
                            </a:cubicBezTo>
                            <a:cubicBezTo>
                              <a:pt x="699" y="523"/>
                              <a:pt x="712" y="531"/>
                              <a:pt x="726" y="536"/>
                            </a:cubicBezTo>
                            <a:cubicBezTo>
                              <a:pt x="740" y="535"/>
                              <a:pt x="758" y="540"/>
                              <a:pt x="768" y="530"/>
                            </a:cubicBezTo>
                            <a:cubicBezTo>
                              <a:pt x="770" y="528"/>
                              <a:pt x="769" y="523"/>
                              <a:pt x="771" y="521"/>
                            </a:cubicBezTo>
                            <a:cubicBezTo>
                              <a:pt x="775" y="517"/>
                              <a:pt x="787" y="514"/>
                              <a:pt x="792" y="512"/>
                            </a:cubicBezTo>
                            <a:cubicBezTo>
                              <a:pt x="808" y="517"/>
                              <a:pt x="824" y="522"/>
                              <a:pt x="840" y="527"/>
                            </a:cubicBezTo>
                            <a:cubicBezTo>
                              <a:pt x="854" y="523"/>
                              <a:pt x="854" y="516"/>
                              <a:pt x="867" y="512"/>
                            </a:cubicBezTo>
                            <a:cubicBezTo>
                              <a:pt x="882" y="489"/>
                              <a:pt x="870" y="475"/>
                              <a:pt x="849" y="461"/>
                            </a:cubicBezTo>
                            <a:cubicBezTo>
                              <a:pt x="844" y="447"/>
                              <a:pt x="856" y="425"/>
                              <a:pt x="846" y="413"/>
                            </a:cubicBezTo>
                            <a:cubicBezTo>
                              <a:pt x="843" y="410"/>
                              <a:pt x="821" y="406"/>
                              <a:pt x="816" y="404"/>
                            </a:cubicBezTo>
                            <a:cubicBezTo>
                              <a:pt x="795" y="398"/>
                              <a:pt x="772" y="389"/>
                              <a:pt x="753" y="377"/>
                            </a:cubicBezTo>
                            <a:cubicBezTo>
                              <a:pt x="746" y="366"/>
                              <a:pt x="735" y="354"/>
                              <a:pt x="723" y="350"/>
                            </a:cubicBezTo>
                            <a:cubicBezTo>
                              <a:pt x="706" y="357"/>
                              <a:pt x="697" y="361"/>
                              <a:pt x="681" y="371"/>
                            </a:cubicBezTo>
                            <a:cubicBezTo>
                              <a:pt x="673" y="376"/>
                              <a:pt x="654" y="383"/>
                              <a:pt x="654" y="383"/>
                            </a:cubicBezTo>
                            <a:cubicBezTo>
                              <a:pt x="635" y="377"/>
                              <a:pt x="616" y="371"/>
                              <a:pt x="597" y="365"/>
                            </a:cubicBezTo>
                            <a:cubicBezTo>
                              <a:pt x="587" y="336"/>
                              <a:pt x="559" y="331"/>
                              <a:pt x="534" y="320"/>
                            </a:cubicBezTo>
                            <a:cubicBezTo>
                              <a:pt x="528" y="317"/>
                              <a:pt x="521" y="318"/>
                              <a:pt x="516" y="314"/>
                            </a:cubicBezTo>
                            <a:cubicBezTo>
                              <a:pt x="510" y="310"/>
                              <a:pt x="498" y="302"/>
                              <a:pt x="498" y="302"/>
                            </a:cubicBezTo>
                            <a:cubicBezTo>
                              <a:pt x="474" y="305"/>
                              <a:pt x="467" y="304"/>
                              <a:pt x="459" y="281"/>
                            </a:cubicBezTo>
                            <a:cubicBezTo>
                              <a:pt x="445" y="286"/>
                              <a:pt x="438" y="287"/>
                              <a:pt x="423" y="284"/>
                            </a:cubicBezTo>
                            <a:cubicBezTo>
                              <a:pt x="409" y="263"/>
                              <a:pt x="419" y="237"/>
                              <a:pt x="408" y="215"/>
                            </a:cubicBezTo>
                            <a:cubicBezTo>
                              <a:pt x="401" y="201"/>
                              <a:pt x="386" y="193"/>
                              <a:pt x="375" y="182"/>
                            </a:cubicBezTo>
                            <a:cubicBezTo>
                              <a:pt x="369" y="158"/>
                              <a:pt x="363" y="167"/>
                              <a:pt x="345" y="173"/>
                            </a:cubicBezTo>
                            <a:cubicBezTo>
                              <a:pt x="332" y="193"/>
                              <a:pt x="327" y="188"/>
                              <a:pt x="300" y="185"/>
                            </a:cubicBezTo>
                            <a:cubicBezTo>
                              <a:pt x="309" y="110"/>
                              <a:pt x="253" y="125"/>
                              <a:pt x="192" y="122"/>
                            </a:cubicBezTo>
                            <a:cubicBezTo>
                              <a:pt x="183" y="108"/>
                              <a:pt x="173" y="93"/>
                              <a:pt x="168" y="77"/>
                            </a:cubicBezTo>
                            <a:cubicBezTo>
                              <a:pt x="178" y="62"/>
                              <a:pt x="192" y="49"/>
                              <a:pt x="198" y="32"/>
                            </a:cubicBezTo>
                            <a:cubicBezTo>
                              <a:pt x="198" y="32"/>
                              <a:pt x="193" y="12"/>
                              <a:pt x="192" y="11"/>
                            </a:cubicBezTo>
                            <a:cubicBezTo>
                              <a:pt x="190" y="9"/>
                              <a:pt x="184" y="11"/>
                              <a:pt x="183" y="8"/>
                            </a:cubicBezTo>
                            <a:cubicBezTo>
                              <a:pt x="182" y="5"/>
                              <a:pt x="187" y="4"/>
                              <a:pt x="189" y="2"/>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88" name="Freeform 84"/>
                      <p:cNvSpPr>
                        <a:spLocks noChangeAspect="1"/>
                      </p:cNvSpPr>
                      <p:nvPr/>
                    </p:nvSpPr>
                    <p:spPr bwMode="auto">
                      <a:xfrm rot="21508740">
                        <a:off x="3095302" y="3136545"/>
                        <a:ext cx="1024206" cy="1218106"/>
                      </a:xfrm>
                      <a:custGeom>
                        <a:avLst/>
                        <a:gdLst/>
                        <a:ahLst/>
                        <a:cxnLst>
                          <a:cxn ang="0">
                            <a:pos x="672" y="859"/>
                          </a:cxn>
                          <a:cxn ang="0">
                            <a:pos x="555" y="799"/>
                          </a:cxn>
                          <a:cxn ang="0">
                            <a:pos x="417" y="802"/>
                          </a:cxn>
                          <a:cxn ang="0">
                            <a:pos x="297" y="751"/>
                          </a:cxn>
                          <a:cxn ang="0">
                            <a:pos x="279" y="742"/>
                          </a:cxn>
                          <a:cxn ang="0">
                            <a:pos x="246" y="703"/>
                          </a:cxn>
                          <a:cxn ang="0">
                            <a:pos x="162" y="640"/>
                          </a:cxn>
                          <a:cxn ang="0">
                            <a:pos x="123" y="586"/>
                          </a:cxn>
                          <a:cxn ang="0">
                            <a:pos x="24" y="568"/>
                          </a:cxn>
                          <a:cxn ang="0">
                            <a:pos x="9" y="556"/>
                          </a:cxn>
                          <a:cxn ang="0">
                            <a:pos x="18" y="508"/>
                          </a:cxn>
                          <a:cxn ang="0">
                            <a:pos x="30" y="463"/>
                          </a:cxn>
                          <a:cxn ang="0">
                            <a:pos x="36" y="439"/>
                          </a:cxn>
                          <a:cxn ang="0">
                            <a:pos x="138" y="397"/>
                          </a:cxn>
                          <a:cxn ang="0">
                            <a:pos x="180" y="331"/>
                          </a:cxn>
                          <a:cxn ang="0">
                            <a:pos x="186" y="247"/>
                          </a:cxn>
                          <a:cxn ang="0">
                            <a:pos x="246" y="262"/>
                          </a:cxn>
                          <a:cxn ang="0">
                            <a:pos x="279" y="268"/>
                          </a:cxn>
                          <a:cxn ang="0">
                            <a:pos x="258" y="220"/>
                          </a:cxn>
                          <a:cxn ang="0">
                            <a:pos x="300" y="163"/>
                          </a:cxn>
                          <a:cxn ang="0">
                            <a:pos x="336" y="88"/>
                          </a:cxn>
                          <a:cxn ang="0">
                            <a:pos x="384" y="31"/>
                          </a:cxn>
                          <a:cxn ang="0">
                            <a:pos x="438" y="16"/>
                          </a:cxn>
                          <a:cxn ang="0">
                            <a:pos x="429" y="88"/>
                          </a:cxn>
                          <a:cxn ang="0">
                            <a:pos x="399" y="289"/>
                          </a:cxn>
                          <a:cxn ang="0">
                            <a:pos x="405" y="352"/>
                          </a:cxn>
                          <a:cxn ang="0">
                            <a:pos x="372" y="436"/>
                          </a:cxn>
                          <a:cxn ang="0">
                            <a:pos x="288" y="457"/>
                          </a:cxn>
                          <a:cxn ang="0">
                            <a:pos x="282" y="478"/>
                          </a:cxn>
                          <a:cxn ang="0">
                            <a:pos x="381" y="490"/>
                          </a:cxn>
                          <a:cxn ang="0">
                            <a:pos x="423" y="439"/>
                          </a:cxn>
                          <a:cxn ang="0">
                            <a:pos x="447" y="400"/>
                          </a:cxn>
                          <a:cxn ang="0">
                            <a:pos x="477" y="334"/>
                          </a:cxn>
                          <a:cxn ang="0">
                            <a:pos x="501" y="436"/>
                          </a:cxn>
                          <a:cxn ang="0">
                            <a:pos x="528" y="424"/>
                          </a:cxn>
                          <a:cxn ang="0">
                            <a:pos x="459" y="304"/>
                          </a:cxn>
                          <a:cxn ang="0">
                            <a:pos x="450" y="253"/>
                          </a:cxn>
                          <a:cxn ang="0">
                            <a:pos x="468" y="223"/>
                          </a:cxn>
                          <a:cxn ang="0">
                            <a:pos x="498" y="94"/>
                          </a:cxn>
                          <a:cxn ang="0">
                            <a:pos x="525" y="49"/>
                          </a:cxn>
                          <a:cxn ang="0">
                            <a:pos x="507" y="124"/>
                          </a:cxn>
                          <a:cxn ang="0">
                            <a:pos x="528" y="157"/>
                          </a:cxn>
                          <a:cxn ang="0">
                            <a:pos x="555" y="175"/>
                          </a:cxn>
                          <a:cxn ang="0">
                            <a:pos x="552" y="157"/>
                          </a:cxn>
                          <a:cxn ang="0">
                            <a:pos x="591" y="124"/>
                          </a:cxn>
                          <a:cxn ang="0">
                            <a:pos x="600" y="148"/>
                          </a:cxn>
                          <a:cxn ang="0">
                            <a:pos x="627" y="196"/>
                          </a:cxn>
                          <a:cxn ang="0">
                            <a:pos x="600" y="247"/>
                          </a:cxn>
                          <a:cxn ang="0">
                            <a:pos x="585" y="298"/>
                          </a:cxn>
                          <a:cxn ang="0">
                            <a:pos x="630" y="337"/>
                          </a:cxn>
                          <a:cxn ang="0">
                            <a:pos x="645" y="430"/>
                          </a:cxn>
                          <a:cxn ang="0">
                            <a:pos x="648" y="490"/>
                          </a:cxn>
                          <a:cxn ang="0">
                            <a:pos x="663" y="535"/>
                          </a:cxn>
                          <a:cxn ang="0">
                            <a:pos x="693" y="622"/>
                          </a:cxn>
                          <a:cxn ang="0">
                            <a:pos x="732" y="700"/>
                          </a:cxn>
                          <a:cxn ang="0">
                            <a:pos x="714" y="805"/>
                          </a:cxn>
                        </a:cxnLst>
                        <a:rect l="0" t="0" r="r" b="b"/>
                        <a:pathLst>
                          <a:path w="740" h="859">
                            <a:moveTo>
                              <a:pt x="711" y="763"/>
                            </a:moveTo>
                            <a:cubicBezTo>
                              <a:pt x="717" y="795"/>
                              <a:pt x="707" y="847"/>
                              <a:pt x="672" y="859"/>
                            </a:cubicBezTo>
                            <a:cubicBezTo>
                              <a:pt x="645" y="850"/>
                              <a:pt x="620" y="838"/>
                              <a:pt x="594" y="829"/>
                            </a:cubicBezTo>
                            <a:cubicBezTo>
                              <a:pt x="578" y="805"/>
                              <a:pt x="576" y="813"/>
                              <a:pt x="555" y="799"/>
                            </a:cubicBezTo>
                            <a:cubicBezTo>
                              <a:pt x="543" y="817"/>
                              <a:pt x="518" y="822"/>
                              <a:pt x="498" y="826"/>
                            </a:cubicBezTo>
                            <a:cubicBezTo>
                              <a:pt x="462" y="823"/>
                              <a:pt x="449" y="813"/>
                              <a:pt x="417" y="802"/>
                            </a:cubicBezTo>
                            <a:cubicBezTo>
                              <a:pt x="403" y="780"/>
                              <a:pt x="375" y="784"/>
                              <a:pt x="354" y="772"/>
                            </a:cubicBezTo>
                            <a:cubicBezTo>
                              <a:pt x="323" y="755"/>
                              <a:pt x="335" y="755"/>
                              <a:pt x="297" y="751"/>
                            </a:cubicBezTo>
                            <a:cubicBezTo>
                              <a:pt x="294" y="749"/>
                              <a:pt x="291" y="747"/>
                              <a:pt x="288" y="745"/>
                            </a:cubicBezTo>
                            <a:cubicBezTo>
                              <a:pt x="285" y="744"/>
                              <a:pt x="282" y="744"/>
                              <a:pt x="279" y="742"/>
                            </a:cubicBezTo>
                            <a:cubicBezTo>
                              <a:pt x="273" y="738"/>
                              <a:pt x="261" y="730"/>
                              <a:pt x="261" y="730"/>
                            </a:cubicBezTo>
                            <a:cubicBezTo>
                              <a:pt x="247" y="709"/>
                              <a:pt x="251" y="719"/>
                              <a:pt x="246" y="703"/>
                            </a:cubicBezTo>
                            <a:cubicBezTo>
                              <a:pt x="243" y="675"/>
                              <a:pt x="238" y="645"/>
                              <a:pt x="213" y="628"/>
                            </a:cubicBezTo>
                            <a:cubicBezTo>
                              <a:pt x="202" y="594"/>
                              <a:pt x="174" y="630"/>
                              <a:pt x="162" y="640"/>
                            </a:cubicBezTo>
                            <a:cubicBezTo>
                              <a:pt x="160" y="642"/>
                              <a:pt x="156" y="642"/>
                              <a:pt x="153" y="643"/>
                            </a:cubicBezTo>
                            <a:cubicBezTo>
                              <a:pt x="123" y="637"/>
                              <a:pt x="132" y="612"/>
                              <a:pt x="123" y="586"/>
                            </a:cubicBezTo>
                            <a:cubicBezTo>
                              <a:pt x="120" y="576"/>
                              <a:pt x="102" y="573"/>
                              <a:pt x="93" y="571"/>
                            </a:cubicBezTo>
                            <a:cubicBezTo>
                              <a:pt x="63" y="573"/>
                              <a:pt x="50" y="577"/>
                              <a:pt x="24" y="568"/>
                            </a:cubicBezTo>
                            <a:cubicBezTo>
                              <a:pt x="22" y="565"/>
                              <a:pt x="21" y="561"/>
                              <a:pt x="18" y="559"/>
                            </a:cubicBezTo>
                            <a:cubicBezTo>
                              <a:pt x="16" y="557"/>
                              <a:pt x="11" y="558"/>
                              <a:pt x="9" y="556"/>
                            </a:cubicBezTo>
                            <a:cubicBezTo>
                              <a:pt x="4" y="551"/>
                              <a:pt x="4" y="544"/>
                              <a:pt x="0" y="538"/>
                            </a:cubicBezTo>
                            <a:cubicBezTo>
                              <a:pt x="3" y="522"/>
                              <a:pt x="5" y="517"/>
                              <a:pt x="18" y="508"/>
                            </a:cubicBezTo>
                            <a:cubicBezTo>
                              <a:pt x="32" y="487"/>
                              <a:pt x="28" y="497"/>
                              <a:pt x="33" y="481"/>
                            </a:cubicBezTo>
                            <a:cubicBezTo>
                              <a:pt x="32" y="475"/>
                              <a:pt x="32" y="469"/>
                              <a:pt x="30" y="463"/>
                            </a:cubicBezTo>
                            <a:cubicBezTo>
                              <a:pt x="27" y="456"/>
                              <a:pt x="18" y="445"/>
                              <a:pt x="18" y="445"/>
                            </a:cubicBezTo>
                            <a:cubicBezTo>
                              <a:pt x="24" y="443"/>
                              <a:pt x="30" y="441"/>
                              <a:pt x="36" y="439"/>
                            </a:cubicBezTo>
                            <a:cubicBezTo>
                              <a:pt x="39" y="438"/>
                              <a:pt x="45" y="436"/>
                              <a:pt x="45" y="436"/>
                            </a:cubicBezTo>
                            <a:cubicBezTo>
                              <a:pt x="58" y="416"/>
                              <a:pt x="114" y="405"/>
                              <a:pt x="138" y="397"/>
                            </a:cubicBezTo>
                            <a:cubicBezTo>
                              <a:pt x="149" y="381"/>
                              <a:pt x="165" y="380"/>
                              <a:pt x="180" y="370"/>
                            </a:cubicBezTo>
                            <a:cubicBezTo>
                              <a:pt x="187" y="349"/>
                              <a:pt x="185" y="352"/>
                              <a:pt x="180" y="331"/>
                            </a:cubicBezTo>
                            <a:cubicBezTo>
                              <a:pt x="185" y="307"/>
                              <a:pt x="182" y="299"/>
                              <a:pt x="201" y="286"/>
                            </a:cubicBezTo>
                            <a:cubicBezTo>
                              <a:pt x="196" y="248"/>
                              <a:pt x="194" y="272"/>
                              <a:pt x="186" y="247"/>
                            </a:cubicBezTo>
                            <a:cubicBezTo>
                              <a:pt x="190" y="232"/>
                              <a:pt x="193" y="231"/>
                              <a:pt x="207" y="226"/>
                            </a:cubicBezTo>
                            <a:cubicBezTo>
                              <a:pt x="222" y="231"/>
                              <a:pt x="231" y="252"/>
                              <a:pt x="246" y="262"/>
                            </a:cubicBezTo>
                            <a:cubicBezTo>
                              <a:pt x="257" y="294"/>
                              <a:pt x="254" y="291"/>
                              <a:pt x="282" y="310"/>
                            </a:cubicBezTo>
                            <a:cubicBezTo>
                              <a:pt x="305" y="299"/>
                              <a:pt x="298" y="280"/>
                              <a:pt x="279" y="268"/>
                            </a:cubicBezTo>
                            <a:cubicBezTo>
                              <a:pt x="269" y="253"/>
                              <a:pt x="280" y="259"/>
                              <a:pt x="285" y="244"/>
                            </a:cubicBezTo>
                            <a:cubicBezTo>
                              <a:pt x="282" y="234"/>
                              <a:pt x="269" y="224"/>
                              <a:pt x="258" y="220"/>
                            </a:cubicBezTo>
                            <a:cubicBezTo>
                              <a:pt x="262" y="201"/>
                              <a:pt x="271" y="196"/>
                              <a:pt x="288" y="190"/>
                            </a:cubicBezTo>
                            <a:cubicBezTo>
                              <a:pt x="291" y="180"/>
                              <a:pt x="297" y="173"/>
                              <a:pt x="300" y="163"/>
                            </a:cubicBezTo>
                            <a:cubicBezTo>
                              <a:pt x="299" y="157"/>
                              <a:pt x="297" y="151"/>
                              <a:pt x="297" y="145"/>
                            </a:cubicBezTo>
                            <a:cubicBezTo>
                              <a:pt x="297" y="88"/>
                              <a:pt x="303" y="110"/>
                              <a:pt x="336" y="88"/>
                            </a:cubicBezTo>
                            <a:cubicBezTo>
                              <a:pt x="345" y="74"/>
                              <a:pt x="350" y="64"/>
                              <a:pt x="363" y="55"/>
                            </a:cubicBezTo>
                            <a:cubicBezTo>
                              <a:pt x="377" y="34"/>
                              <a:pt x="369" y="41"/>
                              <a:pt x="384" y="31"/>
                            </a:cubicBezTo>
                            <a:cubicBezTo>
                              <a:pt x="393" y="5"/>
                              <a:pt x="393" y="8"/>
                              <a:pt x="423" y="4"/>
                            </a:cubicBezTo>
                            <a:cubicBezTo>
                              <a:pt x="446" y="12"/>
                              <a:pt x="419" y="0"/>
                              <a:pt x="438" y="16"/>
                            </a:cubicBezTo>
                            <a:cubicBezTo>
                              <a:pt x="444" y="21"/>
                              <a:pt x="457" y="25"/>
                              <a:pt x="465" y="28"/>
                            </a:cubicBezTo>
                            <a:cubicBezTo>
                              <a:pt x="474" y="56"/>
                              <a:pt x="438" y="61"/>
                              <a:pt x="429" y="88"/>
                            </a:cubicBezTo>
                            <a:cubicBezTo>
                              <a:pt x="433" y="137"/>
                              <a:pt x="433" y="188"/>
                              <a:pt x="417" y="235"/>
                            </a:cubicBezTo>
                            <a:cubicBezTo>
                              <a:pt x="411" y="254"/>
                              <a:pt x="403" y="269"/>
                              <a:pt x="399" y="289"/>
                            </a:cubicBezTo>
                            <a:cubicBezTo>
                              <a:pt x="397" y="297"/>
                              <a:pt x="393" y="313"/>
                              <a:pt x="393" y="313"/>
                            </a:cubicBezTo>
                            <a:cubicBezTo>
                              <a:pt x="396" y="328"/>
                              <a:pt x="396" y="339"/>
                              <a:pt x="405" y="352"/>
                            </a:cubicBezTo>
                            <a:cubicBezTo>
                              <a:pt x="402" y="384"/>
                              <a:pt x="398" y="392"/>
                              <a:pt x="381" y="418"/>
                            </a:cubicBezTo>
                            <a:cubicBezTo>
                              <a:pt x="375" y="427"/>
                              <a:pt x="382" y="428"/>
                              <a:pt x="372" y="436"/>
                            </a:cubicBezTo>
                            <a:cubicBezTo>
                              <a:pt x="368" y="439"/>
                              <a:pt x="345" y="442"/>
                              <a:pt x="345" y="442"/>
                            </a:cubicBezTo>
                            <a:cubicBezTo>
                              <a:pt x="325" y="447"/>
                              <a:pt x="309" y="454"/>
                              <a:pt x="288" y="457"/>
                            </a:cubicBezTo>
                            <a:cubicBezTo>
                              <a:pt x="261" y="450"/>
                              <a:pt x="272" y="454"/>
                              <a:pt x="255" y="448"/>
                            </a:cubicBezTo>
                            <a:cubicBezTo>
                              <a:pt x="250" y="463"/>
                              <a:pt x="269" y="472"/>
                              <a:pt x="282" y="478"/>
                            </a:cubicBezTo>
                            <a:cubicBezTo>
                              <a:pt x="295" y="498"/>
                              <a:pt x="314" y="501"/>
                              <a:pt x="333" y="514"/>
                            </a:cubicBezTo>
                            <a:cubicBezTo>
                              <a:pt x="343" y="485"/>
                              <a:pt x="345" y="493"/>
                              <a:pt x="381" y="490"/>
                            </a:cubicBezTo>
                            <a:cubicBezTo>
                              <a:pt x="402" y="469"/>
                              <a:pt x="392" y="477"/>
                              <a:pt x="408" y="466"/>
                            </a:cubicBezTo>
                            <a:cubicBezTo>
                              <a:pt x="412" y="453"/>
                              <a:pt x="411" y="447"/>
                              <a:pt x="423" y="439"/>
                            </a:cubicBezTo>
                            <a:cubicBezTo>
                              <a:pt x="428" y="425"/>
                              <a:pt x="435" y="431"/>
                              <a:pt x="441" y="418"/>
                            </a:cubicBezTo>
                            <a:cubicBezTo>
                              <a:pt x="444" y="412"/>
                              <a:pt x="447" y="400"/>
                              <a:pt x="447" y="400"/>
                            </a:cubicBezTo>
                            <a:cubicBezTo>
                              <a:pt x="438" y="374"/>
                              <a:pt x="444" y="363"/>
                              <a:pt x="459" y="340"/>
                            </a:cubicBezTo>
                            <a:cubicBezTo>
                              <a:pt x="463" y="335"/>
                              <a:pt x="477" y="334"/>
                              <a:pt x="477" y="334"/>
                            </a:cubicBezTo>
                            <a:cubicBezTo>
                              <a:pt x="515" y="340"/>
                              <a:pt x="499" y="367"/>
                              <a:pt x="492" y="400"/>
                            </a:cubicBezTo>
                            <a:cubicBezTo>
                              <a:pt x="492" y="403"/>
                              <a:pt x="497" y="435"/>
                              <a:pt x="501" y="436"/>
                            </a:cubicBezTo>
                            <a:cubicBezTo>
                              <a:pt x="516" y="441"/>
                              <a:pt x="532" y="448"/>
                              <a:pt x="546" y="457"/>
                            </a:cubicBezTo>
                            <a:cubicBezTo>
                              <a:pt x="543" y="439"/>
                              <a:pt x="543" y="434"/>
                              <a:pt x="528" y="424"/>
                            </a:cubicBezTo>
                            <a:cubicBezTo>
                              <a:pt x="524" y="406"/>
                              <a:pt x="525" y="404"/>
                              <a:pt x="540" y="394"/>
                            </a:cubicBezTo>
                            <a:cubicBezTo>
                              <a:pt x="559" y="338"/>
                              <a:pt x="504" y="315"/>
                              <a:pt x="459" y="304"/>
                            </a:cubicBezTo>
                            <a:cubicBezTo>
                              <a:pt x="447" y="296"/>
                              <a:pt x="446" y="283"/>
                              <a:pt x="438" y="271"/>
                            </a:cubicBezTo>
                            <a:cubicBezTo>
                              <a:pt x="442" y="265"/>
                              <a:pt x="447" y="259"/>
                              <a:pt x="450" y="253"/>
                            </a:cubicBezTo>
                            <a:cubicBezTo>
                              <a:pt x="452" y="249"/>
                              <a:pt x="454" y="245"/>
                              <a:pt x="456" y="241"/>
                            </a:cubicBezTo>
                            <a:cubicBezTo>
                              <a:pt x="460" y="235"/>
                              <a:pt x="468" y="223"/>
                              <a:pt x="468" y="223"/>
                            </a:cubicBezTo>
                            <a:cubicBezTo>
                              <a:pt x="477" y="189"/>
                              <a:pt x="464" y="154"/>
                              <a:pt x="471" y="118"/>
                            </a:cubicBezTo>
                            <a:cubicBezTo>
                              <a:pt x="473" y="106"/>
                              <a:pt x="498" y="94"/>
                              <a:pt x="498" y="94"/>
                            </a:cubicBezTo>
                            <a:cubicBezTo>
                              <a:pt x="503" y="78"/>
                              <a:pt x="499" y="88"/>
                              <a:pt x="513" y="67"/>
                            </a:cubicBezTo>
                            <a:cubicBezTo>
                              <a:pt x="517" y="61"/>
                              <a:pt x="525" y="49"/>
                              <a:pt x="525" y="49"/>
                            </a:cubicBezTo>
                            <a:cubicBezTo>
                              <a:pt x="530" y="64"/>
                              <a:pt x="525" y="92"/>
                              <a:pt x="519" y="106"/>
                            </a:cubicBezTo>
                            <a:cubicBezTo>
                              <a:pt x="516" y="113"/>
                              <a:pt x="511" y="118"/>
                              <a:pt x="507" y="124"/>
                            </a:cubicBezTo>
                            <a:cubicBezTo>
                              <a:pt x="505" y="127"/>
                              <a:pt x="501" y="133"/>
                              <a:pt x="501" y="133"/>
                            </a:cubicBezTo>
                            <a:cubicBezTo>
                              <a:pt x="506" y="154"/>
                              <a:pt x="500" y="143"/>
                              <a:pt x="528" y="157"/>
                            </a:cubicBezTo>
                            <a:cubicBezTo>
                              <a:pt x="534" y="160"/>
                              <a:pt x="540" y="165"/>
                              <a:pt x="546" y="169"/>
                            </a:cubicBezTo>
                            <a:cubicBezTo>
                              <a:pt x="549" y="171"/>
                              <a:pt x="555" y="175"/>
                              <a:pt x="555" y="175"/>
                            </a:cubicBezTo>
                            <a:cubicBezTo>
                              <a:pt x="559" y="188"/>
                              <a:pt x="566" y="187"/>
                              <a:pt x="579" y="190"/>
                            </a:cubicBezTo>
                            <a:cubicBezTo>
                              <a:pt x="592" y="170"/>
                              <a:pt x="566" y="166"/>
                              <a:pt x="552" y="157"/>
                            </a:cubicBezTo>
                            <a:cubicBezTo>
                              <a:pt x="542" y="142"/>
                              <a:pt x="538" y="125"/>
                              <a:pt x="558" y="118"/>
                            </a:cubicBezTo>
                            <a:cubicBezTo>
                              <a:pt x="574" y="123"/>
                              <a:pt x="573" y="128"/>
                              <a:pt x="591" y="124"/>
                            </a:cubicBezTo>
                            <a:cubicBezTo>
                              <a:pt x="600" y="98"/>
                              <a:pt x="593" y="99"/>
                              <a:pt x="624" y="109"/>
                            </a:cubicBezTo>
                            <a:cubicBezTo>
                              <a:pt x="632" y="133"/>
                              <a:pt x="616" y="137"/>
                              <a:pt x="600" y="148"/>
                            </a:cubicBezTo>
                            <a:cubicBezTo>
                              <a:pt x="607" y="176"/>
                              <a:pt x="597" y="147"/>
                              <a:pt x="612" y="166"/>
                            </a:cubicBezTo>
                            <a:cubicBezTo>
                              <a:pt x="621" y="177"/>
                              <a:pt x="613" y="187"/>
                              <a:pt x="627" y="196"/>
                            </a:cubicBezTo>
                            <a:cubicBezTo>
                              <a:pt x="629" y="207"/>
                              <a:pt x="633" y="224"/>
                              <a:pt x="627" y="235"/>
                            </a:cubicBezTo>
                            <a:cubicBezTo>
                              <a:pt x="625" y="239"/>
                              <a:pt x="605" y="244"/>
                              <a:pt x="600" y="247"/>
                            </a:cubicBezTo>
                            <a:cubicBezTo>
                              <a:pt x="587" y="254"/>
                              <a:pt x="578" y="266"/>
                              <a:pt x="564" y="271"/>
                            </a:cubicBezTo>
                            <a:cubicBezTo>
                              <a:pt x="567" y="291"/>
                              <a:pt x="567" y="292"/>
                              <a:pt x="585" y="298"/>
                            </a:cubicBezTo>
                            <a:cubicBezTo>
                              <a:pt x="591" y="307"/>
                              <a:pt x="593" y="322"/>
                              <a:pt x="603" y="325"/>
                            </a:cubicBezTo>
                            <a:cubicBezTo>
                              <a:pt x="624" y="332"/>
                              <a:pt x="616" y="327"/>
                              <a:pt x="630" y="337"/>
                            </a:cubicBezTo>
                            <a:cubicBezTo>
                              <a:pt x="644" y="332"/>
                              <a:pt x="658" y="330"/>
                              <a:pt x="663" y="346"/>
                            </a:cubicBezTo>
                            <a:cubicBezTo>
                              <a:pt x="654" y="372"/>
                              <a:pt x="672" y="412"/>
                              <a:pt x="645" y="430"/>
                            </a:cubicBezTo>
                            <a:cubicBezTo>
                              <a:pt x="641" y="436"/>
                              <a:pt x="631" y="438"/>
                              <a:pt x="630" y="445"/>
                            </a:cubicBezTo>
                            <a:cubicBezTo>
                              <a:pt x="626" y="468"/>
                              <a:pt x="632" y="479"/>
                              <a:pt x="648" y="490"/>
                            </a:cubicBezTo>
                            <a:cubicBezTo>
                              <a:pt x="659" y="507"/>
                              <a:pt x="651" y="491"/>
                              <a:pt x="657" y="517"/>
                            </a:cubicBezTo>
                            <a:cubicBezTo>
                              <a:pt x="659" y="523"/>
                              <a:pt x="663" y="535"/>
                              <a:pt x="663" y="535"/>
                            </a:cubicBezTo>
                            <a:cubicBezTo>
                              <a:pt x="659" y="564"/>
                              <a:pt x="666" y="585"/>
                              <a:pt x="675" y="613"/>
                            </a:cubicBezTo>
                            <a:cubicBezTo>
                              <a:pt x="677" y="619"/>
                              <a:pt x="687" y="618"/>
                              <a:pt x="693" y="622"/>
                            </a:cubicBezTo>
                            <a:cubicBezTo>
                              <a:pt x="700" y="643"/>
                              <a:pt x="701" y="634"/>
                              <a:pt x="696" y="649"/>
                            </a:cubicBezTo>
                            <a:cubicBezTo>
                              <a:pt x="703" y="671"/>
                              <a:pt x="712" y="687"/>
                              <a:pt x="732" y="700"/>
                            </a:cubicBezTo>
                            <a:cubicBezTo>
                              <a:pt x="740" y="723"/>
                              <a:pt x="738" y="746"/>
                              <a:pt x="714" y="754"/>
                            </a:cubicBezTo>
                            <a:cubicBezTo>
                              <a:pt x="708" y="771"/>
                              <a:pt x="714" y="787"/>
                              <a:pt x="714" y="805"/>
                            </a:cubicBezTo>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89" name="Freeform 85"/>
                      <p:cNvSpPr>
                        <a:spLocks noChangeAspect="1"/>
                      </p:cNvSpPr>
                      <p:nvPr/>
                    </p:nvSpPr>
                    <p:spPr bwMode="auto">
                      <a:xfrm rot="21508740">
                        <a:off x="3677853" y="3059496"/>
                        <a:ext cx="43352" cy="77049"/>
                      </a:xfrm>
                      <a:custGeom>
                        <a:avLst/>
                        <a:gdLst/>
                        <a:ahLst/>
                        <a:cxnLst>
                          <a:cxn ang="0">
                            <a:pos x="29" y="21"/>
                          </a:cxn>
                          <a:cxn ang="0">
                            <a:pos x="5" y="0"/>
                          </a:cxn>
                          <a:cxn ang="0">
                            <a:pos x="11" y="39"/>
                          </a:cxn>
                          <a:cxn ang="0">
                            <a:pos x="29" y="48"/>
                          </a:cxn>
                          <a:cxn ang="0">
                            <a:pos x="29" y="21"/>
                          </a:cxn>
                        </a:cxnLst>
                        <a:rect l="0" t="0" r="r" b="b"/>
                        <a:pathLst>
                          <a:path w="32" h="54">
                            <a:moveTo>
                              <a:pt x="29" y="21"/>
                            </a:moveTo>
                            <a:cubicBezTo>
                              <a:pt x="19" y="14"/>
                              <a:pt x="15" y="7"/>
                              <a:pt x="5" y="0"/>
                            </a:cubicBezTo>
                            <a:cubicBezTo>
                              <a:pt x="0" y="14"/>
                              <a:pt x="6" y="25"/>
                              <a:pt x="11" y="39"/>
                            </a:cubicBezTo>
                            <a:cubicBezTo>
                              <a:pt x="13" y="45"/>
                              <a:pt x="27" y="54"/>
                              <a:pt x="29" y="48"/>
                            </a:cubicBezTo>
                            <a:cubicBezTo>
                              <a:pt x="32" y="40"/>
                              <a:pt x="29" y="30"/>
                              <a:pt x="29" y="21"/>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90" name="Freeform 86"/>
                      <p:cNvSpPr>
                        <a:spLocks noChangeAspect="1"/>
                      </p:cNvSpPr>
                      <p:nvPr/>
                    </p:nvSpPr>
                    <p:spPr bwMode="auto">
                      <a:xfrm rot="21508740">
                        <a:off x="3851264" y="3202587"/>
                        <a:ext cx="51481" cy="29352"/>
                      </a:xfrm>
                      <a:custGeom>
                        <a:avLst/>
                        <a:gdLst/>
                        <a:ahLst/>
                        <a:cxnLst>
                          <a:cxn ang="0">
                            <a:pos x="27" y="3"/>
                          </a:cxn>
                          <a:cxn ang="0">
                            <a:pos x="39" y="12"/>
                          </a:cxn>
                          <a:cxn ang="0">
                            <a:pos x="27" y="3"/>
                          </a:cxn>
                        </a:cxnLst>
                        <a:rect l="0" t="0" r="r" b="b"/>
                        <a:pathLst>
                          <a:path w="39" h="16">
                            <a:moveTo>
                              <a:pt x="27" y="3"/>
                            </a:moveTo>
                            <a:cubicBezTo>
                              <a:pt x="5" y="10"/>
                              <a:pt x="0" y="16"/>
                              <a:pt x="39" y="12"/>
                            </a:cubicBezTo>
                            <a:cubicBezTo>
                              <a:pt x="35" y="0"/>
                              <a:pt x="39" y="3"/>
                              <a:pt x="27" y="3"/>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91" name="Freeform 87"/>
                      <p:cNvSpPr>
                        <a:spLocks noChangeAspect="1"/>
                      </p:cNvSpPr>
                      <p:nvPr/>
                    </p:nvSpPr>
                    <p:spPr bwMode="auto">
                      <a:xfrm rot="21508740">
                        <a:off x="3913583" y="3169567"/>
                        <a:ext cx="67738" cy="44029"/>
                      </a:xfrm>
                      <a:custGeom>
                        <a:avLst/>
                        <a:gdLst/>
                        <a:ahLst/>
                        <a:cxnLst>
                          <a:cxn ang="0">
                            <a:pos x="26" y="0"/>
                          </a:cxn>
                          <a:cxn ang="0">
                            <a:pos x="32" y="36"/>
                          </a:cxn>
                          <a:cxn ang="0">
                            <a:pos x="26" y="0"/>
                          </a:cxn>
                        </a:cxnLst>
                        <a:rect l="0" t="0" r="r" b="b"/>
                        <a:pathLst>
                          <a:path w="52" h="36">
                            <a:moveTo>
                              <a:pt x="26" y="0"/>
                            </a:moveTo>
                            <a:cubicBezTo>
                              <a:pt x="0" y="9"/>
                              <a:pt x="17" y="26"/>
                              <a:pt x="32" y="36"/>
                            </a:cubicBezTo>
                            <a:cubicBezTo>
                              <a:pt x="52" y="29"/>
                              <a:pt x="36" y="10"/>
                              <a:pt x="26" y="0"/>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92" name="Freeform 88"/>
                      <p:cNvSpPr>
                        <a:spLocks noChangeAspect="1"/>
                      </p:cNvSpPr>
                      <p:nvPr/>
                    </p:nvSpPr>
                    <p:spPr bwMode="auto">
                      <a:xfrm>
                        <a:off x="2450432" y="4629826"/>
                        <a:ext cx="365787" cy="447617"/>
                      </a:xfrm>
                      <a:custGeom>
                        <a:avLst/>
                        <a:gdLst/>
                        <a:ahLst/>
                        <a:cxnLst>
                          <a:cxn ang="0">
                            <a:pos x="207" y="42"/>
                          </a:cxn>
                          <a:cxn ang="0">
                            <a:pos x="168" y="27"/>
                          </a:cxn>
                          <a:cxn ang="0">
                            <a:pos x="150" y="21"/>
                          </a:cxn>
                          <a:cxn ang="0">
                            <a:pos x="123" y="3"/>
                          </a:cxn>
                          <a:cxn ang="0">
                            <a:pos x="99" y="33"/>
                          </a:cxn>
                          <a:cxn ang="0">
                            <a:pos x="81" y="39"/>
                          </a:cxn>
                          <a:cxn ang="0">
                            <a:pos x="57" y="6"/>
                          </a:cxn>
                          <a:cxn ang="0">
                            <a:pos x="39" y="0"/>
                          </a:cxn>
                          <a:cxn ang="0">
                            <a:pos x="21" y="33"/>
                          </a:cxn>
                          <a:cxn ang="0">
                            <a:pos x="39" y="66"/>
                          </a:cxn>
                          <a:cxn ang="0">
                            <a:pos x="66" y="75"/>
                          </a:cxn>
                          <a:cxn ang="0">
                            <a:pos x="51" y="114"/>
                          </a:cxn>
                          <a:cxn ang="0">
                            <a:pos x="30" y="138"/>
                          </a:cxn>
                          <a:cxn ang="0">
                            <a:pos x="0" y="192"/>
                          </a:cxn>
                          <a:cxn ang="0">
                            <a:pos x="33" y="207"/>
                          </a:cxn>
                          <a:cxn ang="0">
                            <a:pos x="60" y="303"/>
                          </a:cxn>
                          <a:cxn ang="0">
                            <a:pos x="84" y="309"/>
                          </a:cxn>
                          <a:cxn ang="0">
                            <a:pos x="108" y="291"/>
                          </a:cxn>
                          <a:cxn ang="0">
                            <a:pos x="147" y="258"/>
                          </a:cxn>
                          <a:cxn ang="0">
                            <a:pos x="144" y="240"/>
                          </a:cxn>
                          <a:cxn ang="0">
                            <a:pos x="138" y="222"/>
                          </a:cxn>
                          <a:cxn ang="0">
                            <a:pos x="144" y="195"/>
                          </a:cxn>
                          <a:cxn ang="0">
                            <a:pos x="162" y="183"/>
                          </a:cxn>
                          <a:cxn ang="0">
                            <a:pos x="201" y="198"/>
                          </a:cxn>
                          <a:cxn ang="0">
                            <a:pos x="240" y="189"/>
                          </a:cxn>
                          <a:cxn ang="0">
                            <a:pos x="225" y="165"/>
                          </a:cxn>
                          <a:cxn ang="0">
                            <a:pos x="213" y="147"/>
                          </a:cxn>
                          <a:cxn ang="0">
                            <a:pos x="252" y="114"/>
                          </a:cxn>
                          <a:cxn ang="0">
                            <a:pos x="249" y="63"/>
                          </a:cxn>
                          <a:cxn ang="0">
                            <a:pos x="231" y="51"/>
                          </a:cxn>
                          <a:cxn ang="0">
                            <a:pos x="207" y="42"/>
                          </a:cxn>
                        </a:cxnLst>
                        <a:rect l="0" t="0" r="r" b="b"/>
                        <a:pathLst>
                          <a:path w="260" h="317">
                            <a:moveTo>
                              <a:pt x="207" y="42"/>
                            </a:moveTo>
                            <a:cubicBezTo>
                              <a:pt x="197" y="27"/>
                              <a:pt x="184" y="32"/>
                              <a:pt x="168" y="27"/>
                            </a:cubicBezTo>
                            <a:cubicBezTo>
                              <a:pt x="162" y="25"/>
                              <a:pt x="150" y="21"/>
                              <a:pt x="150" y="21"/>
                            </a:cubicBezTo>
                            <a:cubicBezTo>
                              <a:pt x="141" y="12"/>
                              <a:pt x="135" y="7"/>
                              <a:pt x="123" y="3"/>
                            </a:cubicBezTo>
                            <a:cubicBezTo>
                              <a:pt x="99" y="9"/>
                              <a:pt x="111" y="25"/>
                              <a:pt x="99" y="33"/>
                            </a:cubicBezTo>
                            <a:cubicBezTo>
                              <a:pt x="94" y="37"/>
                              <a:pt x="81" y="39"/>
                              <a:pt x="81" y="39"/>
                            </a:cubicBezTo>
                            <a:cubicBezTo>
                              <a:pt x="69" y="31"/>
                              <a:pt x="66" y="19"/>
                              <a:pt x="57" y="6"/>
                            </a:cubicBezTo>
                            <a:cubicBezTo>
                              <a:pt x="53" y="1"/>
                              <a:pt x="39" y="0"/>
                              <a:pt x="39" y="0"/>
                            </a:cubicBezTo>
                            <a:cubicBezTo>
                              <a:pt x="19" y="5"/>
                              <a:pt x="27" y="16"/>
                              <a:pt x="21" y="33"/>
                            </a:cubicBezTo>
                            <a:cubicBezTo>
                              <a:pt x="24" y="40"/>
                              <a:pt x="32" y="64"/>
                              <a:pt x="39" y="66"/>
                            </a:cubicBezTo>
                            <a:cubicBezTo>
                              <a:pt x="48" y="69"/>
                              <a:pt x="66" y="75"/>
                              <a:pt x="66" y="75"/>
                            </a:cubicBezTo>
                            <a:cubicBezTo>
                              <a:pt x="73" y="96"/>
                              <a:pt x="75" y="106"/>
                              <a:pt x="51" y="114"/>
                            </a:cubicBezTo>
                            <a:cubicBezTo>
                              <a:pt x="45" y="124"/>
                              <a:pt x="35" y="128"/>
                              <a:pt x="30" y="138"/>
                            </a:cubicBezTo>
                            <a:cubicBezTo>
                              <a:pt x="20" y="158"/>
                              <a:pt x="25" y="184"/>
                              <a:pt x="0" y="192"/>
                            </a:cubicBezTo>
                            <a:cubicBezTo>
                              <a:pt x="6" y="215"/>
                              <a:pt x="16" y="196"/>
                              <a:pt x="33" y="207"/>
                            </a:cubicBezTo>
                            <a:cubicBezTo>
                              <a:pt x="37" y="235"/>
                              <a:pt x="32" y="294"/>
                              <a:pt x="60" y="303"/>
                            </a:cubicBezTo>
                            <a:cubicBezTo>
                              <a:pt x="68" y="315"/>
                              <a:pt x="71" y="317"/>
                              <a:pt x="84" y="309"/>
                            </a:cubicBezTo>
                            <a:cubicBezTo>
                              <a:pt x="91" y="299"/>
                              <a:pt x="96" y="295"/>
                              <a:pt x="108" y="291"/>
                            </a:cubicBezTo>
                            <a:cubicBezTo>
                              <a:pt x="115" y="271"/>
                              <a:pt x="131" y="268"/>
                              <a:pt x="147" y="258"/>
                            </a:cubicBezTo>
                            <a:cubicBezTo>
                              <a:pt x="146" y="252"/>
                              <a:pt x="145" y="246"/>
                              <a:pt x="144" y="240"/>
                            </a:cubicBezTo>
                            <a:cubicBezTo>
                              <a:pt x="142" y="234"/>
                              <a:pt x="138" y="222"/>
                              <a:pt x="138" y="222"/>
                            </a:cubicBezTo>
                            <a:cubicBezTo>
                              <a:pt x="140" y="213"/>
                              <a:pt x="137" y="202"/>
                              <a:pt x="144" y="195"/>
                            </a:cubicBezTo>
                            <a:cubicBezTo>
                              <a:pt x="149" y="190"/>
                              <a:pt x="162" y="183"/>
                              <a:pt x="162" y="183"/>
                            </a:cubicBezTo>
                            <a:cubicBezTo>
                              <a:pt x="176" y="188"/>
                              <a:pt x="187" y="194"/>
                              <a:pt x="201" y="198"/>
                            </a:cubicBezTo>
                            <a:cubicBezTo>
                              <a:pt x="214" y="195"/>
                              <a:pt x="227" y="193"/>
                              <a:pt x="240" y="189"/>
                            </a:cubicBezTo>
                            <a:cubicBezTo>
                              <a:pt x="233" y="168"/>
                              <a:pt x="239" y="175"/>
                              <a:pt x="225" y="165"/>
                            </a:cubicBezTo>
                            <a:cubicBezTo>
                              <a:pt x="221" y="159"/>
                              <a:pt x="211" y="154"/>
                              <a:pt x="213" y="147"/>
                            </a:cubicBezTo>
                            <a:cubicBezTo>
                              <a:pt x="218" y="132"/>
                              <a:pt x="237" y="119"/>
                              <a:pt x="252" y="114"/>
                            </a:cubicBezTo>
                            <a:cubicBezTo>
                              <a:pt x="257" y="100"/>
                              <a:pt x="260" y="74"/>
                              <a:pt x="249" y="63"/>
                            </a:cubicBezTo>
                            <a:cubicBezTo>
                              <a:pt x="244" y="58"/>
                              <a:pt x="231" y="51"/>
                              <a:pt x="231" y="51"/>
                            </a:cubicBezTo>
                            <a:cubicBezTo>
                              <a:pt x="226" y="44"/>
                              <a:pt x="207" y="24"/>
                              <a:pt x="207" y="42"/>
                            </a:cubicBezTo>
                            <a:close/>
                          </a:path>
                        </a:pathLst>
                      </a:custGeom>
                      <a:solidFill>
                        <a:srgbClr val="E4F4D4"/>
                      </a:solidFill>
                      <a:ln w="15875" cap="flat" cmpd="sng">
                        <a:solidFill>
                          <a:srgbClr val="376199"/>
                        </a:solidFill>
                        <a:prstDash val="solid"/>
                        <a:round/>
                        <a:headEnd type="none" w="med" len="med"/>
                        <a:tailEnd type="none" w="med" len="med"/>
                      </a:ln>
                      <a:effectLst/>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93" name="Freeform 89"/>
                      <p:cNvSpPr>
                        <a:spLocks noChangeAspect="1"/>
                      </p:cNvSpPr>
                      <p:nvPr/>
                    </p:nvSpPr>
                    <p:spPr bwMode="auto">
                      <a:xfrm>
                        <a:off x="2068388" y="3888690"/>
                        <a:ext cx="471460" cy="491646"/>
                      </a:xfrm>
                      <a:custGeom>
                        <a:avLst/>
                        <a:gdLst/>
                        <a:ahLst/>
                        <a:cxnLst>
                          <a:cxn ang="0">
                            <a:pos x="212" y="28"/>
                          </a:cxn>
                          <a:cxn ang="0">
                            <a:pos x="194" y="16"/>
                          </a:cxn>
                          <a:cxn ang="0">
                            <a:pos x="188" y="12"/>
                          </a:cxn>
                          <a:cxn ang="0">
                            <a:pos x="164" y="6"/>
                          </a:cxn>
                          <a:cxn ang="0">
                            <a:pos x="152" y="26"/>
                          </a:cxn>
                          <a:cxn ang="0">
                            <a:pos x="130" y="30"/>
                          </a:cxn>
                          <a:cxn ang="0">
                            <a:pos x="134" y="54"/>
                          </a:cxn>
                          <a:cxn ang="0">
                            <a:pos x="116" y="64"/>
                          </a:cxn>
                          <a:cxn ang="0">
                            <a:pos x="104" y="80"/>
                          </a:cxn>
                          <a:cxn ang="0">
                            <a:pos x="102" y="122"/>
                          </a:cxn>
                          <a:cxn ang="0">
                            <a:pos x="100" y="128"/>
                          </a:cxn>
                          <a:cxn ang="0">
                            <a:pos x="80" y="124"/>
                          </a:cxn>
                          <a:cxn ang="0">
                            <a:pos x="26" y="142"/>
                          </a:cxn>
                          <a:cxn ang="0">
                            <a:pos x="42" y="158"/>
                          </a:cxn>
                          <a:cxn ang="0">
                            <a:pos x="54" y="166"/>
                          </a:cxn>
                          <a:cxn ang="0">
                            <a:pos x="56" y="172"/>
                          </a:cxn>
                          <a:cxn ang="0">
                            <a:pos x="62" y="176"/>
                          </a:cxn>
                          <a:cxn ang="0">
                            <a:pos x="66" y="188"/>
                          </a:cxn>
                          <a:cxn ang="0">
                            <a:pos x="36" y="194"/>
                          </a:cxn>
                          <a:cxn ang="0">
                            <a:pos x="14" y="192"/>
                          </a:cxn>
                          <a:cxn ang="0">
                            <a:pos x="12" y="204"/>
                          </a:cxn>
                          <a:cxn ang="0">
                            <a:pos x="0" y="212"/>
                          </a:cxn>
                          <a:cxn ang="0">
                            <a:pos x="40" y="238"/>
                          </a:cxn>
                          <a:cxn ang="0">
                            <a:pos x="74" y="236"/>
                          </a:cxn>
                          <a:cxn ang="0">
                            <a:pos x="94" y="262"/>
                          </a:cxn>
                          <a:cxn ang="0">
                            <a:pos x="96" y="304"/>
                          </a:cxn>
                          <a:cxn ang="0">
                            <a:pos x="104" y="338"/>
                          </a:cxn>
                          <a:cxn ang="0">
                            <a:pos x="116" y="342"/>
                          </a:cxn>
                          <a:cxn ang="0">
                            <a:pos x="144" y="326"/>
                          </a:cxn>
                          <a:cxn ang="0">
                            <a:pos x="176" y="282"/>
                          </a:cxn>
                          <a:cxn ang="0">
                            <a:pos x="196" y="274"/>
                          </a:cxn>
                          <a:cxn ang="0">
                            <a:pos x="208" y="262"/>
                          </a:cxn>
                          <a:cxn ang="0">
                            <a:pos x="214" y="256"/>
                          </a:cxn>
                          <a:cxn ang="0">
                            <a:pos x="224" y="232"/>
                          </a:cxn>
                          <a:cxn ang="0">
                            <a:pos x="236" y="228"/>
                          </a:cxn>
                          <a:cxn ang="0">
                            <a:pos x="252" y="244"/>
                          </a:cxn>
                          <a:cxn ang="0">
                            <a:pos x="270" y="250"/>
                          </a:cxn>
                          <a:cxn ang="0">
                            <a:pos x="288" y="266"/>
                          </a:cxn>
                          <a:cxn ang="0">
                            <a:pos x="302" y="252"/>
                          </a:cxn>
                          <a:cxn ang="0">
                            <a:pos x="322" y="192"/>
                          </a:cxn>
                          <a:cxn ang="0">
                            <a:pos x="334" y="174"/>
                          </a:cxn>
                          <a:cxn ang="0">
                            <a:pos x="320" y="160"/>
                          </a:cxn>
                          <a:cxn ang="0">
                            <a:pos x="316" y="154"/>
                          </a:cxn>
                          <a:cxn ang="0">
                            <a:pos x="310" y="150"/>
                          </a:cxn>
                          <a:cxn ang="0">
                            <a:pos x="294" y="124"/>
                          </a:cxn>
                          <a:cxn ang="0">
                            <a:pos x="274" y="142"/>
                          </a:cxn>
                          <a:cxn ang="0">
                            <a:pos x="240" y="134"/>
                          </a:cxn>
                          <a:cxn ang="0">
                            <a:pos x="228" y="130"/>
                          </a:cxn>
                          <a:cxn ang="0">
                            <a:pos x="188" y="142"/>
                          </a:cxn>
                          <a:cxn ang="0">
                            <a:pos x="178" y="112"/>
                          </a:cxn>
                          <a:cxn ang="0">
                            <a:pos x="188" y="74"/>
                          </a:cxn>
                          <a:cxn ang="0">
                            <a:pos x="214" y="44"/>
                          </a:cxn>
                          <a:cxn ang="0">
                            <a:pos x="212" y="28"/>
                          </a:cxn>
                        </a:cxnLst>
                        <a:rect l="0" t="0" r="r" b="b"/>
                        <a:pathLst>
                          <a:path w="334" h="342">
                            <a:moveTo>
                              <a:pt x="212" y="28"/>
                            </a:moveTo>
                            <a:cubicBezTo>
                              <a:pt x="206" y="24"/>
                              <a:pt x="200" y="20"/>
                              <a:pt x="194" y="16"/>
                            </a:cubicBezTo>
                            <a:cubicBezTo>
                              <a:pt x="192" y="15"/>
                              <a:pt x="188" y="12"/>
                              <a:pt x="188" y="12"/>
                            </a:cubicBezTo>
                            <a:cubicBezTo>
                              <a:pt x="184" y="0"/>
                              <a:pt x="176" y="4"/>
                              <a:pt x="164" y="6"/>
                            </a:cubicBezTo>
                            <a:cubicBezTo>
                              <a:pt x="154" y="9"/>
                              <a:pt x="155" y="17"/>
                              <a:pt x="152" y="26"/>
                            </a:cubicBezTo>
                            <a:cubicBezTo>
                              <a:pt x="150" y="33"/>
                              <a:pt x="137" y="29"/>
                              <a:pt x="130" y="30"/>
                            </a:cubicBezTo>
                            <a:cubicBezTo>
                              <a:pt x="123" y="40"/>
                              <a:pt x="131" y="44"/>
                              <a:pt x="134" y="54"/>
                            </a:cubicBezTo>
                            <a:cubicBezTo>
                              <a:pt x="128" y="58"/>
                              <a:pt x="122" y="60"/>
                              <a:pt x="116" y="64"/>
                            </a:cubicBezTo>
                            <a:cubicBezTo>
                              <a:pt x="110" y="73"/>
                              <a:pt x="107" y="69"/>
                              <a:pt x="104" y="80"/>
                            </a:cubicBezTo>
                            <a:cubicBezTo>
                              <a:pt x="103" y="94"/>
                              <a:pt x="103" y="108"/>
                              <a:pt x="102" y="122"/>
                            </a:cubicBezTo>
                            <a:cubicBezTo>
                              <a:pt x="102" y="124"/>
                              <a:pt x="102" y="128"/>
                              <a:pt x="100" y="128"/>
                            </a:cubicBezTo>
                            <a:cubicBezTo>
                              <a:pt x="93" y="129"/>
                              <a:pt x="80" y="124"/>
                              <a:pt x="80" y="124"/>
                            </a:cubicBezTo>
                            <a:cubicBezTo>
                              <a:pt x="52" y="127"/>
                              <a:pt x="54" y="139"/>
                              <a:pt x="26" y="142"/>
                            </a:cubicBezTo>
                            <a:cubicBezTo>
                              <a:pt x="21" y="158"/>
                              <a:pt x="32" y="152"/>
                              <a:pt x="42" y="158"/>
                            </a:cubicBezTo>
                            <a:cubicBezTo>
                              <a:pt x="46" y="160"/>
                              <a:pt x="54" y="166"/>
                              <a:pt x="54" y="166"/>
                            </a:cubicBezTo>
                            <a:cubicBezTo>
                              <a:pt x="55" y="168"/>
                              <a:pt x="55" y="170"/>
                              <a:pt x="56" y="172"/>
                            </a:cubicBezTo>
                            <a:cubicBezTo>
                              <a:pt x="58" y="174"/>
                              <a:pt x="61" y="174"/>
                              <a:pt x="62" y="176"/>
                            </a:cubicBezTo>
                            <a:cubicBezTo>
                              <a:pt x="64" y="180"/>
                              <a:pt x="66" y="188"/>
                              <a:pt x="66" y="188"/>
                            </a:cubicBezTo>
                            <a:cubicBezTo>
                              <a:pt x="61" y="202"/>
                              <a:pt x="50" y="195"/>
                              <a:pt x="36" y="194"/>
                            </a:cubicBezTo>
                            <a:cubicBezTo>
                              <a:pt x="27" y="192"/>
                              <a:pt x="22" y="189"/>
                              <a:pt x="14" y="192"/>
                            </a:cubicBezTo>
                            <a:cubicBezTo>
                              <a:pt x="13" y="196"/>
                              <a:pt x="14" y="201"/>
                              <a:pt x="12" y="204"/>
                            </a:cubicBezTo>
                            <a:cubicBezTo>
                              <a:pt x="9" y="208"/>
                              <a:pt x="0" y="212"/>
                              <a:pt x="0" y="212"/>
                            </a:cubicBezTo>
                            <a:cubicBezTo>
                              <a:pt x="3" y="225"/>
                              <a:pt x="27" y="234"/>
                              <a:pt x="40" y="238"/>
                            </a:cubicBezTo>
                            <a:cubicBezTo>
                              <a:pt x="54" y="236"/>
                              <a:pt x="60" y="234"/>
                              <a:pt x="74" y="236"/>
                            </a:cubicBezTo>
                            <a:cubicBezTo>
                              <a:pt x="84" y="243"/>
                              <a:pt x="83" y="255"/>
                              <a:pt x="94" y="262"/>
                            </a:cubicBezTo>
                            <a:cubicBezTo>
                              <a:pt x="101" y="284"/>
                              <a:pt x="98" y="270"/>
                              <a:pt x="96" y="304"/>
                            </a:cubicBezTo>
                            <a:cubicBezTo>
                              <a:pt x="96" y="307"/>
                              <a:pt x="100" y="337"/>
                              <a:pt x="104" y="338"/>
                            </a:cubicBezTo>
                            <a:cubicBezTo>
                              <a:pt x="108" y="339"/>
                              <a:pt x="116" y="342"/>
                              <a:pt x="116" y="342"/>
                            </a:cubicBezTo>
                            <a:cubicBezTo>
                              <a:pt x="129" y="339"/>
                              <a:pt x="133" y="333"/>
                              <a:pt x="144" y="326"/>
                            </a:cubicBezTo>
                            <a:cubicBezTo>
                              <a:pt x="158" y="305"/>
                              <a:pt x="145" y="292"/>
                              <a:pt x="176" y="282"/>
                            </a:cubicBezTo>
                            <a:cubicBezTo>
                              <a:pt x="196" y="289"/>
                              <a:pt x="182" y="288"/>
                              <a:pt x="196" y="274"/>
                            </a:cubicBezTo>
                            <a:cubicBezTo>
                              <a:pt x="200" y="270"/>
                              <a:pt x="204" y="266"/>
                              <a:pt x="208" y="262"/>
                            </a:cubicBezTo>
                            <a:cubicBezTo>
                              <a:pt x="210" y="260"/>
                              <a:pt x="214" y="256"/>
                              <a:pt x="214" y="256"/>
                            </a:cubicBezTo>
                            <a:cubicBezTo>
                              <a:pt x="215" y="252"/>
                              <a:pt x="218" y="235"/>
                              <a:pt x="224" y="232"/>
                            </a:cubicBezTo>
                            <a:cubicBezTo>
                              <a:pt x="228" y="230"/>
                              <a:pt x="236" y="228"/>
                              <a:pt x="236" y="228"/>
                            </a:cubicBezTo>
                            <a:cubicBezTo>
                              <a:pt x="243" y="232"/>
                              <a:pt x="245" y="240"/>
                              <a:pt x="252" y="244"/>
                            </a:cubicBezTo>
                            <a:cubicBezTo>
                              <a:pt x="258" y="247"/>
                              <a:pt x="270" y="250"/>
                              <a:pt x="270" y="250"/>
                            </a:cubicBezTo>
                            <a:cubicBezTo>
                              <a:pt x="275" y="265"/>
                              <a:pt x="273" y="262"/>
                              <a:pt x="288" y="266"/>
                            </a:cubicBezTo>
                            <a:cubicBezTo>
                              <a:pt x="294" y="264"/>
                              <a:pt x="302" y="252"/>
                              <a:pt x="302" y="252"/>
                            </a:cubicBezTo>
                            <a:cubicBezTo>
                              <a:pt x="298" y="216"/>
                              <a:pt x="295" y="210"/>
                              <a:pt x="322" y="192"/>
                            </a:cubicBezTo>
                            <a:cubicBezTo>
                              <a:pt x="325" y="184"/>
                              <a:pt x="330" y="181"/>
                              <a:pt x="334" y="174"/>
                            </a:cubicBezTo>
                            <a:cubicBezTo>
                              <a:pt x="331" y="166"/>
                              <a:pt x="328" y="163"/>
                              <a:pt x="320" y="160"/>
                            </a:cubicBezTo>
                            <a:cubicBezTo>
                              <a:pt x="319" y="158"/>
                              <a:pt x="318" y="156"/>
                              <a:pt x="316" y="154"/>
                            </a:cubicBezTo>
                            <a:cubicBezTo>
                              <a:pt x="314" y="152"/>
                              <a:pt x="312" y="152"/>
                              <a:pt x="310" y="150"/>
                            </a:cubicBezTo>
                            <a:cubicBezTo>
                              <a:pt x="303" y="141"/>
                              <a:pt x="306" y="128"/>
                              <a:pt x="294" y="124"/>
                            </a:cubicBezTo>
                            <a:cubicBezTo>
                              <a:pt x="289" y="131"/>
                              <a:pt x="282" y="139"/>
                              <a:pt x="274" y="142"/>
                            </a:cubicBezTo>
                            <a:cubicBezTo>
                              <a:pt x="266" y="154"/>
                              <a:pt x="250" y="139"/>
                              <a:pt x="240" y="134"/>
                            </a:cubicBezTo>
                            <a:cubicBezTo>
                              <a:pt x="236" y="132"/>
                              <a:pt x="228" y="130"/>
                              <a:pt x="228" y="130"/>
                            </a:cubicBezTo>
                            <a:cubicBezTo>
                              <a:pt x="189" y="133"/>
                              <a:pt x="211" y="134"/>
                              <a:pt x="188" y="142"/>
                            </a:cubicBezTo>
                            <a:cubicBezTo>
                              <a:pt x="182" y="132"/>
                              <a:pt x="180" y="123"/>
                              <a:pt x="178" y="112"/>
                            </a:cubicBezTo>
                            <a:cubicBezTo>
                              <a:pt x="180" y="99"/>
                              <a:pt x="184" y="87"/>
                              <a:pt x="188" y="74"/>
                            </a:cubicBezTo>
                            <a:cubicBezTo>
                              <a:pt x="190" y="68"/>
                              <a:pt x="215" y="53"/>
                              <a:pt x="214" y="44"/>
                            </a:cubicBezTo>
                            <a:cubicBezTo>
                              <a:pt x="213" y="39"/>
                              <a:pt x="213" y="33"/>
                              <a:pt x="212" y="28"/>
                            </a:cubicBezTo>
                            <a:close/>
                          </a:path>
                        </a:pathLst>
                      </a:custGeom>
                      <a:solidFill>
                        <a:srgbClr val="E4F4D4"/>
                      </a:solidFill>
                      <a:ln w="15875" cap="flat" cmpd="sng">
                        <a:solidFill>
                          <a:srgbClr val="376199"/>
                        </a:solidFill>
                        <a:prstDash val="solid"/>
                        <a:round/>
                        <a:headEnd type="none" w="med" len="med"/>
                        <a:tailEnd type="none" w="med" len="med"/>
                      </a:ln>
                      <a:effectLst/>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94" name="Freeform 90"/>
                      <p:cNvSpPr>
                        <a:spLocks noChangeAspect="1"/>
                      </p:cNvSpPr>
                      <p:nvPr/>
                    </p:nvSpPr>
                    <p:spPr bwMode="auto">
                      <a:xfrm>
                        <a:off x="2477528" y="4009766"/>
                        <a:ext cx="165282" cy="275174"/>
                      </a:xfrm>
                      <a:custGeom>
                        <a:avLst/>
                        <a:gdLst/>
                        <a:ahLst/>
                        <a:cxnLst>
                          <a:cxn ang="0">
                            <a:pos x="62" y="5"/>
                          </a:cxn>
                          <a:cxn ang="0">
                            <a:pos x="18" y="5"/>
                          </a:cxn>
                          <a:cxn ang="0">
                            <a:pos x="6" y="9"/>
                          </a:cxn>
                          <a:cxn ang="0">
                            <a:pos x="6" y="39"/>
                          </a:cxn>
                          <a:cxn ang="0">
                            <a:pos x="18" y="47"/>
                          </a:cxn>
                          <a:cxn ang="0">
                            <a:pos x="34" y="69"/>
                          </a:cxn>
                          <a:cxn ang="0">
                            <a:pos x="42" y="87"/>
                          </a:cxn>
                          <a:cxn ang="0">
                            <a:pos x="20" y="119"/>
                          </a:cxn>
                          <a:cxn ang="0">
                            <a:pos x="8" y="137"/>
                          </a:cxn>
                          <a:cxn ang="0">
                            <a:pos x="18" y="167"/>
                          </a:cxn>
                          <a:cxn ang="0">
                            <a:pos x="34" y="185"/>
                          </a:cxn>
                          <a:cxn ang="0">
                            <a:pos x="68" y="183"/>
                          </a:cxn>
                          <a:cxn ang="0">
                            <a:pos x="94" y="191"/>
                          </a:cxn>
                          <a:cxn ang="0">
                            <a:pos x="106" y="189"/>
                          </a:cxn>
                          <a:cxn ang="0">
                            <a:pos x="94" y="159"/>
                          </a:cxn>
                          <a:cxn ang="0">
                            <a:pos x="106" y="129"/>
                          </a:cxn>
                          <a:cxn ang="0">
                            <a:pos x="110" y="117"/>
                          </a:cxn>
                          <a:cxn ang="0">
                            <a:pos x="112" y="97"/>
                          </a:cxn>
                          <a:cxn ang="0">
                            <a:pos x="120" y="85"/>
                          </a:cxn>
                          <a:cxn ang="0">
                            <a:pos x="78" y="31"/>
                          </a:cxn>
                          <a:cxn ang="0">
                            <a:pos x="62" y="5"/>
                          </a:cxn>
                        </a:cxnLst>
                        <a:rect l="0" t="0" r="r" b="b"/>
                        <a:pathLst>
                          <a:path w="120" h="191">
                            <a:moveTo>
                              <a:pt x="62" y="5"/>
                            </a:moveTo>
                            <a:cubicBezTo>
                              <a:pt x="44" y="0"/>
                              <a:pt x="50" y="1"/>
                              <a:pt x="18" y="5"/>
                            </a:cubicBezTo>
                            <a:cubicBezTo>
                              <a:pt x="14" y="6"/>
                              <a:pt x="6" y="9"/>
                              <a:pt x="6" y="9"/>
                            </a:cubicBezTo>
                            <a:cubicBezTo>
                              <a:pt x="3" y="19"/>
                              <a:pt x="0" y="25"/>
                              <a:pt x="6" y="39"/>
                            </a:cubicBezTo>
                            <a:cubicBezTo>
                              <a:pt x="8" y="43"/>
                              <a:pt x="18" y="47"/>
                              <a:pt x="18" y="47"/>
                            </a:cubicBezTo>
                            <a:cubicBezTo>
                              <a:pt x="21" y="57"/>
                              <a:pt x="26" y="63"/>
                              <a:pt x="34" y="69"/>
                            </a:cubicBezTo>
                            <a:cubicBezTo>
                              <a:pt x="38" y="74"/>
                              <a:pt x="42" y="87"/>
                              <a:pt x="42" y="87"/>
                            </a:cubicBezTo>
                            <a:cubicBezTo>
                              <a:pt x="40" y="100"/>
                              <a:pt x="32" y="111"/>
                              <a:pt x="20" y="119"/>
                            </a:cubicBezTo>
                            <a:cubicBezTo>
                              <a:pt x="17" y="127"/>
                              <a:pt x="12" y="130"/>
                              <a:pt x="8" y="137"/>
                            </a:cubicBezTo>
                            <a:cubicBezTo>
                              <a:pt x="10" y="148"/>
                              <a:pt x="8" y="160"/>
                              <a:pt x="18" y="167"/>
                            </a:cubicBezTo>
                            <a:cubicBezTo>
                              <a:pt x="20" y="174"/>
                              <a:pt x="27" y="183"/>
                              <a:pt x="34" y="185"/>
                            </a:cubicBezTo>
                            <a:cubicBezTo>
                              <a:pt x="59" y="180"/>
                              <a:pt x="47" y="180"/>
                              <a:pt x="68" y="183"/>
                            </a:cubicBezTo>
                            <a:cubicBezTo>
                              <a:pt x="77" y="186"/>
                              <a:pt x="85" y="189"/>
                              <a:pt x="94" y="191"/>
                            </a:cubicBezTo>
                            <a:cubicBezTo>
                              <a:pt x="98" y="190"/>
                              <a:pt x="102" y="191"/>
                              <a:pt x="106" y="189"/>
                            </a:cubicBezTo>
                            <a:cubicBezTo>
                              <a:pt x="114" y="185"/>
                              <a:pt x="96" y="166"/>
                              <a:pt x="94" y="159"/>
                            </a:cubicBezTo>
                            <a:cubicBezTo>
                              <a:pt x="96" y="146"/>
                              <a:pt x="101" y="140"/>
                              <a:pt x="106" y="129"/>
                            </a:cubicBezTo>
                            <a:cubicBezTo>
                              <a:pt x="108" y="125"/>
                              <a:pt x="110" y="117"/>
                              <a:pt x="110" y="117"/>
                            </a:cubicBezTo>
                            <a:cubicBezTo>
                              <a:pt x="111" y="110"/>
                              <a:pt x="110" y="103"/>
                              <a:pt x="112" y="97"/>
                            </a:cubicBezTo>
                            <a:cubicBezTo>
                              <a:pt x="113" y="92"/>
                              <a:pt x="120" y="85"/>
                              <a:pt x="120" y="85"/>
                            </a:cubicBezTo>
                            <a:cubicBezTo>
                              <a:pt x="116" y="44"/>
                              <a:pt x="117" y="41"/>
                              <a:pt x="78" y="31"/>
                            </a:cubicBezTo>
                            <a:cubicBezTo>
                              <a:pt x="72" y="22"/>
                              <a:pt x="62" y="18"/>
                              <a:pt x="62" y="5"/>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95" name="Freeform 91"/>
                      <p:cNvSpPr>
                        <a:spLocks noChangeAspect="1"/>
                      </p:cNvSpPr>
                      <p:nvPr/>
                    </p:nvSpPr>
                    <p:spPr bwMode="auto">
                      <a:xfrm>
                        <a:off x="2244507" y="4211561"/>
                        <a:ext cx="233020" cy="275174"/>
                      </a:xfrm>
                      <a:custGeom>
                        <a:avLst/>
                        <a:gdLst/>
                        <a:ahLst/>
                        <a:cxnLst>
                          <a:cxn ang="0">
                            <a:pos x="156" y="85"/>
                          </a:cxn>
                          <a:cxn ang="0">
                            <a:pos x="160" y="45"/>
                          </a:cxn>
                          <a:cxn ang="0">
                            <a:pos x="130" y="19"/>
                          </a:cxn>
                          <a:cxn ang="0">
                            <a:pos x="96" y="9"/>
                          </a:cxn>
                          <a:cxn ang="0">
                            <a:pos x="82" y="31"/>
                          </a:cxn>
                          <a:cxn ang="0">
                            <a:pos x="64" y="45"/>
                          </a:cxn>
                          <a:cxn ang="0">
                            <a:pos x="54" y="61"/>
                          </a:cxn>
                          <a:cxn ang="0">
                            <a:pos x="32" y="67"/>
                          </a:cxn>
                          <a:cxn ang="0">
                            <a:pos x="20" y="85"/>
                          </a:cxn>
                          <a:cxn ang="0">
                            <a:pos x="0" y="119"/>
                          </a:cxn>
                          <a:cxn ang="0">
                            <a:pos x="46" y="131"/>
                          </a:cxn>
                          <a:cxn ang="0">
                            <a:pos x="60" y="145"/>
                          </a:cxn>
                          <a:cxn ang="0">
                            <a:pos x="72" y="151"/>
                          </a:cxn>
                          <a:cxn ang="0">
                            <a:pos x="60" y="181"/>
                          </a:cxn>
                          <a:cxn ang="0">
                            <a:pos x="86" y="189"/>
                          </a:cxn>
                          <a:cxn ang="0">
                            <a:pos x="106" y="165"/>
                          </a:cxn>
                          <a:cxn ang="0">
                            <a:pos x="104" y="147"/>
                          </a:cxn>
                          <a:cxn ang="0">
                            <a:pos x="122" y="139"/>
                          </a:cxn>
                          <a:cxn ang="0">
                            <a:pos x="128" y="137"/>
                          </a:cxn>
                          <a:cxn ang="0">
                            <a:pos x="134" y="105"/>
                          </a:cxn>
                          <a:cxn ang="0">
                            <a:pos x="158" y="93"/>
                          </a:cxn>
                          <a:cxn ang="0">
                            <a:pos x="156" y="85"/>
                          </a:cxn>
                        </a:cxnLst>
                        <a:rect l="0" t="0" r="r" b="b"/>
                        <a:pathLst>
                          <a:path w="164" h="195">
                            <a:moveTo>
                              <a:pt x="156" y="85"/>
                            </a:moveTo>
                            <a:cubicBezTo>
                              <a:pt x="153" y="62"/>
                              <a:pt x="153" y="65"/>
                              <a:pt x="160" y="45"/>
                            </a:cubicBezTo>
                            <a:cubicBezTo>
                              <a:pt x="147" y="36"/>
                              <a:pt x="148" y="25"/>
                              <a:pt x="130" y="19"/>
                            </a:cubicBezTo>
                            <a:cubicBezTo>
                              <a:pt x="117" y="0"/>
                              <a:pt x="127" y="7"/>
                              <a:pt x="96" y="9"/>
                            </a:cubicBezTo>
                            <a:cubicBezTo>
                              <a:pt x="87" y="15"/>
                              <a:pt x="89" y="24"/>
                              <a:pt x="82" y="31"/>
                            </a:cubicBezTo>
                            <a:cubicBezTo>
                              <a:pt x="77" y="36"/>
                              <a:pt x="69" y="40"/>
                              <a:pt x="64" y="45"/>
                            </a:cubicBezTo>
                            <a:cubicBezTo>
                              <a:pt x="59" y="59"/>
                              <a:pt x="64" y="55"/>
                              <a:pt x="54" y="61"/>
                            </a:cubicBezTo>
                            <a:cubicBezTo>
                              <a:pt x="44" y="58"/>
                              <a:pt x="39" y="60"/>
                              <a:pt x="32" y="67"/>
                            </a:cubicBezTo>
                            <a:cubicBezTo>
                              <a:pt x="29" y="75"/>
                              <a:pt x="26" y="79"/>
                              <a:pt x="20" y="85"/>
                            </a:cubicBezTo>
                            <a:cubicBezTo>
                              <a:pt x="16" y="97"/>
                              <a:pt x="4" y="106"/>
                              <a:pt x="0" y="119"/>
                            </a:cubicBezTo>
                            <a:cubicBezTo>
                              <a:pt x="9" y="133"/>
                              <a:pt x="32" y="130"/>
                              <a:pt x="46" y="131"/>
                            </a:cubicBezTo>
                            <a:cubicBezTo>
                              <a:pt x="53" y="133"/>
                              <a:pt x="55" y="143"/>
                              <a:pt x="60" y="145"/>
                            </a:cubicBezTo>
                            <a:cubicBezTo>
                              <a:pt x="68" y="148"/>
                              <a:pt x="64" y="146"/>
                              <a:pt x="72" y="151"/>
                            </a:cubicBezTo>
                            <a:cubicBezTo>
                              <a:pt x="68" y="162"/>
                              <a:pt x="63" y="171"/>
                              <a:pt x="60" y="181"/>
                            </a:cubicBezTo>
                            <a:cubicBezTo>
                              <a:pt x="65" y="195"/>
                              <a:pt x="72" y="191"/>
                              <a:pt x="86" y="189"/>
                            </a:cubicBezTo>
                            <a:cubicBezTo>
                              <a:pt x="97" y="182"/>
                              <a:pt x="94" y="169"/>
                              <a:pt x="106" y="165"/>
                            </a:cubicBezTo>
                            <a:cubicBezTo>
                              <a:pt x="108" y="159"/>
                              <a:pt x="104" y="147"/>
                              <a:pt x="104" y="147"/>
                            </a:cubicBezTo>
                            <a:cubicBezTo>
                              <a:pt x="114" y="141"/>
                              <a:pt x="108" y="144"/>
                              <a:pt x="122" y="139"/>
                            </a:cubicBezTo>
                            <a:cubicBezTo>
                              <a:pt x="124" y="138"/>
                              <a:pt x="128" y="137"/>
                              <a:pt x="128" y="137"/>
                            </a:cubicBezTo>
                            <a:cubicBezTo>
                              <a:pt x="131" y="127"/>
                              <a:pt x="127" y="113"/>
                              <a:pt x="134" y="105"/>
                            </a:cubicBezTo>
                            <a:cubicBezTo>
                              <a:pt x="139" y="98"/>
                              <a:pt x="151" y="98"/>
                              <a:pt x="158" y="93"/>
                            </a:cubicBezTo>
                            <a:cubicBezTo>
                              <a:pt x="163" y="85"/>
                              <a:pt x="164" y="88"/>
                              <a:pt x="156" y="85"/>
                            </a:cubicBezTo>
                            <a:close/>
                          </a:path>
                        </a:pathLst>
                      </a:custGeom>
                      <a:solidFill>
                        <a:srgbClr val="E4F4D4"/>
                      </a:solidFill>
                      <a:ln w="15875" cap="flat" cmpd="sng">
                        <a:solidFill>
                          <a:srgbClr val="376199"/>
                        </a:solidFill>
                        <a:prstDash val="solid"/>
                        <a:round/>
                        <a:headEnd type="none" w="med" len="med"/>
                        <a:tailEnd type="none" w="med" len="med"/>
                      </a:ln>
                      <a:effectLst/>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96" name="Freeform 92"/>
                      <p:cNvSpPr>
                        <a:spLocks noChangeAspect="1"/>
                      </p:cNvSpPr>
                      <p:nvPr/>
                    </p:nvSpPr>
                    <p:spPr bwMode="auto">
                      <a:xfrm>
                        <a:off x="2230960" y="4442708"/>
                        <a:ext cx="387463" cy="506321"/>
                      </a:xfrm>
                      <a:custGeom>
                        <a:avLst/>
                        <a:gdLst/>
                        <a:ahLst/>
                        <a:cxnLst>
                          <a:cxn ang="0">
                            <a:pos x="154" y="30"/>
                          </a:cxn>
                          <a:cxn ang="0">
                            <a:pos x="122" y="8"/>
                          </a:cxn>
                          <a:cxn ang="0">
                            <a:pos x="90" y="28"/>
                          </a:cxn>
                          <a:cxn ang="0">
                            <a:pos x="72" y="30"/>
                          </a:cxn>
                          <a:cxn ang="0">
                            <a:pos x="32" y="56"/>
                          </a:cxn>
                          <a:cxn ang="0">
                            <a:pos x="28" y="74"/>
                          </a:cxn>
                          <a:cxn ang="0">
                            <a:pos x="8" y="112"/>
                          </a:cxn>
                          <a:cxn ang="0">
                            <a:pos x="2" y="130"/>
                          </a:cxn>
                          <a:cxn ang="0">
                            <a:pos x="0" y="136"/>
                          </a:cxn>
                          <a:cxn ang="0">
                            <a:pos x="4" y="162"/>
                          </a:cxn>
                          <a:cxn ang="0">
                            <a:pos x="36" y="262"/>
                          </a:cxn>
                          <a:cxn ang="0">
                            <a:pos x="56" y="270"/>
                          </a:cxn>
                          <a:cxn ang="0">
                            <a:pos x="40" y="292"/>
                          </a:cxn>
                          <a:cxn ang="0">
                            <a:pos x="42" y="286"/>
                          </a:cxn>
                          <a:cxn ang="0">
                            <a:pos x="44" y="296"/>
                          </a:cxn>
                          <a:cxn ang="0">
                            <a:pos x="58" y="314"/>
                          </a:cxn>
                          <a:cxn ang="0">
                            <a:pos x="72" y="342"/>
                          </a:cxn>
                          <a:cxn ang="0">
                            <a:pos x="92" y="336"/>
                          </a:cxn>
                          <a:cxn ang="0">
                            <a:pos x="120" y="356"/>
                          </a:cxn>
                          <a:cxn ang="0">
                            <a:pos x="138" y="340"/>
                          </a:cxn>
                          <a:cxn ang="0">
                            <a:pos x="156" y="332"/>
                          </a:cxn>
                          <a:cxn ang="0">
                            <a:pos x="178" y="294"/>
                          </a:cxn>
                          <a:cxn ang="0">
                            <a:pos x="196" y="258"/>
                          </a:cxn>
                          <a:cxn ang="0">
                            <a:pos x="214" y="242"/>
                          </a:cxn>
                          <a:cxn ang="0">
                            <a:pos x="226" y="238"/>
                          </a:cxn>
                          <a:cxn ang="0">
                            <a:pos x="208" y="200"/>
                          </a:cxn>
                          <a:cxn ang="0">
                            <a:pos x="190" y="190"/>
                          </a:cxn>
                          <a:cxn ang="0">
                            <a:pos x="174" y="174"/>
                          </a:cxn>
                          <a:cxn ang="0">
                            <a:pos x="198" y="132"/>
                          </a:cxn>
                          <a:cxn ang="0">
                            <a:pos x="224" y="152"/>
                          </a:cxn>
                          <a:cxn ang="0">
                            <a:pos x="236" y="162"/>
                          </a:cxn>
                          <a:cxn ang="0">
                            <a:pos x="248" y="166"/>
                          </a:cxn>
                          <a:cxn ang="0">
                            <a:pos x="274" y="132"/>
                          </a:cxn>
                          <a:cxn ang="0">
                            <a:pos x="250" y="102"/>
                          </a:cxn>
                          <a:cxn ang="0">
                            <a:pos x="238" y="94"/>
                          </a:cxn>
                          <a:cxn ang="0">
                            <a:pos x="224" y="72"/>
                          </a:cxn>
                          <a:cxn ang="0">
                            <a:pos x="194" y="62"/>
                          </a:cxn>
                          <a:cxn ang="0">
                            <a:pos x="186" y="50"/>
                          </a:cxn>
                          <a:cxn ang="0">
                            <a:pos x="174" y="46"/>
                          </a:cxn>
                          <a:cxn ang="0">
                            <a:pos x="154" y="30"/>
                          </a:cxn>
                        </a:cxnLst>
                        <a:rect l="0" t="0" r="r" b="b"/>
                        <a:pathLst>
                          <a:path w="280" h="356">
                            <a:moveTo>
                              <a:pt x="154" y="30"/>
                            </a:moveTo>
                            <a:cubicBezTo>
                              <a:pt x="141" y="22"/>
                              <a:pt x="137" y="12"/>
                              <a:pt x="122" y="8"/>
                            </a:cubicBezTo>
                            <a:cubicBezTo>
                              <a:pt x="110" y="0"/>
                              <a:pt x="106" y="23"/>
                              <a:pt x="90" y="28"/>
                            </a:cubicBezTo>
                            <a:cubicBezTo>
                              <a:pt x="81" y="25"/>
                              <a:pt x="78" y="21"/>
                              <a:pt x="72" y="30"/>
                            </a:cubicBezTo>
                            <a:cubicBezTo>
                              <a:pt x="99" y="57"/>
                              <a:pt x="46" y="55"/>
                              <a:pt x="32" y="56"/>
                            </a:cubicBezTo>
                            <a:cubicBezTo>
                              <a:pt x="27" y="63"/>
                              <a:pt x="25" y="66"/>
                              <a:pt x="28" y="74"/>
                            </a:cubicBezTo>
                            <a:cubicBezTo>
                              <a:pt x="26" y="90"/>
                              <a:pt x="22" y="103"/>
                              <a:pt x="8" y="112"/>
                            </a:cubicBezTo>
                            <a:cubicBezTo>
                              <a:pt x="6" y="118"/>
                              <a:pt x="4" y="124"/>
                              <a:pt x="2" y="130"/>
                            </a:cubicBezTo>
                            <a:cubicBezTo>
                              <a:pt x="1" y="132"/>
                              <a:pt x="0" y="136"/>
                              <a:pt x="0" y="136"/>
                            </a:cubicBezTo>
                            <a:cubicBezTo>
                              <a:pt x="6" y="145"/>
                              <a:pt x="7" y="152"/>
                              <a:pt x="4" y="162"/>
                            </a:cubicBezTo>
                            <a:cubicBezTo>
                              <a:pt x="9" y="198"/>
                              <a:pt x="25" y="228"/>
                              <a:pt x="36" y="262"/>
                            </a:cubicBezTo>
                            <a:cubicBezTo>
                              <a:pt x="38" y="267"/>
                              <a:pt x="52" y="269"/>
                              <a:pt x="56" y="270"/>
                            </a:cubicBezTo>
                            <a:cubicBezTo>
                              <a:pt x="60" y="282"/>
                              <a:pt x="49" y="286"/>
                              <a:pt x="40" y="292"/>
                            </a:cubicBezTo>
                            <a:cubicBezTo>
                              <a:pt x="41" y="290"/>
                              <a:pt x="41" y="285"/>
                              <a:pt x="42" y="286"/>
                            </a:cubicBezTo>
                            <a:cubicBezTo>
                              <a:pt x="44" y="288"/>
                              <a:pt x="43" y="293"/>
                              <a:pt x="44" y="296"/>
                            </a:cubicBezTo>
                            <a:cubicBezTo>
                              <a:pt x="47" y="303"/>
                              <a:pt x="55" y="307"/>
                              <a:pt x="58" y="314"/>
                            </a:cubicBezTo>
                            <a:cubicBezTo>
                              <a:pt x="63" y="325"/>
                              <a:pt x="59" y="338"/>
                              <a:pt x="72" y="342"/>
                            </a:cubicBezTo>
                            <a:cubicBezTo>
                              <a:pt x="80" y="338"/>
                              <a:pt x="83" y="333"/>
                              <a:pt x="92" y="336"/>
                            </a:cubicBezTo>
                            <a:cubicBezTo>
                              <a:pt x="96" y="348"/>
                              <a:pt x="110" y="349"/>
                              <a:pt x="120" y="356"/>
                            </a:cubicBezTo>
                            <a:cubicBezTo>
                              <a:pt x="131" y="349"/>
                              <a:pt x="124" y="354"/>
                              <a:pt x="138" y="340"/>
                            </a:cubicBezTo>
                            <a:cubicBezTo>
                              <a:pt x="143" y="335"/>
                              <a:pt x="151" y="336"/>
                              <a:pt x="156" y="332"/>
                            </a:cubicBezTo>
                            <a:cubicBezTo>
                              <a:pt x="160" y="316"/>
                              <a:pt x="169" y="308"/>
                              <a:pt x="178" y="294"/>
                            </a:cubicBezTo>
                            <a:cubicBezTo>
                              <a:pt x="185" y="284"/>
                              <a:pt x="188" y="268"/>
                              <a:pt x="196" y="258"/>
                            </a:cubicBezTo>
                            <a:cubicBezTo>
                              <a:pt x="198" y="255"/>
                              <a:pt x="208" y="245"/>
                              <a:pt x="214" y="242"/>
                            </a:cubicBezTo>
                            <a:cubicBezTo>
                              <a:pt x="218" y="240"/>
                              <a:pt x="226" y="238"/>
                              <a:pt x="226" y="238"/>
                            </a:cubicBezTo>
                            <a:cubicBezTo>
                              <a:pt x="234" y="221"/>
                              <a:pt x="225" y="204"/>
                              <a:pt x="208" y="200"/>
                            </a:cubicBezTo>
                            <a:cubicBezTo>
                              <a:pt x="202" y="196"/>
                              <a:pt x="195" y="195"/>
                              <a:pt x="190" y="190"/>
                            </a:cubicBezTo>
                            <a:cubicBezTo>
                              <a:pt x="184" y="185"/>
                              <a:pt x="181" y="179"/>
                              <a:pt x="174" y="174"/>
                            </a:cubicBezTo>
                            <a:cubicBezTo>
                              <a:pt x="176" y="150"/>
                              <a:pt x="175" y="140"/>
                              <a:pt x="198" y="132"/>
                            </a:cubicBezTo>
                            <a:cubicBezTo>
                              <a:pt x="206" y="144"/>
                              <a:pt x="211" y="149"/>
                              <a:pt x="224" y="152"/>
                            </a:cubicBezTo>
                            <a:cubicBezTo>
                              <a:pt x="228" y="155"/>
                              <a:pt x="231" y="159"/>
                              <a:pt x="236" y="162"/>
                            </a:cubicBezTo>
                            <a:cubicBezTo>
                              <a:pt x="240" y="164"/>
                              <a:pt x="248" y="166"/>
                              <a:pt x="248" y="166"/>
                            </a:cubicBezTo>
                            <a:cubicBezTo>
                              <a:pt x="267" y="161"/>
                              <a:pt x="262" y="144"/>
                              <a:pt x="274" y="132"/>
                            </a:cubicBezTo>
                            <a:cubicBezTo>
                              <a:pt x="280" y="113"/>
                              <a:pt x="265" y="107"/>
                              <a:pt x="250" y="102"/>
                            </a:cubicBezTo>
                            <a:cubicBezTo>
                              <a:pt x="245" y="100"/>
                              <a:pt x="238" y="94"/>
                              <a:pt x="238" y="94"/>
                            </a:cubicBezTo>
                            <a:cubicBezTo>
                              <a:pt x="235" y="85"/>
                              <a:pt x="231" y="77"/>
                              <a:pt x="224" y="72"/>
                            </a:cubicBezTo>
                            <a:cubicBezTo>
                              <a:pt x="211" y="76"/>
                              <a:pt x="203" y="71"/>
                              <a:pt x="194" y="62"/>
                            </a:cubicBezTo>
                            <a:cubicBezTo>
                              <a:pt x="192" y="56"/>
                              <a:pt x="192" y="53"/>
                              <a:pt x="186" y="50"/>
                            </a:cubicBezTo>
                            <a:cubicBezTo>
                              <a:pt x="182" y="48"/>
                              <a:pt x="174" y="46"/>
                              <a:pt x="174" y="46"/>
                            </a:cubicBezTo>
                            <a:cubicBezTo>
                              <a:pt x="171" y="42"/>
                              <a:pt x="148" y="11"/>
                              <a:pt x="154" y="30"/>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97" name="Freeform 93"/>
                      <p:cNvSpPr>
                        <a:spLocks noChangeAspect="1"/>
                      </p:cNvSpPr>
                      <p:nvPr/>
                    </p:nvSpPr>
                    <p:spPr bwMode="auto">
                      <a:xfrm>
                        <a:off x="1954588" y="4317962"/>
                        <a:ext cx="398302" cy="311864"/>
                      </a:xfrm>
                      <a:custGeom>
                        <a:avLst/>
                        <a:gdLst/>
                        <a:ahLst/>
                        <a:cxnLst>
                          <a:cxn ang="0">
                            <a:pos x="128" y="4"/>
                          </a:cxn>
                          <a:cxn ang="0">
                            <a:pos x="178" y="16"/>
                          </a:cxn>
                          <a:cxn ang="0">
                            <a:pos x="190" y="32"/>
                          </a:cxn>
                          <a:cxn ang="0">
                            <a:pos x="202" y="36"/>
                          </a:cxn>
                          <a:cxn ang="0">
                            <a:pos x="232" y="50"/>
                          </a:cxn>
                          <a:cxn ang="0">
                            <a:pos x="258" y="52"/>
                          </a:cxn>
                          <a:cxn ang="0">
                            <a:pos x="264" y="64"/>
                          </a:cxn>
                          <a:cxn ang="0">
                            <a:pos x="276" y="68"/>
                          </a:cxn>
                          <a:cxn ang="0">
                            <a:pos x="272" y="90"/>
                          </a:cxn>
                          <a:cxn ang="0">
                            <a:pos x="276" y="114"/>
                          </a:cxn>
                          <a:cxn ang="0">
                            <a:pos x="280" y="126"/>
                          </a:cxn>
                          <a:cxn ang="0">
                            <a:pos x="236" y="140"/>
                          </a:cxn>
                          <a:cxn ang="0">
                            <a:pos x="196" y="218"/>
                          </a:cxn>
                          <a:cxn ang="0">
                            <a:pos x="184" y="202"/>
                          </a:cxn>
                          <a:cxn ang="0">
                            <a:pos x="168" y="180"/>
                          </a:cxn>
                          <a:cxn ang="0">
                            <a:pos x="142" y="136"/>
                          </a:cxn>
                          <a:cxn ang="0">
                            <a:pos x="100" y="138"/>
                          </a:cxn>
                          <a:cxn ang="0">
                            <a:pos x="62" y="88"/>
                          </a:cxn>
                          <a:cxn ang="0">
                            <a:pos x="14" y="66"/>
                          </a:cxn>
                          <a:cxn ang="0">
                            <a:pos x="30" y="46"/>
                          </a:cxn>
                          <a:cxn ang="0">
                            <a:pos x="42" y="42"/>
                          </a:cxn>
                          <a:cxn ang="0">
                            <a:pos x="50" y="20"/>
                          </a:cxn>
                          <a:cxn ang="0">
                            <a:pos x="86" y="16"/>
                          </a:cxn>
                          <a:cxn ang="0">
                            <a:pos x="128" y="4"/>
                          </a:cxn>
                        </a:cxnLst>
                        <a:rect l="0" t="0" r="r" b="b"/>
                        <a:pathLst>
                          <a:path w="283" h="218">
                            <a:moveTo>
                              <a:pt x="128" y="4"/>
                            </a:moveTo>
                            <a:cubicBezTo>
                              <a:pt x="147" y="0"/>
                              <a:pt x="163" y="6"/>
                              <a:pt x="178" y="16"/>
                            </a:cubicBezTo>
                            <a:cubicBezTo>
                              <a:pt x="180" y="21"/>
                              <a:pt x="186" y="29"/>
                              <a:pt x="190" y="32"/>
                            </a:cubicBezTo>
                            <a:cubicBezTo>
                              <a:pt x="194" y="34"/>
                              <a:pt x="202" y="36"/>
                              <a:pt x="202" y="36"/>
                            </a:cubicBezTo>
                            <a:cubicBezTo>
                              <a:pt x="217" y="31"/>
                              <a:pt x="219" y="48"/>
                              <a:pt x="232" y="50"/>
                            </a:cubicBezTo>
                            <a:cubicBezTo>
                              <a:pt x="241" y="51"/>
                              <a:pt x="249" y="51"/>
                              <a:pt x="258" y="52"/>
                            </a:cubicBezTo>
                            <a:cubicBezTo>
                              <a:pt x="260" y="56"/>
                              <a:pt x="260" y="61"/>
                              <a:pt x="264" y="64"/>
                            </a:cubicBezTo>
                            <a:cubicBezTo>
                              <a:pt x="267" y="66"/>
                              <a:pt x="276" y="68"/>
                              <a:pt x="276" y="68"/>
                            </a:cubicBezTo>
                            <a:cubicBezTo>
                              <a:pt x="283" y="79"/>
                              <a:pt x="283" y="83"/>
                              <a:pt x="272" y="90"/>
                            </a:cubicBezTo>
                            <a:cubicBezTo>
                              <a:pt x="269" y="100"/>
                              <a:pt x="272" y="105"/>
                              <a:pt x="276" y="114"/>
                            </a:cubicBezTo>
                            <a:cubicBezTo>
                              <a:pt x="278" y="118"/>
                              <a:pt x="280" y="126"/>
                              <a:pt x="280" y="126"/>
                            </a:cubicBezTo>
                            <a:cubicBezTo>
                              <a:pt x="276" y="139"/>
                              <a:pt x="249" y="138"/>
                              <a:pt x="236" y="140"/>
                            </a:cubicBezTo>
                            <a:cubicBezTo>
                              <a:pt x="220" y="164"/>
                              <a:pt x="224" y="199"/>
                              <a:pt x="196" y="218"/>
                            </a:cubicBezTo>
                            <a:cubicBezTo>
                              <a:pt x="193" y="210"/>
                              <a:pt x="191" y="207"/>
                              <a:pt x="184" y="202"/>
                            </a:cubicBezTo>
                            <a:cubicBezTo>
                              <a:pt x="178" y="194"/>
                              <a:pt x="172" y="189"/>
                              <a:pt x="168" y="180"/>
                            </a:cubicBezTo>
                            <a:cubicBezTo>
                              <a:pt x="162" y="167"/>
                              <a:pt x="157" y="141"/>
                              <a:pt x="142" y="136"/>
                            </a:cubicBezTo>
                            <a:cubicBezTo>
                              <a:pt x="123" y="139"/>
                              <a:pt x="121" y="140"/>
                              <a:pt x="100" y="138"/>
                            </a:cubicBezTo>
                            <a:cubicBezTo>
                              <a:pt x="97" y="117"/>
                              <a:pt x="84" y="95"/>
                              <a:pt x="62" y="88"/>
                            </a:cubicBezTo>
                            <a:cubicBezTo>
                              <a:pt x="50" y="76"/>
                              <a:pt x="32" y="68"/>
                              <a:pt x="14" y="66"/>
                            </a:cubicBezTo>
                            <a:cubicBezTo>
                              <a:pt x="0" y="52"/>
                              <a:pt x="17" y="48"/>
                              <a:pt x="30" y="46"/>
                            </a:cubicBezTo>
                            <a:cubicBezTo>
                              <a:pt x="34" y="45"/>
                              <a:pt x="41" y="46"/>
                              <a:pt x="42" y="42"/>
                            </a:cubicBezTo>
                            <a:cubicBezTo>
                              <a:pt x="43" y="37"/>
                              <a:pt x="44" y="23"/>
                              <a:pt x="50" y="20"/>
                            </a:cubicBezTo>
                            <a:cubicBezTo>
                              <a:pt x="60" y="14"/>
                              <a:pt x="74" y="17"/>
                              <a:pt x="86" y="16"/>
                            </a:cubicBezTo>
                            <a:cubicBezTo>
                              <a:pt x="105" y="10"/>
                              <a:pt x="106" y="4"/>
                              <a:pt x="128" y="4"/>
                            </a:cubicBezTo>
                            <a:close/>
                          </a:path>
                        </a:pathLst>
                      </a:custGeom>
                      <a:solidFill>
                        <a:srgbClr val="E4F4D4"/>
                      </a:solidFill>
                      <a:ln w="15875" cap="flat" cmpd="sng">
                        <a:solidFill>
                          <a:srgbClr val="376199"/>
                        </a:solidFill>
                        <a:prstDash val="solid"/>
                        <a:round/>
                        <a:headEnd type="none" w="med" len="med"/>
                        <a:tailEnd type="none" w="med" len="med"/>
                      </a:ln>
                      <a:effectLst/>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98" name="Freeform 94"/>
                      <p:cNvSpPr>
                        <a:spLocks noChangeAspect="1"/>
                      </p:cNvSpPr>
                      <p:nvPr/>
                    </p:nvSpPr>
                    <p:spPr bwMode="auto">
                      <a:xfrm>
                        <a:off x="1992521" y="4171202"/>
                        <a:ext cx="230310" cy="176112"/>
                      </a:xfrm>
                      <a:custGeom>
                        <a:avLst/>
                        <a:gdLst/>
                        <a:ahLst/>
                        <a:cxnLst>
                          <a:cxn ang="0">
                            <a:pos x="28" y="4"/>
                          </a:cxn>
                          <a:cxn ang="0">
                            <a:pos x="42" y="10"/>
                          </a:cxn>
                          <a:cxn ang="0">
                            <a:pos x="54" y="14"/>
                          </a:cxn>
                          <a:cxn ang="0">
                            <a:pos x="88" y="34"/>
                          </a:cxn>
                          <a:cxn ang="0">
                            <a:pos x="132" y="32"/>
                          </a:cxn>
                          <a:cxn ang="0">
                            <a:pos x="158" y="96"/>
                          </a:cxn>
                          <a:cxn ang="0">
                            <a:pos x="150" y="118"/>
                          </a:cxn>
                          <a:cxn ang="0">
                            <a:pos x="136" y="114"/>
                          </a:cxn>
                          <a:cxn ang="0">
                            <a:pos x="124" y="106"/>
                          </a:cxn>
                          <a:cxn ang="0">
                            <a:pos x="92" y="112"/>
                          </a:cxn>
                          <a:cxn ang="0">
                            <a:pos x="68" y="120"/>
                          </a:cxn>
                          <a:cxn ang="0">
                            <a:pos x="56" y="124"/>
                          </a:cxn>
                          <a:cxn ang="0">
                            <a:pos x="30" y="70"/>
                          </a:cxn>
                          <a:cxn ang="0">
                            <a:pos x="20" y="72"/>
                          </a:cxn>
                          <a:cxn ang="0">
                            <a:pos x="8" y="64"/>
                          </a:cxn>
                          <a:cxn ang="0">
                            <a:pos x="0" y="44"/>
                          </a:cxn>
                          <a:cxn ang="0">
                            <a:pos x="28" y="4"/>
                          </a:cxn>
                        </a:cxnLst>
                        <a:rect l="0" t="0" r="r" b="b"/>
                        <a:pathLst>
                          <a:path w="158" h="124">
                            <a:moveTo>
                              <a:pt x="28" y="4"/>
                            </a:moveTo>
                            <a:cubicBezTo>
                              <a:pt x="47" y="10"/>
                              <a:pt x="17" y="0"/>
                              <a:pt x="42" y="10"/>
                            </a:cubicBezTo>
                            <a:cubicBezTo>
                              <a:pt x="46" y="12"/>
                              <a:pt x="54" y="14"/>
                              <a:pt x="54" y="14"/>
                            </a:cubicBezTo>
                            <a:cubicBezTo>
                              <a:pt x="62" y="25"/>
                              <a:pt x="77" y="26"/>
                              <a:pt x="88" y="34"/>
                            </a:cubicBezTo>
                            <a:cubicBezTo>
                              <a:pt x="108" y="32"/>
                              <a:pt x="111" y="30"/>
                              <a:pt x="132" y="32"/>
                            </a:cubicBezTo>
                            <a:cubicBezTo>
                              <a:pt x="149" y="44"/>
                              <a:pt x="155" y="76"/>
                              <a:pt x="158" y="96"/>
                            </a:cubicBezTo>
                            <a:cubicBezTo>
                              <a:pt x="156" y="105"/>
                              <a:pt x="155" y="110"/>
                              <a:pt x="150" y="118"/>
                            </a:cubicBezTo>
                            <a:cubicBezTo>
                              <a:pt x="148" y="118"/>
                              <a:pt x="138" y="115"/>
                              <a:pt x="136" y="114"/>
                            </a:cubicBezTo>
                            <a:cubicBezTo>
                              <a:pt x="132" y="112"/>
                              <a:pt x="124" y="106"/>
                              <a:pt x="124" y="106"/>
                            </a:cubicBezTo>
                            <a:cubicBezTo>
                              <a:pt x="113" y="108"/>
                              <a:pt x="104" y="111"/>
                              <a:pt x="92" y="112"/>
                            </a:cubicBezTo>
                            <a:cubicBezTo>
                              <a:pt x="84" y="115"/>
                              <a:pt x="76" y="117"/>
                              <a:pt x="68" y="120"/>
                            </a:cubicBezTo>
                            <a:cubicBezTo>
                              <a:pt x="64" y="121"/>
                              <a:pt x="56" y="124"/>
                              <a:pt x="56" y="124"/>
                            </a:cubicBezTo>
                            <a:cubicBezTo>
                              <a:pt x="53" y="110"/>
                              <a:pt x="46" y="75"/>
                              <a:pt x="30" y="70"/>
                            </a:cubicBezTo>
                            <a:cubicBezTo>
                              <a:pt x="27" y="71"/>
                              <a:pt x="23" y="73"/>
                              <a:pt x="20" y="72"/>
                            </a:cubicBezTo>
                            <a:cubicBezTo>
                              <a:pt x="15" y="71"/>
                              <a:pt x="8" y="64"/>
                              <a:pt x="8" y="64"/>
                            </a:cubicBezTo>
                            <a:cubicBezTo>
                              <a:pt x="3" y="57"/>
                              <a:pt x="2" y="52"/>
                              <a:pt x="0" y="44"/>
                            </a:cubicBezTo>
                            <a:cubicBezTo>
                              <a:pt x="3" y="11"/>
                              <a:pt x="6" y="19"/>
                              <a:pt x="28" y="4"/>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99" name="Freeform 95"/>
                      <p:cNvSpPr>
                        <a:spLocks noChangeAspect="1"/>
                      </p:cNvSpPr>
                      <p:nvPr/>
                    </p:nvSpPr>
                    <p:spPr bwMode="auto">
                      <a:xfrm>
                        <a:off x="1913944" y="4259258"/>
                        <a:ext cx="167991" cy="132085"/>
                      </a:xfrm>
                      <a:custGeom>
                        <a:avLst/>
                        <a:gdLst/>
                        <a:ahLst/>
                        <a:cxnLst>
                          <a:cxn ang="0">
                            <a:pos x="34" y="12"/>
                          </a:cxn>
                          <a:cxn ang="0">
                            <a:pos x="66" y="0"/>
                          </a:cxn>
                          <a:cxn ang="0">
                            <a:pos x="98" y="12"/>
                          </a:cxn>
                          <a:cxn ang="0">
                            <a:pos x="118" y="54"/>
                          </a:cxn>
                          <a:cxn ang="0">
                            <a:pos x="82" y="66"/>
                          </a:cxn>
                          <a:cxn ang="0">
                            <a:pos x="52" y="92"/>
                          </a:cxn>
                          <a:cxn ang="0">
                            <a:pos x="18" y="86"/>
                          </a:cxn>
                          <a:cxn ang="0">
                            <a:pos x="2" y="82"/>
                          </a:cxn>
                          <a:cxn ang="0">
                            <a:pos x="8" y="62"/>
                          </a:cxn>
                          <a:cxn ang="0">
                            <a:pos x="12" y="50"/>
                          </a:cxn>
                          <a:cxn ang="0">
                            <a:pos x="4" y="38"/>
                          </a:cxn>
                          <a:cxn ang="0">
                            <a:pos x="2" y="32"/>
                          </a:cxn>
                          <a:cxn ang="0">
                            <a:pos x="20" y="38"/>
                          </a:cxn>
                          <a:cxn ang="0">
                            <a:pos x="26" y="16"/>
                          </a:cxn>
                          <a:cxn ang="0">
                            <a:pos x="34" y="12"/>
                          </a:cxn>
                        </a:cxnLst>
                        <a:rect l="0" t="0" r="r" b="b"/>
                        <a:pathLst>
                          <a:path w="118" h="92">
                            <a:moveTo>
                              <a:pt x="34" y="12"/>
                            </a:moveTo>
                            <a:cubicBezTo>
                              <a:pt x="45" y="8"/>
                              <a:pt x="56" y="6"/>
                              <a:pt x="66" y="0"/>
                            </a:cubicBezTo>
                            <a:cubicBezTo>
                              <a:pt x="77" y="3"/>
                              <a:pt x="88" y="6"/>
                              <a:pt x="98" y="12"/>
                            </a:cubicBezTo>
                            <a:cubicBezTo>
                              <a:pt x="106" y="24"/>
                              <a:pt x="113" y="40"/>
                              <a:pt x="118" y="54"/>
                            </a:cubicBezTo>
                            <a:cubicBezTo>
                              <a:pt x="113" y="70"/>
                              <a:pt x="95" y="58"/>
                              <a:pt x="82" y="66"/>
                            </a:cubicBezTo>
                            <a:cubicBezTo>
                              <a:pt x="75" y="86"/>
                              <a:pt x="74" y="88"/>
                              <a:pt x="52" y="92"/>
                            </a:cubicBezTo>
                            <a:cubicBezTo>
                              <a:pt x="26" y="90"/>
                              <a:pt x="37" y="92"/>
                              <a:pt x="18" y="86"/>
                            </a:cubicBezTo>
                            <a:cubicBezTo>
                              <a:pt x="13" y="84"/>
                              <a:pt x="2" y="82"/>
                              <a:pt x="2" y="82"/>
                            </a:cubicBezTo>
                            <a:cubicBezTo>
                              <a:pt x="5" y="70"/>
                              <a:pt x="3" y="77"/>
                              <a:pt x="8" y="62"/>
                            </a:cubicBezTo>
                            <a:cubicBezTo>
                              <a:pt x="9" y="58"/>
                              <a:pt x="12" y="50"/>
                              <a:pt x="12" y="50"/>
                            </a:cubicBezTo>
                            <a:cubicBezTo>
                              <a:pt x="9" y="46"/>
                              <a:pt x="7" y="42"/>
                              <a:pt x="4" y="38"/>
                            </a:cubicBezTo>
                            <a:cubicBezTo>
                              <a:pt x="3" y="36"/>
                              <a:pt x="0" y="32"/>
                              <a:pt x="2" y="32"/>
                            </a:cubicBezTo>
                            <a:cubicBezTo>
                              <a:pt x="8" y="31"/>
                              <a:pt x="20" y="38"/>
                              <a:pt x="20" y="38"/>
                            </a:cubicBezTo>
                            <a:cubicBezTo>
                              <a:pt x="22" y="31"/>
                              <a:pt x="22" y="22"/>
                              <a:pt x="26" y="16"/>
                            </a:cubicBezTo>
                            <a:cubicBezTo>
                              <a:pt x="28" y="14"/>
                              <a:pt x="34" y="12"/>
                              <a:pt x="34" y="12"/>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00" name="Freeform 96"/>
                      <p:cNvSpPr>
                        <a:spLocks noChangeAspect="1"/>
                      </p:cNvSpPr>
                      <p:nvPr/>
                    </p:nvSpPr>
                    <p:spPr bwMode="auto">
                      <a:xfrm>
                        <a:off x="1732405" y="4057463"/>
                        <a:ext cx="422688" cy="253161"/>
                      </a:xfrm>
                      <a:custGeom>
                        <a:avLst/>
                        <a:gdLst/>
                        <a:ahLst/>
                        <a:cxnLst>
                          <a:cxn ang="0">
                            <a:pos x="190" y="18"/>
                          </a:cxn>
                          <a:cxn ang="0">
                            <a:pos x="214" y="12"/>
                          </a:cxn>
                          <a:cxn ang="0">
                            <a:pos x="240" y="0"/>
                          </a:cxn>
                          <a:cxn ang="0">
                            <a:pos x="254" y="12"/>
                          </a:cxn>
                          <a:cxn ang="0">
                            <a:pos x="270" y="24"/>
                          </a:cxn>
                          <a:cxn ang="0">
                            <a:pos x="292" y="38"/>
                          </a:cxn>
                          <a:cxn ang="0">
                            <a:pos x="304" y="60"/>
                          </a:cxn>
                          <a:cxn ang="0">
                            <a:pos x="274" y="76"/>
                          </a:cxn>
                          <a:cxn ang="0">
                            <a:pos x="250" y="90"/>
                          </a:cxn>
                          <a:cxn ang="0">
                            <a:pos x="236" y="84"/>
                          </a:cxn>
                          <a:cxn ang="0">
                            <a:pos x="224" y="80"/>
                          </a:cxn>
                          <a:cxn ang="0">
                            <a:pos x="200" y="90"/>
                          </a:cxn>
                          <a:cxn ang="0">
                            <a:pos x="192" y="108"/>
                          </a:cxn>
                          <a:cxn ang="0">
                            <a:pos x="164" y="156"/>
                          </a:cxn>
                          <a:cxn ang="0">
                            <a:pos x="150" y="176"/>
                          </a:cxn>
                          <a:cxn ang="0">
                            <a:pos x="94" y="174"/>
                          </a:cxn>
                          <a:cxn ang="0">
                            <a:pos x="78" y="178"/>
                          </a:cxn>
                          <a:cxn ang="0">
                            <a:pos x="56" y="152"/>
                          </a:cxn>
                          <a:cxn ang="0">
                            <a:pos x="38" y="134"/>
                          </a:cxn>
                          <a:cxn ang="0">
                            <a:pos x="20" y="122"/>
                          </a:cxn>
                          <a:cxn ang="0">
                            <a:pos x="6" y="106"/>
                          </a:cxn>
                          <a:cxn ang="0">
                            <a:pos x="0" y="88"/>
                          </a:cxn>
                          <a:cxn ang="0">
                            <a:pos x="76" y="50"/>
                          </a:cxn>
                          <a:cxn ang="0">
                            <a:pos x="80" y="44"/>
                          </a:cxn>
                          <a:cxn ang="0">
                            <a:pos x="86" y="42"/>
                          </a:cxn>
                          <a:cxn ang="0">
                            <a:pos x="92" y="24"/>
                          </a:cxn>
                          <a:cxn ang="0">
                            <a:pos x="104" y="16"/>
                          </a:cxn>
                          <a:cxn ang="0">
                            <a:pos x="148" y="18"/>
                          </a:cxn>
                          <a:cxn ang="0">
                            <a:pos x="170" y="2"/>
                          </a:cxn>
                          <a:cxn ang="0">
                            <a:pos x="190" y="18"/>
                          </a:cxn>
                        </a:cxnLst>
                        <a:rect l="0" t="0" r="r" b="b"/>
                        <a:pathLst>
                          <a:path w="304" h="178">
                            <a:moveTo>
                              <a:pt x="190" y="18"/>
                            </a:moveTo>
                            <a:cubicBezTo>
                              <a:pt x="198" y="16"/>
                              <a:pt x="206" y="14"/>
                              <a:pt x="214" y="12"/>
                            </a:cubicBezTo>
                            <a:cubicBezTo>
                              <a:pt x="222" y="7"/>
                              <a:pt x="231" y="3"/>
                              <a:pt x="240" y="0"/>
                            </a:cubicBezTo>
                            <a:cubicBezTo>
                              <a:pt x="248" y="3"/>
                              <a:pt x="247" y="7"/>
                              <a:pt x="254" y="12"/>
                            </a:cubicBezTo>
                            <a:cubicBezTo>
                              <a:pt x="259" y="19"/>
                              <a:pt x="263" y="19"/>
                              <a:pt x="270" y="24"/>
                            </a:cubicBezTo>
                            <a:cubicBezTo>
                              <a:pt x="274" y="35"/>
                              <a:pt x="282" y="35"/>
                              <a:pt x="292" y="38"/>
                            </a:cubicBezTo>
                            <a:cubicBezTo>
                              <a:pt x="302" y="45"/>
                              <a:pt x="302" y="48"/>
                              <a:pt x="304" y="60"/>
                            </a:cubicBezTo>
                            <a:cubicBezTo>
                              <a:pt x="301" y="87"/>
                              <a:pt x="297" y="79"/>
                              <a:pt x="274" y="76"/>
                            </a:cubicBezTo>
                            <a:cubicBezTo>
                              <a:pt x="256" y="70"/>
                              <a:pt x="263" y="86"/>
                              <a:pt x="250" y="90"/>
                            </a:cubicBezTo>
                            <a:cubicBezTo>
                              <a:pt x="229" y="85"/>
                              <a:pt x="254" y="92"/>
                              <a:pt x="236" y="84"/>
                            </a:cubicBezTo>
                            <a:cubicBezTo>
                              <a:pt x="232" y="82"/>
                              <a:pt x="224" y="80"/>
                              <a:pt x="224" y="80"/>
                            </a:cubicBezTo>
                            <a:cubicBezTo>
                              <a:pt x="215" y="81"/>
                              <a:pt x="200" y="90"/>
                              <a:pt x="200" y="90"/>
                            </a:cubicBezTo>
                            <a:cubicBezTo>
                              <a:pt x="196" y="95"/>
                              <a:pt x="192" y="108"/>
                              <a:pt x="192" y="108"/>
                            </a:cubicBezTo>
                            <a:cubicBezTo>
                              <a:pt x="190" y="155"/>
                              <a:pt x="197" y="148"/>
                              <a:pt x="164" y="156"/>
                            </a:cubicBezTo>
                            <a:cubicBezTo>
                              <a:pt x="154" y="162"/>
                              <a:pt x="160" y="170"/>
                              <a:pt x="150" y="176"/>
                            </a:cubicBezTo>
                            <a:cubicBezTo>
                              <a:pt x="131" y="163"/>
                              <a:pt x="143" y="170"/>
                              <a:pt x="94" y="174"/>
                            </a:cubicBezTo>
                            <a:cubicBezTo>
                              <a:pt x="89" y="174"/>
                              <a:pt x="78" y="178"/>
                              <a:pt x="78" y="178"/>
                            </a:cubicBezTo>
                            <a:cubicBezTo>
                              <a:pt x="69" y="169"/>
                              <a:pt x="68" y="156"/>
                              <a:pt x="56" y="152"/>
                            </a:cubicBezTo>
                            <a:cubicBezTo>
                              <a:pt x="50" y="146"/>
                              <a:pt x="45" y="139"/>
                              <a:pt x="38" y="134"/>
                            </a:cubicBezTo>
                            <a:cubicBezTo>
                              <a:pt x="32" y="130"/>
                              <a:pt x="20" y="122"/>
                              <a:pt x="20" y="122"/>
                            </a:cubicBezTo>
                            <a:cubicBezTo>
                              <a:pt x="17" y="114"/>
                              <a:pt x="13" y="111"/>
                              <a:pt x="6" y="106"/>
                            </a:cubicBezTo>
                            <a:cubicBezTo>
                              <a:pt x="4" y="100"/>
                              <a:pt x="0" y="88"/>
                              <a:pt x="0" y="88"/>
                            </a:cubicBezTo>
                            <a:cubicBezTo>
                              <a:pt x="4" y="66"/>
                              <a:pt x="55" y="53"/>
                              <a:pt x="76" y="50"/>
                            </a:cubicBezTo>
                            <a:cubicBezTo>
                              <a:pt x="77" y="48"/>
                              <a:pt x="78" y="46"/>
                              <a:pt x="80" y="44"/>
                            </a:cubicBezTo>
                            <a:cubicBezTo>
                              <a:pt x="82" y="43"/>
                              <a:pt x="85" y="44"/>
                              <a:pt x="86" y="42"/>
                            </a:cubicBezTo>
                            <a:cubicBezTo>
                              <a:pt x="86" y="42"/>
                              <a:pt x="91" y="27"/>
                              <a:pt x="92" y="24"/>
                            </a:cubicBezTo>
                            <a:cubicBezTo>
                              <a:pt x="94" y="19"/>
                              <a:pt x="104" y="16"/>
                              <a:pt x="104" y="16"/>
                            </a:cubicBezTo>
                            <a:cubicBezTo>
                              <a:pt x="123" y="21"/>
                              <a:pt x="121" y="20"/>
                              <a:pt x="148" y="18"/>
                            </a:cubicBezTo>
                            <a:cubicBezTo>
                              <a:pt x="154" y="10"/>
                              <a:pt x="161" y="5"/>
                              <a:pt x="170" y="2"/>
                            </a:cubicBezTo>
                            <a:cubicBezTo>
                              <a:pt x="173" y="11"/>
                              <a:pt x="181" y="18"/>
                              <a:pt x="190" y="18"/>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01" name="Freeform 97"/>
                      <p:cNvSpPr>
                        <a:spLocks noChangeAspect="1"/>
                      </p:cNvSpPr>
                      <p:nvPr/>
                    </p:nvSpPr>
                    <p:spPr bwMode="auto">
                      <a:xfrm>
                        <a:off x="1680924" y="4211561"/>
                        <a:ext cx="246567" cy="190788"/>
                      </a:xfrm>
                      <a:custGeom>
                        <a:avLst/>
                        <a:gdLst/>
                        <a:ahLst/>
                        <a:cxnLst>
                          <a:cxn ang="0">
                            <a:pos x="138" y="132"/>
                          </a:cxn>
                          <a:cxn ang="0">
                            <a:pos x="172" y="128"/>
                          </a:cxn>
                          <a:cxn ang="0">
                            <a:pos x="178" y="104"/>
                          </a:cxn>
                          <a:cxn ang="0">
                            <a:pos x="180" y="98"/>
                          </a:cxn>
                          <a:cxn ang="0">
                            <a:pos x="174" y="70"/>
                          </a:cxn>
                          <a:cxn ang="0">
                            <a:pos x="162" y="66"/>
                          </a:cxn>
                          <a:cxn ang="0">
                            <a:pos x="144" y="68"/>
                          </a:cxn>
                          <a:cxn ang="0">
                            <a:pos x="132" y="72"/>
                          </a:cxn>
                          <a:cxn ang="0">
                            <a:pos x="100" y="48"/>
                          </a:cxn>
                          <a:cxn ang="0">
                            <a:pos x="88" y="40"/>
                          </a:cxn>
                          <a:cxn ang="0">
                            <a:pos x="64" y="12"/>
                          </a:cxn>
                          <a:cxn ang="0">
                            <a:pos x="46" y="0"/>
                          </a:cxn>
                          <a:cxn ang="0">
                            <a:pos x="32" y="8"/>
                          </a:cxn>
                          <a:cxn ang="0">
                            <a:pos x="24" y="32"/>
                          </a:cxn>
                          <a:cxn ang="0">
                            <a:pos x="0" y="46"/>
                          </a:cxn>
                          <a:cxn ang="0">
                            <a:pos x="30" y="70"/>
                          </a:cxn>
                          <a:cxn ang="0">
                            <a:pos x="36" y="102"/>
                          </a:cxn>
                          <a:cxn ang="0">
                            <a:pos x="48" y="106"/>
                          </a:cxn>
                          <a:cxn ang="0">
                            <a:pos x="72" y="122"/>
                          </a:cxn>
                          <a:cxn ang="0">
                            <a:pos x="90" y="114"/>
                          </a:cxn>
                          <a:cxn ang="0">
                            <a:pos x="116" y="128"/>
                          </a:cxn>
                          <a:cxn ang="0">
                            <a:pos x="122" y="132"/>
                          </a:cxn>
                          <a:cxn ang="0">
                            <a:pos x="158" y="132"/>
                          </a:cxn>
                        </a:cxnLst>
                        <a:rect l="0" t="0" r="r" b="b"/>
                        <a:pathLst>
                          <a:path w="180" h="137">
                            <a:moveTo>
                              <a:pt x="138" y="132"/>
                            </a:moveTo>
                            <a:cubicBezTo>
                              <a:pt x="157" y="134"/>
                              <a:pt x="159" y="137"/>
                              <a:pt x="172" y="128"/>
                            </a:cubicBezTo>
                            <a:cubicBezTo>
                              <a:pt x="175" y="112"/>
                              <a:pt x="173" y="120"/>
                              <a:pt x="178" y="104"/>
                            </a:cubicBezTo>
                            <a:cubicBezTo>
                              <a:pt x="179" y="102"/>
                              <a:pt x="180" y="98"/>
                              <a:pt x="180" y="98"/>
                            </a:cubicBezTo>
                            <a:cubicBezTo>
                              <a:pt x="177" y="78"/>
                              <a:pt x="180" y="87"/>
                              <a:pt x="174" y="70"/>
                            </a:cubicBezTo>
                            <a:cubicBezTo>
                              <a:pt x="173" y="66"/>
                              <a:pt x="162" y="66"/>
                              <a:pt x="162" y="66"/>
                            </a:cubicBezTo>
                            <a:cubicBezTo>
                              <a:pt x="156" y="67"/>
                              <a:pt x="150" y="67"/>
                              <a:pt x="144" y="68"/>
                            </a:cubicBezTo>
                            <a:cubicBezTo>
                              <a:pt x="140" y="69"/>
                              <a:pt x="132" y="72"/>
                              <a:pt x="132" y="72"/>
                            </a:cubicBezTo>
                            <a:cubicBezTo>
                              <a:pt x="105" y="68"/>
                              <a:pt x="117" y="63"/>
                              <a:pt x="100" y="48"/>
                            </a:cubicBezTo>
                            <a:cubicBezTo>
                              <a:pt x="96" y="45"/>
                              <a:pt x="88" y="40"/>
                              <a:pt x="88" y="40"/>
                            </a:cubicBezTo>
                            <a:cubicBezTo>
                              <a:pt x="85" y="30"/>
                              <a:pt x="72" y="19"/>
                              <a:pt x="64" y="12"/>
                            </a:cubicBezTo>
                            <a:cubicBezTo>
                              <a:pt x="59" y="7"/>
                              <a:pt x="46" y="0"/>
                              <a:pt x="46" y="0"/>
                            </a:cubicBezTo>
                            <a:cubicBezTo>
                              <a:pt x="42" y="3"/>
                              <a:pt x="35" y="4"/>
                              <a:pt x="32" y="8"/>
                            </a:cubicBezTo>
                            <a:cubicBezTo>
                              <a:pt x="28" y="13"/>
                              <a:pt x="26" y="26"/>
                              <a:pt x="24" y="32"/>
                            </a:cubicBezTo>
                            <a:cubicBezTo>
                              <a:pt x="22" y="37"/>
                              <a:pt x="4" y="43"/>
                              <a:pt x="0" y="46"/>
                            </a:cubicBezTo>
                            <a:cubicBezTo>
                              <a:pt x="3" y="62"/>
                              <a:pt x="14" y="65"/>
                              <a:pt x="30" y="70"/>
                            </a:cubicBezTo>
                            <a:cubicBezTo>
                              <a:pt x="33" y="79"/>
                              <a:pt x="29" y="97"/>
                              <a:pt x="36" y="102"/>
                            </a:cubicBezTo>
                            <a:cubicBezTo>
                              <a:pt x="39" y="104"/>
                              <a:pt x="48" y="106"/>
                              <a:pt x="48" y="106"/>
                            </a:cubicBezTo>
                            <a:cubicBezTo>
                              <a:pt x="54" y="115"/>
                              <a:pt x="62" y="119"/>
                              <a:pt x="72" y="122"/>
                            </a:cubicBezTo>
                            <a:cubicBezTo>
                              <a:pt x="76" y="111"/>
                              <a:pt x="79" y="112"/>
                              <a:pt x="90" y="114"/>
                            </a:cubicBezTo>
                            <a:cubicBezTo>
                              <a:pt x="99" y="120"/>
                              <a:pt x="107" y="122"/>
                              <a:pt x="116" y="128"/>
                            </a:cubicBezTo>
                            <a:cubicBezTo>
                              <a:pt x="118" y="129"/>
                              <a:pt x="122" y="132"/>
                              <a:pt x="122" y="132"/>
                            </a:cubicBezTo>
                            <a:cubicBezTo>
                              <a:pt x="133" y="128"/>
                              <a:pt x="146" y="132"/>
                              <a:pt x="158" y="132"/>
                            </a:cubicBezTo>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02" name="Freeform 98"/>
                      <p:cNvSpPr>
                        <a:spLocks noChangeAspect="1"/>
                      </p:cNvSpPr>
                      <p:nvPr/>
                    </p:nvSpPr>
                    <p:spPr bwMode="auto">
                      <a:xfrm>
                        <a:off x="1648410" y="4266595"/>
                        <a:ext cx="235730" cy="260499"/>
                      </a:xfrm>
                      <a:custGeom>
                        <a:avLst/>
                        <a:gdLst/>
                        <a:ahLst/>
                        <a:cxnLst>
                          <a:cxn ang="0">
                            <a:pos x="0" y="14"/>
                          </a:cxn>
                          <a:cxn ang="0">
                            <a:pos x="24" y="0"/>
                          </a:cxn>
                          <a:cxn ang="0">
                            <a:pos x="44" y="10"/>
                          </a:cxn>
                          <a:cxn ang="0">
                            <a:pos x="56" y="14"/>
                          </a:cxn>
                          <a:cxn ang="0">
                            <a:pos x="72" y="50"/>
                          </a:cxn>
                          <a:cxn ang="0">
                            <a:pos x="90" y="62"/>
                          </a:cxn>
                          <a:cxn ang="0">
                            <a:pos x="108" y="56"/>
                          </a:cxn>
                          <a:cxn ang="0">
                            <a:pos x="126" y="64"/>
                          </a:cxn>
                          <a:cxn ang="0">
                            <a:pos x="144" y="74"/>
                          </a:cxn>
                          <a:cxn ang="0">
                            <a:pos x="154" y="112"/>
                          </a:cxn>
                          <a:cxn ang="0">
                            <a:pos x="162" y="124"/>
                          </a:cxn>
                          <a:cxn ang="0">
                            <a:pos x="148" y="144"/>
                          </a:cxn>
                          <a:cxn ang="0">
                            <a:pos x="138" y="168"/>
                          </a:cxn>
                          <a:cxn ang="0">
                            <a:pos x="118" y="158"/>
                          </a:cxn>
                          <a:cxn ang="0">
                            <a:pos x="32" y="120"/>
                          </a:cxn>
                          <a:cxn ang="0">
                            <a:pos x="4" y="88"/>
                          </a:cxn>
                          <a:cxn ang="0">
                            <a:pos x="6" y="60"/>
                          </a:cxn>
                          <a:cxn ang="0">
                            <a:pos x="0" y="14"/>
                          </a:cxn>
                        </a:cxnLst>
                        <a:rect l="0" t="0" r="r" b="b"/>
                        <a:pathLst>
                          <a:path w="162" h="168">
                            <a:moveTo>
                              <a:pt x="0" y="14"/>
                            </a:moveTo>
                            <a:cubicBezTo>
                              <a:pt x="8" y="8"/>
                              <a:pt x="16" y="5"/>
                              <a:pt x="24" y="0"/>
                            </a:cubicBezTo>
                            <a:cubicBezTo>
                              <a:pt x="31" y="2"/>
                              <a:pt x="37" y="7"/>
                              <a:pt x="44" y="10"/>
                            </a:cubicBezTo>
                            <a:cubicBezTo>
                              <a:pt x="48" y="12"/>
                              <a:pt x="56" y="14"/>
                              <a:pt x="56" y="14"/>
                            </a:cubicBezTo>
                            <a:cubicBezTo>
                              <a:pt x="65" y="27"/>
                              <a:pt x="55" y="44"/>
                              <a:pt x="72" y="50"/>
                            </a:cubicBezTo>
                            <a:cubicBezTo>
                              <a:pt x="78" y="56"/>
                              <a:pt x="82" y="59"/>
                              <a:pt x="90" y="62"/>
                            </a:cubicBezTo>
                            <a:cubicBezTo>
                              <a:pt x="96" y="60"/>
                              <a:pt x="108" y="56"/>
                              <a:pt x="108" y="56"/>
                            </a:cubicBezTo>
                            <a:cubicBezTo>
                              <a:pt x="122" y="61"/>
                              <a:pt x="116" y="58"/>
                              <a:pt x="126" y="64"/>
                            </a:cubicBezTo>
                            <a:cubicBezTo>
                              <a:pt x="131" y="72"/>
                              <a:pt x="136" y="71"/>
                              <a:pt x="144" y="74"/>
                            </a:cubicBezTo>
                            <a:cubicBezTo>
                              <a:pt x="148" y="87"/>
                              <a:pt x="150" y="99"/>
                              <a:pt x="154" y="112"/>
                            </a:cubicBezTo>
                            <a:cubicBezTo>
                              <a:pt x="156" y="117"/>
                              <a:pt x="162" y="124"/>
                              <a:pt x="162" y="124"/>
                            </a:cubicBezTo>
                            <a:cubicBezTo>
                              <a:pt x="160" y="136"/>
                              <a:pt x="156" y="136"/>
                              <a:pt x="148" y="144"/>
                            </a:cubicBezTo>
                            <a:cubicBezTo>
                              <a:pt x="145" y="154"/>
                              <a:pt x="147" y="162"/>
                              <a:pt x="138" y="168"/>
                            </a:cubicBezTo>
                            <a:cubicBezTo>
                              <a:pt x="126" y="166"/>
                              <a:pt x="128" y="161"/>
                              <a:pt x="118" y="158"/>
                            </a:cubicBezTo>
                            <a:cubicBezTo>
                              <a:pt x="89" y="165"/>
                              <a:pt x="49" y="145"/>
                              <a:pt x="32" y="120"/>
                            </a:cubicBezTo>
                            <a:cubicBezTo>
                              <a:pt x="23" y="106"/>
                              <a:pt x="18" y="97"/>
                              <a:pt x="4" y="88"/>
                            </a:cubicBezTo>
                            <a:cubicBezTo>
                              <a:pt x="1" y="78"/>
                              <a:pt x="4" y="70"/>
                              <a:pt x="6" y="60"/>
                            </a:cubicBezTo>
                            <a:cubicBezTo>
                              <a:pt x="5" y="44"/>
                              <a:pt x="0" y="30"/>
                              <a:pt x="0" y="14"/>
                            </a:cubicBezTo>
                            <a:close/>
                          </a:path>
                        </a:pathLst>
                      </a:custGeom>
                      <a:solidFill>
                        <a:srgbClr val="E4F4D4"/>
                      </a:solidFill>
                      <a:ln w="15875" cap="flat" cmpd="sng">
                        <a:solidFill>
                          <a:srgbClr val="376199"/>
                        </a:solidFill>
                        <a:prstDash val="solid"/>
                        <a:round/>
                        <a:headEnd type="none" w="med" len="med"/>
                        <a:tailEnd type="none" w="med" len="med"/>
                      </a:ln>
                      <a:effectLst/>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03" name="Freeform 99"/>
                      <p:cNvSpPr>
                        <a:spLocks noChangeAspect="1"/>
                      </p:cNvSpPr>
                      <p:nvPr/>
                    </p:nvSpPr>
                    <p:spPr bwMode="auto">
                      <a:xfrm>
                        <a:off x="1838076" y="4380334"/>
                        <a:ext cx="262825" cy="198125"/>
                      </a:xfrm>
                      <a:custGeom>
                        <a:avLst/>
                        <a:gdLst/>
                        <a:ahLst/>
                        <a:cxnLst>
                          <a:cxn ang="0">
                            <a:pos x="84" y="94"/>
                          </a:cxn>
                          <a:cxn ang="0">
                            <a:pos x="56" y="96"/>
                          </a:cxn>
                          <a:cxn ang="0">
                            <a:pos x="62" y="120"/>
                          </a:cxn>
                          <a:cxn ang="0">
                            <a:pos x="60" y="138"/>
                          </a:cxn>
                          <a:cxn ang="0">
                            <a:pos x="54" y="142"/>
                          </a:cxn>
                          <a:cxn ang="0">
                            <a:pos x="46" y="120"/>
                          </a:cxn>
                          <a:cxn ang="0">
                            <a:pos x="34" y="114"/>
                          </a:cxn>
                          <a:cxn ang="0">
                            <a:pos x="8" y="118"/>
                          </a:cxn>
                          <a:cxn ang="0">
                            <a:pos x="8" y="90"/>
                          </a:cxn>
                          <a:cxn ang="0">
                            <a:pos x="20" y="66"/>
                          </a:cxn>
                          <a:cxn ang="0">
                            <a:pos x="12" y="42"/>
                          </a:cxn>
                          <a:cxn ang="0">
                            <a:pos x="22" y="8"/>
                          </a:cxn>
                          <a:cxn ang="0">
                            <a:pos x="48" y="14"/>
                          </a:cxn>
                          <a:cxn ang="0">
                            <a:pos x="60" y="0"/>
                          </a:cxn>
                          <a:cxn ang="0">
                            <a:pos x="138" y="30"/>
                          </a:cxn>
                          <a:cxn ang="0">
                            <a:pos x="160" y="46"/>
                          </a:cxn>
                          <a:cxn ang="0">
                            <a:pos x="176" y="62"/>
                          </a:cxn>
                          <a:cxn ang="0">
                            <a:pos x="188" y="94"/>
                          </a:cxn>
                          <a:cxn ang="0">
                            <a:pos x="164" y="114"/>
                          </a:cxn>
                          <a:cxn ang="0">
                            <a:pos x="136" y="108"/>
                          </a:cxn>
                          <a:cxn ang="0">
                            <a:pos x="84" y="94"/>
                          </a:cxn>
                        </a:cxnLst>
                        <a:rect l="0" t="0" r="r" b="b"/>
                        <a:pathLst>
                          <a:path w="188" h="142">
                            <a:moveTo>
                              <a:pt x="84" y="94"/>
                            </a:moveTo>
                            <a:cubicBezTo>
                              <a:pt x="75" y="95"/>
                              <a:pt x="64" y="92"/>
                              <a:pt x="56" y="96"/>
                            </a:cubicBezTo>
                            <a:cubicBezTo>
                              <a:pt x="49" y="100"/>
                              <a:pt x="62" y="120"/>
                              <a:pt x="62" y="120"/>
                            </a:cubicBezTo>
                            <a:cubicBezTo>
                              <a:pt x="61" y="126"/>
                              <a:pt x="62" y="132"/>
                              <a:pt x="60" y="138"/>
                            </a:cubicBezTo>
                            <a:cubicBezTo>
                              <a:pt x="59" y="140"/>
                              <a:pt x="56" y="142"/>
                              <a:pt x="54" y="142"/>
                            </a:cubicBezTo>
                            <a:cubicBezTo>
                              <a:pt x="48" y="141"/>
                              <a:pt x="48" y="123"/>
                              <a:pt x="46" y="120"/>
                            </a:cubicBezTo>
                            <a:cubicBezTo>
                              <a:pt x="44" y="116"/>
                              <a:pt x="38" y="116"/>
                              <a:pt x="34" y="114"/>
                            </a:cubicBezTo>
                            <a:cubicBezTo>
                              <a:pt x="21" y="118"/>
                              <a:pt x="24" y="120"/>
                              <a:pt x="8" y="118"/>
                            </a:cubicBezTo>
                            <a:cubicBezTo>
                              <a:pt x="4" y="106"/>
                              <a:pt x="0" y="102"/>
                              <a:pt x="8" y="90"/>
                            </a:cubicBezTo>
                            <a:cubicBezTo>
                              <a:pt x="11" y="79"/>
                              <a:pt x="11" y="72"/>
                              <a:pt x="20" y="66"/>
                            </a:cubicBezTo>
                            <a:cubicBezTo>
                              <a:pt x="27" y="56"/>
                              <a:pt x="21" y="48"/>
                              <a:pt x="12" y="42"/>
                            </a:cubicBezTo>
                            <a:cubicBezTo>
                              <a:pt x="7" y="27"/>
                              <a:pt x="4" y="14"/>
                              <a:pt x="22" y="8"/>
                            </a:cubicBezTo>
                            <a:cubicBezTo>
                              <a:pt x="31" y="10"/>
                              <a:pt x="39" y="12"/>
                              <a:pt x="48" y="14"/>
                            </a:cubicBezTo>
                            <a:cubicBezTo>
                              <a:pt x="56" y="11"/>
                              <a:pt x="55" y="7"/>
                              <a:pt x="60" y="0"/>
                            </a:cubicBezTo>
                            <a:cubicBezTo>
                              <a:pt x="88" y="3"/>
                              <a:pt x="111" y="23"/>
                              <a:pt x="138" y="30"/>
                            </a:cubicBezTo>
                            <a:cubicBezTo>
                              <a:pt x="146" y="35"/>
                              <a:pt x="152" y="41"/>
                              <a:pt x="160" y="46"/>
                            </a:cubicBezTo>
                            <a:cubicBezTo>
                              <a:pt x="165" y="53"/>
                              <a:pt x="169" y="57"/>
                              <a:pt x="176" y="62"/>
                            </a:cubicBezTo>
                            <a:cubicBezTo>
                              <a:pt x="183" y="72"/>
                              <a:pt x="184" y="83"/>
                              <a:pt x="188" y="94"/>
                            </a:cubicBezTo>
                            <a:cubicBezTo>
                              <a:pt x="184" y="106"/>
                              <a:pt x="176" y="110"/>
                              <a:pt x="164" y="114"/>
                            </a:cubicBezTo>
                            <a:cubicBezTo>
                              <a:pt x="154" y="113"/>
                              <a:pt x="145" y="111"/>
                              <a:pt x="136" y="108"/>
                            </a:cubicBezTo>
                            <a:cubicBezTo>
                              <a:pt x="120" y="92"/>
                              <a:pt x="106" y="92"/>
                              <a:pt x="84" y="94"/>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04" name="Freeform 100"/>
                      <p:cNvSpPr>
                        <a:spLocks noChangeAspect="1"/>
                      </p:cNvSpPr>
                      <p:nvPr/>
                    </p:nvSpPr>
                    <p:spPr bwMode="auto">
                      <a:xfrm>
                        <a:off x="1900395" y="4497742"/>
                        <a:ext cx="292631" cy="227477"/>
                      </a:xfrm>
                      <a:custGeom>
                        <a:avLst/>
                        <a:gdLst/>
                        <a:ahLst/>
                        <a:cxnLst>
                          <a:cxn ang="0">
                            <a:pos x="170" y="101"/>
                          </a:cxn>
                          <a:cxn ang="0">
                            <a:pos x="188" y="93"/>
                          </a:cxn>
                          <a:cxn ang="0">
                            <a:pos x="208" y="61"/>
                          </a:cxn>
                          <a:cxn ang="0">
                            <a:pos x="192" y="13"/>
                          </a:cxn>
                          <a:cxn ang="0">
                            <a:pos x="174" y="7"/>
                          </a:cxn>
                          <a:cxn ang="0">
                            <a:pos x="168" y="5"/>
                          </a:cxn>
                          <a:cxn ang="0">
                            <a:pos x="138" y="13"/>
                          </a:cxn>
                          <a:cxn ang="0">
                            <a:pos x="126" y="17"/>
                          </a:cxn>
                          <a:cxn ang="0">
                            <a:pos x="62" y="5"/>
                          </a:cxn>
                          <a:cxn ang="0">
                            <a:pos x="0" y="15"/>
                          </a:cxn>
                          <a:cxn ang="0">
                            <a:pos x="8" y="33"/>
                          </a:cxn>
                          <a:cxn ang="0">
                            <a:pos x="10" y="39"/>
                          </a:cxn>
                          <a:cxn ang="0">
                            <a:pos x="34" y="105"/>
                          </a:cxn>
                          <a:cxn ang="0">
                            <a:pos x="42" y="117"/>
                          </a:cxn>
                          <a:cxn ang="0">
                            <a:pos x="54" y="159"/>
                          </a:cxn>
                          <a:cxn ang="0">
                            <a:pos x="92" y="157"/>
                          </a:cxn>
                          <a:cxn ang="0">
                            <a:pos x="110" y="129"/>
                          </a:cxn>
                          <a:cxn ang="0">
                            <a:pos x="160" y="119"/>
                          </a:cxn>
                          <a:cxn ang="0">
                            <a:pos x="170" y="101"/>
                          </a:cxn>
                        </a:cxnLst>
                        <a:rect l="0" t="0" r="r" b="b"/>
                        <a:pathLst>
                          <a:path w="208" h="159">
                            <a:moveTo>
                              <a:pt x="170" y="101"/>
                            </a:moveTo>
                            <a:cubicBezTo>
                              <a:pt x="175" y="97"/>
                              <a:pt x="188" y="93"/>
                              <a:pt x="188" y="93"/>
                            </a:cubicBezTo>
                            <a:cubicBezTo>
                              <a:pt x="193" y="77"/>
                              <a:pt x="190" y="67"/>
                              <a:pt x="208" y="61"/>
                            </a:cubicBezTo>
                            <a:cubicBezTo>
                              <a:pt x="206" y="51"/>
                              <a:pt x="201" y="19"/>
                              <a:pt x="192" y="13"/>
                            </a:cubicBezTo>
                            <a:cubicBezTo>
                              <a:pt x="192" y="13"/>
                              <a:pt x="177" y="8"/>
                              <a:pt x="174" y="7"/>
                            </a:cubicBezTo>
                            <a:cubicBezTo>
                              <a:pt x="172" y="6"/>
                              <a:pt x="168" y="5"/>
                              <a:pt x="168" y="5"/>
                            </a:cubicBezTo>
                            <a:cubicBezTo>
                              <a:pt x="150" y="7"/>
                              <a:pt x="151" y="7"/>
                              <a:pt x="138" y="13"/>
                            </a:cubicBezTo>
                            <a:cubicBezTo>
                              <a:pt x="134" y="15"/>
                              <a:pt x="126" y="17"/>
                              <a:pt x="126" y="17"/>
                            </a:cubicBezTo>
                            <a:cubicBezTo>
                              <a:pt x="112" y="38"/>
                              <a:pt x="79" y="11"/>
                              <a:pt x="62" y="5"/>
                            </a:cubicBezTo>
                            <a:cubicBezTo>
                              <a:pt x="53" y="5"/>
                              <a:pt x="10" y="0"/>
                              <a:pt x="0" y="15"/>
                            </a:cubicBezTo>
                            <a:cubicBezTo>
                              <a:pt x="6" y="25"/>
                              <a:pt x="3" y="19"/>
                              <a:pt x="8" y="33"/>
                            </a:cubicBezTo>
                            <a:cubicBezTo>
                              <a:pt x="9" y="35"/>
                              <a:pt x="10" y="39"/>
                              <a:pt x="10" y="39"/>
                            </a:cubicBezTo>
                            <a:cubicBezTo>
                              <a:pt x="6" y="57"/>
                              <a:pt x="13" y="98"/>
                              <a:pt x="34" y="105"/>
                            </a:cubicBezTo>
                            <a:cubicBezTo>
                              <a:pt x="40" y="124"/>
                              <a:pt x="30" y="96"/>
                              <a:pt x="42" y="117"/>
                            </a:cubicBezTo>
                            <a:cubicBezTo>
                              <a:pt x="49" y="130"/>
                              <a:pt x="45" y="146"/>
                              <a:pt x="54" y="159"/>
                            </a:cubicBezTo>
                            <a:cubicBezTo>
                              <a:pt x="67" y="158"/>
                              <a:pt x="79" y="159"/>
                              <a:pt x="92" y="157"/>
                            </a:cubicBezTo>
                            <a:cubicBezTo>
                              <a:pt x="104" y="155"/>
                              <a:pt x="99" y="135"/>
                              <a:pt x="110" y="129"/>
                            </a:cubicBezTo>
                            <a:cubicBezTo>
                              <a:pt x="125" y="121"/>
                              <a:pt x="144" y="120"/>
                              <a:pt x="160" y="119"/>
                            </a:cubicBezTo>
                            <a:cubicBezTo>
                              <a:pt x="162" y="112"/>
                              <a:pt x="162" y="101"/>
                              <a:pt x="170" y="101"/>
                            </a:cubicBezTo>
                            <a:close/>
                          </a:path>
                        </a:pathLst>
                      </a:custGeom>
                      <a:solidFill>
                        <a:srgbClr val="E4F4D4"/>
                      </a:solidFill>
                      <a:ln w="15875" cap="flat" cmpd="sng">
                        <a:solidFill>
                          <a:srgbClr val="376199"/>
                        </a:solidFill>
                        <a:prstDash val="solid"/>
                        <a:round/>
                        <a:headEnd type="none" w="med" len="med"/>
                        <a:tailEnd type="none" w="med" len="med"/>
                      </a:ln>
                      <a:effectLst/>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05" name="Freeform 101"/>
                      <p:cNvSpPr>
                        <a:spLocks noChangeAspect="1"/>
                      </p:cNvSpPr>
                      <p:nvPr/>
                    </p:nvSpPr>
                    <p:spPr bwMode="auto">
                      <a:xfrm>
                        <a:off x="1699890" y="3763944"/>
                        <a:ext cx="246567" cy="198125"/>
                      </a:xfrm>
                      <a:custGeom>
                        <a:avLst/>
                        <a:gdLst/>
                        <a:ahLst/>
                        <a:cxnLst>
                          <a:cxn ang="0">
                            <a:pos x="61" y="0"/>
                          </a:cxn>
                          <a:cxn ang="0">
                            <a:pos x="97" y="18"/>
                          </a:cxn>
                          <a:cxn ang="0">
                            <a:pos x="117" y="26"/>
                          </a:cxn>
                          <a:cxn ang="0">
                            <a:pos x="137" y="46"/>
                          </a:cxn>
                          <a:cxn ang="0">
                            <a:pos x="165" y="80"/>
                          </a:cxn>
                          <a:cxn ang="0">
                            <a:pos x="117" y="122"/>
                          </a:cxn>
                          <a:cxn ang="0">
                            <a:pos x="93" y="138"/>
                          </a:cxn>
                          <a:cxn ang="0">
                            <a:pos x="31" y="144"/>
                          </a:cxn>
                          <a:cxn ang="0">
                            <a:pos x="7" y="136"/>
                          </a:cxn>
                          <a:cxn ang="0">
                            <a:pos x="17" y="96"/>
                          </a:cxn>
                          <a:cxn ang="0">
                            <a:pos x="27" y="68"/>
                          </a:cxn>
                          <a:cxn ang="0">
                            <a:pos x="21" y="50"/>
                          </a:cxn>
                          <a:cxn ang="0">
                            <a:pos x="47" y="14"/>
                          </a:cxn>
                          <a:cxn ang="0">
                            <a:pos x="61" y="0"/>
                          </a:cxn>
                        </a:cxnLst>
                        <a:rect l="0" t="0" r="r" b="b"/>
                        <a:pathLst>
                          <a:path w="172" h="144">
                            <a:moveTo>
                              <a:pt x="61" y="0"/>
                            </a:moveTo>
                            <a:cubicBezTo>
                              <a:pt x="73" y="8"/>
                              <a:pt x="84" y="13"/>
                              <a:pt x="97" y="18"/>
                            </a:cubicBezTo>
                            <a:cubicBezTo>
                              <a:pt x="104" y="21"/>
                              <a:pt x="117" y="26"/>
                              <a:pt x="117" y="26"/>
                            </a:cubicBezTo>
                            <a:cubicBezTo>
                              <a:pt x="122" y="33"/>
                              <a:pt x="130" y="41"/>
                              <a:pt x="137" y="46"/>
                            </a:cubicBezTo>
                            <a:cubicBezTo>
                              <a:pt x="146" y="60"/>
                              <a:pt x="154" y="69"/>
                              <a:pt x="165" y="80"/>
                            </a:cubicBezTo>
                            <a:cubicBezTo>
                              <a:pt x="172" y="106"/>
                              <a:pt x="135" y="113"/>
                              <a:pt x="117" y="122"/>
                            </a:cubicBezTo>
                            <a:cubicBezTo>
                              <a:pt x="108" y="127"/>
                              <a:pt x="103" y="135"/>
                              <a:pt x="93" y="138"/>
                            </a:cubicBezTo>
                            <a:cubicBezTo>
                              <a:pt x="72" y="136"/>
                              <a:pt x="49" y="132"/>
                              <a:pt x="31" y="144"/>
                            </a:cubicBezTo>
                            <a:cubicBezTo>
                              <a:pt x="22" y="142"/>
                              <a:pt x="15" y="139"/>
                              <a:pt x="7" y="136"/>
                            </a:cubicBezTo>
                            <a:cubicBezTo>
                              <a:pt x="2" y="122"/>
                              <a:pt x="0" y="102"/>
                              <a:pt x="17" y="96"/>
                            </a:cubicBezTo>
                            <a:cubicBezTo>
                              <a:pt x="31" y="82"/>
                              <a:pt x="31" y="88"/>
                              <a:pt x="27" y="68"/>
                            </a:cubicBezTo>
                            <a:cubicBezTo>
                              <a:pt x="26" y="62"/>
                              <a:pt x="21" y="50"/>
                              <a:pt x="21" y="50"/>
                            </a:cubicBezTo>
                            <a:cubicBezTo>
                              <a:pt x="31" y="40"/>
                              <a:pt x="36" y="23"/>
                              <a:pt x="47" y="14"/>
                            </a:cubicBezTo>
                            <a:cubicBezTo>
                              <a:pt x="55" y="7"/>
                              <a:pt x="58" y="12"/>
                              <a:pt x="61" y="0"/>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06" name="Freeform 102"/>
                      <p:cNvSpPr>
                        <a:spLocks noChangeAspect="1"/>
                      </p:cNvSpPr>
                      <p:nvPr/>
                    </p:nvSpPr>
                    <p:spPr bwMode="auto">
                      <a:xfrm>
                        <a:off x="1358489" y="3631859"/>
                        <a:ext cx="433525" cy="297189"/>
                      </a:xfrm>
                      <a:custGeom>
                        <a:avLst/>
                        <a:gdLst/>
                        <a:ahLst/>
                        <a:cxnLst>
                          <a:cxn ang="0">
                            <a:pos x="188" y="22"/>
                          </a:cxn>
                          <a:cxn ang="0">
                            <a:pos x="220" y="44"/>
                          </a:cxn>
                          <a:cxn ang="0">
                            <a:pos x="260" y="58"/>
                          </a:cxn>
                          <a:cxn ang="0">
                            <a:pos x="304" y="74"/>
                          </a:cxn>
                          <a:cxn ang="0">
                            <a:pos x="302" y="104"/>
                          </a:cxn>
                          <a:cxn ang="0">
                            <a:pos x="284" y="116"/>
                          </a:cxn>
                          <a:cxn ang="0">
                            <a:pos x="274" y="140"/>
                          </a:cxn>
                          <a:cxn ang="0">
                            <a:pos x="270" y="152"/>
                          </a:cxn>
                          <a:cxn ang="0">
                            <a:pos x="260" y="192"/>
                          </a:cxn>
                          <a:cxn ang="0">
                            <a:pos x="248" y="210"/>
                          </a:cxn>
                          <a:cxn ang="0">
                            <a:pos x="228" y="200"/>
                          </a:cxn>
                          <a:cxn ang="0">
                            <a:pos x="188" y="180"/>
                          </a:cxn>
                          <a:cxn ang="0">
                            <a:pos x="146" y="154"/>
                          </a:cxn>
                          <a:cxn ang="0">
                            <a:pos x="122" y="162"/>
                          </a:cxn>
                          <a:cxn ang="0">
                            <a:pos x="84" y="134"/>
                          </a:cxn>
                          <a:cxn ang="0">
                            <a:pos x="62" y="122"/>
                          </a:cxn>
                          <a:cxn ang="0">
                            <a:pos x="8" y="86"/>
                          </a:cxn>
                          <a:cxn ang="0">
                            <a:pos x="0" y="68"/>
                          </a:cxn>
                          <a:cxn ang="0">
                            <a:pos x="14" y="54"/>
                          </a:cxn>
                          <a:cxn ang="0">
                            <a:pos x="26" y="50"/>
                          </a:cxn>
                          <a:cxn ang="0">
                            <a:pos x="42" y="4"/>
                          </a:cxn>
                          <a:cxn ang="0">
                            <a:pos x="54" y="0"/>
                          </a:cxn>
                          <a:cxn ang="0">
                            <a:pos x="132" y="28"/>
                          </a:cxn>
                          <a:cxn ang="0">
                            <a:pos x="172" y="30"/>
                          </a:cxn>
                          <a:cxn ang="0">
                            <a:pos x="188" y="22"/>
                          </a:cxn>
                        </a:cxnLst>
                        <a:rect l="0" t="0" r="r" b="b"/>
                        <a:pathLst>
                          <a:path w="309" h="210">
                            <a:moveTo>
                              <a:pt x="188" y="22"/>
                            </a:moveTo>
                            <a:cubicBezTo>
                              <a:pt x="201" y="31"/>
                              <a:pt x="203" y="37"/>
                              <a:pt x="220" y="44"/>
                            </a:cubicBezTo>
                            <a:cubicBezTo>
                              <a:pt x="230" y="54"/>
                              <a:pt x="246" y="56"/>
                              <a:pt x="260" y="58"/>
                            </a:cubicBezTo>
                            <a:cubicBezTo>
                              <a:pt x="275" y="63"/>
                              <a:pt x="289" y="69"/>
                              <a:pt x="304" y="74"/>
                            </a:cubicBezTo>
                            <a:cubicBezTo>
                              <a:pt x="306" y="82"/>
                              <a:pt x="309" y="97"/>
                              <a:pt x="302" y="104"/>
                            </a:cubicBezTo>
                            <a:cubicBezTo>
                              <a:pt x="297" y="109"/>
                              <a:pt x="284" y="116"/>
                              <a:pt x="284" y="116"/>
                            </a:cubicBezTo>
                            <a:cubicBezTo>
                              <a:pt x="281" y="125"/>
                              <a:pt x="278" y="132"/>
                              <a:pt x="274" y="140"/>
                            </a:cubicBezTo>
                            <a:cubicBezTo>
                              <a:pt x="272" y="144"/>
                              <a:pt x="270" y="152"/>
                              <a:pt x="270" y="152"/>
                            </a:cubicBezTo>
                            <a:cubicBezTo>
                              <a:pt x="274" y="168"/>
                              <a:pt x="275" y="182"/>
                              <a:pt x="260" y="192"/>
                            </a:cubicBezTo>
                            <a:cubicBezTo>
                              <a:pt x="256" y="198"/>
                              <a:pt x="248" y="210"/>
                              <a:pt x="248" y="210"/>
                            </a:cubicBezTo>
                            <a:cubicBezTo>
                              <a:pt x="241" y="208"/>
                              <a:pt x="228" y="200"/>
                              <a:pt x="228" y="200"/>
                            </a:cubicBezTo>
                            <a:cubicBezTo>
                              <a:pt x="213" y="178"/>
                              <a:pt x="208" y="191"/>
                              <a:pt x="188" y="180"/>
                            </a:cubicBezTo>
                            <a:cubicBezTo>
                              <a:pt x="173" y="172"/>
                              <a:pt x="160" y="164"/>
                              <a:pt x="146" y="154"/>
                            </a:cubicBezTo>
                            <a:cubicBezTo>
                              <a:pt x="136" y="156"/>
                              <a:pt x="131" y="159"/>
                              <a:pt x="122" y="162"/>
                            </a:cubicBezTo>
                            <a:cubicBezTo>
                              <a:pt x="104" y="159"/>
                              <a:pt x="99" y="144"/>
                              <a:pt x="84" y="134"/>
                            </a:cubicBezTo>
                            <a:cubicBezTo>
                              <a:pt x="81" y="124"/>
                              <a:pt x="71" y="125"/>
                              <a:pt x="62" y="122"/>
                            </a:cubicBezTo>
                            <a:cubicBezTo>
                              <a:pt x="47" y="107"/>
                              <a:pt x="28" y="96"/>
                              <a:pt x="8" y="86"/>
                            </a:cubicBezTo>
                            <a:cubicBezTo>
                              <a:pt x="6" y="79"/>
                              <a:pt x="2" y="75"/>
                              <a:pt x="0" y="68"/>
                            </a:cubicBezTo>
                            <a:cubicBezTo>
                              <a:pt x="3" y="60"/>
                              <a:pt x="2" y="58"/>
                              <a:pt x="14" y="54"/>
                            </a:cubicBezTo>
                            <a:cubicBezTo>
                              <a:pt x="18" y="53"/>
                              <a:pt x="26" y="50"/>
                              <a:pt x="26" y="50"/>
                            </a:cubicBezTo>
                            <a:cubicBezTo>
                              <a:pt x="28" y="33"/>
                              <a:pt x="37" y="20"/>
                              <a:pt x="42" y="4"/>
                            </a:cubicBezTo>
                            <a:cubicBezTo>
                              <a:pt x="43" y="0"/>
                              <a:pt x="54" y="0"/>
                              <a:pt x="54" y="0"/>
                            </a:cubicBezTo>
                            <a:cubicBezTo>
                              <a:pt x="85" y="21"/>
                              <a:pt x="90" y="25"/>
                              <a:pt x="132" y="28"/>
                            </a:cubicBezTo>
                            <a:cubicBezTo>
                              <a:pt x="147" y="32"/>
                              <a:pt x="155" y="32"/>
                              <a:pt x="172" y="30"/>
                            </a:cubicBezTo>
                            <a:cubicBezTo>
                              <a:pt x="177" y="23"/>
                              <a:pt x="179" y="22"/>
                              <a:pt x="188" y="22"/>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07" name="Freeform 103"/>
                      <p:cNvSpPr>
                        <a:spLocks noChangeAspect="1"/>
                      </p:cNvSpPr>
                      <p:nvPr/>
                    </p:nvSpPr>
                    <p:spPr bwMode="auto">
                      <a:xfrm>
                        <a:off x="1759501" y="3943725"/>
                        <a:ext cx="200505" cy="198125"/>
                      </a:xfrm>
                      <a:custGeom>
                        <a:avLst/>
                        <a:gdLst/>
                        <a:ahLst/>
                        <a:cxnLst>
                          <a:cxn ang="0">
                            <a:pos x="56" y="21"/>
                          </a:cxn>
                          <a:cxn ang="0">
                            <a:pos x="100" y="29"/>
                          </a:cxn>
                          <a:cxn ang="0">
                            <a:pos x="118" y="35"/>
                          </a:cxn>
                          <a:cxn ang="0">
                            <a:pos x="124" y="37"/>
                          </a:cxn>
                          <a:cxn ang="0">
                            <a:pos x="138" y="53"/>
                          </a:cxn>
                          <a:cxn ang="0">
                            <a:pos x="148" y="71"/>
                          </a:cxn>
                          <a:cxn ang="0">
                            <a:pos x="94" y="107"/>
                          </a:cxn>
                          <a:cxn ang="0">
                            <a:pos x="66" y="137"/>
                          </a:cxn>
                          <a:cxn ang="0">
                            <a:pos x="48" y="103"/>
                          </a:cxn>
                          <a:cxn ang="0">
                            <a:pos x="30" y="79"/>
                          </a:cxn>
                          <a:cxn ang="0">
                            <a:pos x="14" y="59"/>
                          </a:cxn>
                          <a:cxn ang="0">
                            <a:pos x="0" y="43"/>
                          </a:cxn>
                          <a:cxn ang="0">
                            <a:pos x="0" y="17"/>
                          </a:cxn>
                          <a:cxn ang="0">
                            <a:pos x="22" y="3"/>
                          </a:cxn>
                          <a:cxn ang="0">
                            <a:pos x="56" y="21"/>
                          </a:cxn>
                        </a:cxnLst>
                        <a:rect l="0" t="0" r="r" b="b"/>
                        <a:pathLst>
                          <a:path w="148" h="137">
                            <a:moveTo>
                              <a:pt x="56" y="21"/>
                            </a:moveTo>
                            <a:cubicBezTo>
                              <a:pt x="71" y="31"/>
                              <a:pt x="78" y="28"/>
                              <a:pt x="100" y="29"/>
                            </a:cubicBezTo>
                            <a:cubicBezTo>
                              <a:pt x="106" y="31"/>
                              <a:pt x="112" y="33"/>
                              <a:pt x="118" y="35"/>
                            </a:cubicBezTo>
                            <a:cubicBezTo>
                              <a:pt x="120" y="36"/>
                              <a:pt x="124" y="37"/>
                              <a:pt x="124" y="37"/>
                            </a:cubicBezTo>
                            <a:cubicBezTo>
                              <a:pt x="133" y="51"/>
                              <a:pt x="128" y="46"/>
                              <a:pt x="138" y="53"/>
                            </a:cubicBezTo>
                            <a:cubicBezTo>
                              <a:pt x="147" y="67"/>
                              <a:pt x="144" y="60"/>
                              <a:pt x="148" y="71"/>
                            </a:cubicBezTo>
                            <a:cubicBezTo>
                              <a:pt x="144" y="111"/>
                              <a:pt x="137" y="105"/>
                              <a:pt x="94" y="107"/>
                            </a:cubicBezTo>
                            <a:cubicBezTo>
                              <a:pt x="80" y="116"/>
                              <a:pt x="86" y="127"/>
                              <a:pt x="66" y="137"/>
                            </a:cubicBezTo>
                            <a:cubicBezTo>
                              <a:pt x="53" y="133"/>
                              <a:pt x="52" y="115"/>
                              <a:pt x="48" y="103"/>
                            </a:cubicBezTo>
                            <a:cubicBezTo>
                              <a:pt x="45" y="95"/>
                              <a:pt x="36" y="85"/>
                              <a:pt x="30" y="79"/>
                            </a:cubicBezTo>
                            <a:cubicBezTo>
                              <a:pt x="27" y="69"/>
                              <a:pt x="24" y="62"/>
                              <a:pt x="14" y="59"/>
                            </a:cubicBezTo>
                            <a:cubicBezTo>
                              <a:pt x="8" y="53"/>
                              <a:pt x="3" y="51"/>
                              <a:pt x="0" y="43"/>
                            </a:cubicBezTo>
                            <a:cubicBezTo>
                              <a:pt x="4" y="30"/>
                              <a:pt x="4" y="30"/>
                              <a:pt x="0" y="17"/>
                            </a:cubicBezTo>
                            <a:cubicBezTo>
                              <a:pt x="4" y="6"/>
                              <a:pt x="12" y="6"/>
                              <a:pt x="22" y="3"/>
                            </a:cubicBezTo>
                            <a:cubicBezTo>
                              <a:pt x="29" y="3"/>
                              <a:pt x="66" y="0"/>
                              <a:pt x="56" y="21"/>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08" name="Freeform 104"/>
                      <p:cNvSpPr>
                        <a:spLocks noChangeAspect="1"/>
                      </p:cNvSpPr>
                      <p:nvPr/>
                    </p:nvSpPr>
                    <p:spPr bwMode="auto">
                      <a:xfrm>
                        <a:off x="1661957" y="3921710"/>
                        <a:ext cx="184248" cy="249492"/>
                      </a:xfrm>
                      <a:custGeom>
                        <a:avLst/>
                        <a:gdLst/>
                        <a:ahLst/>
                        <a:cxnLst>
                          <a:cxn ang="0">
                            <a:pos x="34" y="9"/>
                          </a:cxn>
                          <a:cxn ang="0">
                            <a:pos x="68" y="31"/>
                          </a:cxn>
                          <a:cxn ang="0">
                            <a:pos x="70" y="59"/>
                          </a:cxn>
                          <a:cxn ang="0">
                            <a:pos x="76" y="75"/>
                          </a:cxn>
                          <a:cxn ang="0">
                            <a:pos x="92" y="79"/>
                          </a:cxn>
                          <a:cxn ang="0">
                            <a:pos x="118" y="113"/>
                          </a:cxn>
                          <a:cxn ang="0">
                            <a:pos x="128" y="145"/>
                          </a:cxn>
                          <a:cxn ang="0">
                            <a:pos x="132" y="157"/>
                          </a:cxn>
                          <a:cxn ang="0">
                            <a:pos x="92" y="165"/>
                          </a:cxn>
                          <a:cxn ang="0">
                            <a:pos x="76" y="175"/>
                          </a:cxn>
                          <a:cxn ang="0">
                            <a:pos x="70" y="177"/>
                          </a:cxn>
                          <a:cxn ang="0">
                            <a:pos x="38" y="161"/>
                          </a:cxn>
                          <a:cxn ang="0">
                            <a:pos x="26" y="145"/>
                          </a:cxn>
                          <a:cxn ang="0">
                            <a:pos x="14" y="137"/>
                          </a:cxn>
                          <a:cxn ang="0">
                            <a:pos x="20" y="109"/>
                          </a:cxn>
                          <a:cxn ang="0">
                            <a:pos x="24" y="97"/>
                          </a:cxn>
                          <a:cxn ang="0">
                            <a:pos x="14" y="79"/>
                          </a:cxn>
                          <a:cxn ang="0">
                            <a:pos x="0" y="63"/>
                          </a:cxn>
                          <a:cxn ang="0">
                            <a:pos x="8" y="29"/>
                          </a:cxn>
                          <a:cxn ang="0">
                            <a:pos x="26" y="15"/>
                          </a:cxn>
                          <a:cxn ang="0">
                            <a:pos x="34" y="9"/>
                          </a:cxn>
                        </a:cxnLst>
                        <a:rect l="0" t="0" r="r" b="b"/>
                        <a:pathLst>
                          <a:path w="132" h="177">
                            <a:moveTo>
                              <a:pt x="34" y="9"/>
                            </a:moveTo>
                            <a:cubicBezTo>
                              <a:pt x="47" y="28"/>
                              <a:pt x="46" y="24"/>
                              <a:pt x="68" y="31"/>
                            </a:cubicBezTo>
                            <a:cubicBezTo>
                              <a:pt x="71" y="41"/>
                              <a:pt x="72" y="48"/>
                              <a:pt x="70" y="59"/>
                            </a:cubicBezTo>
                            <a:cubicBezTo>
                              <a:pt x="71" y="62"/>
                              <a:pt x="71" y="73"/>
                              <a:pt x="76" y="75"/>
                            </a:cubicBezTo>
                            <a:cubicBezTo>
                              <a:pt x="81" y="77"/>
                              <a:pt x="92" y="79"/>
                              <a:pt x="92" y="79"/>
                            </a:cubicBezTo>
                            <a:cubicBezTo>
                              <a:pt x="105" y="88"/>
                              <a:pt x="99" y="107"/>
                              <a:pt x="118" y="113"/>
                            </a:cubicBezTo>
                            <a:cubicBezTo>
                              <a:pt x="122" y="124"/>
                              <a:pt x="124" y="134"/>
                              <a:pt x="128" y="145"/>
                            </a:cubicBezTo>
                            <a:cubicBezTo>
                              <a:pt x="129" y="149"/>
                              <a:pt x="132" y="157"/>
                              <a:pt x="132" y="157"/>
                            </a:cubicBezTo>
                            <a:cubicBezTo>
                              <a:pt x="118" y="162"/>
                              <a:pt x="104" y="157"/>
                              <a:pt x="92" y="165"/>
                            </a:cubicBezTo>
                            <a:cubicBezTo>
                              <a:pt x="86" y="175"/>
                              <a:pt x="90" y="170"/>
                              <a:pt x="76" y="175"/>
                            </a:cubicBezTo>
                            <a:cubicBezTo>
                              <a:pt x="74" y="176"/>
                              <a:pt x="70" y="177"/>
                              <a:pt x="70" y="177"/>
                            </a:cubicBezTo>
                            <a:cubicBezTo>
                              <a:pt x="56" y="174"/>
                              <a:pt x="49" y="169"/>
                              <a:pt x="38" y="161"/>
                            </a:cubicBezTo>
                            <a:cubicBezTo>
                              <a:pt x="36" y="155"/>
                              <a:pt x="31" y="149"/>
                              <a:pt x="26" y="145"/>
                            </a:cubicBezTo>
                            <a:cubicBezTo>
                              <a:pt x="22" y="142"/>
                              <a:pt x="14" y="137"/>
                              <a:pt x="14" y="137"/>
                            </a:cubicBezTo>
                            <a:cubicBezTo>
                              <a:pt x="17" y="117"/>
                              <a:pt x="14" y="126"/>
                              <a:pt x="20" y="109"/>
                            </a:cubicBezTo>
                            <a:cubicBezTo>
                              <a:pt x="21" y="105"/>
                              <a:pt x="24" y="97"/>
                              <a:pt x="24" y="97"/>
                            </a:cubicBezTo>
                            <a:cubicBezTo>
                              <a:pt x="22" y="88"/>
                              <a:pt x="22" y="84"/>
                              <a:pt x="14" y="79"/>
                            </a:cubicBezTo>
                            <a:cubicBezTo>
                              <a:pt x="10" y="72"/>
                              <a:pt x="4" y="70"/>
                              <a:pt x="0" y="63"/>
                            </a:cubicBezTo>
                            <a:cubicBezTo>
                              <a:pt x="1" y="50"/>
                              <a:pt x="1" y="40"/>
                              <a:pt x="8" y="29"/>
                            </a:cubicBezTo>
                            <a:cubicBezTo>
                              <a:pt x="12" y="23"/>
                              <a:pt x="26" y="15"/>
                              <a:pt x="26" y="15"/>
                            </a:cubicBezTo>
                            <a:cubicBezTo>
                              <a:pt x="26" y="14"/>
                              <a:pt x="34" y="0"/>
                              <a:pt x="34" y="9"/>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09" name="Freeform 105"/>
                      <p:cNvSpPr>
                        <a:spLocks noChangeAspect="1"/>
                      </p:cNvSpPr>
                      <p:nvPr/>
                    </p:nvSpPr>
                    <p:spPr bwMode="auto">
                      <a:xfrm>
                        <a:off x="1244687" y="3701572"/>
                        <a:ext cx="268245" cy="238485"/>
                      </a:xfrm>
                      <a:custGeom>
                        <a:avLst/>
                        <a:gdLst/>
                        <a:ahLst/>
                        <a:cxnLst>
                          <a:cxn ang="0">
                            <a:pos x="68" y="0"/>
                          </a:cxn>
                          <a:cxn ang="0">
                            <a:pos x="84" y="12"/>
                          </a:cxn>
                          <a:cxn ang="0">
                            <a:pos x="114" y="48"/>
                          </a:cxn>
                          <a:cxn ang="0">
                            <a:pos x="132" y="58"/>
                          </a:cxn>
                          <a:cxn ang="0">
                            <a:pos x="160" y="80"/>
                          </a:cxn>
                          <a:cxn ang="0">
                            <a:pos x="170" y="92"/>
                          </a:cxn>
                          <a:cxn ang="0">
                            <a:pos x="182" y="100"/>
                          </a:cxn>
                          <a:cxn ang="0">
                            <a:pos x="192" y="114"/>
                          </a:cxn>
                          <a:cxn ang="0">
                            <a:pos x="170" y="142"/>
                          </a:cxn>
                          <a:cxn ang="0">
                            <a:pos x="134" y="164"/>
                          </a:cxn>
                          <a:cxn ang="0">
                            <a:pos x="86" y="160"/>
                          </a:cxn>
                          <a:cxn ang="0">
                            <a:pos x="76" y="152"/>
                          </a:cxn>
                          <a:cxn ang="0">
                            <a:pos x="60" y="158"/>
                          </a:cxn>
                          <a:cxn ang="0">
                            <a:pos x="48" y="162"/>
                          </a:cxn>
                          <a:cxn ang="0">
                            <a:pos x="10" y="154"/>
                          </a:cxn>
                          <a:cxn ang="0">
                            <a:pos x="4" y="134"/>
                          </a:cxn>
                          <a:cxn ang="0">
                            <a:pos x="0" y="122"/>
                          </a:cxn>
                          <a:cxn ang="0">
                            <a:pos x="36" y="44"/>
                          </a:cxn>
                          <a:cxn ang="0">
                            <a:pos x="54" y="22"/>
                          </a:cxn>
                          <a:cxn ang="0">
                            <a:pos x="68" y="0"/>
                          </a:cxn>
                        </a:cxnLst>
                        <a:rect l="0" t="0" r="r" b="b"/>
                        <a:pathLst>
                          <a:path w="192" h="169">
                            <a:moveTo>
                              <a:pt x="68" y="0"/>
                            </a:moveTo>
                            <a:cubicBezTo>
                              <a:pt x="76" y="3"/>
                              <a:pt x="79" y="5"/>
                              <a:pt x="84" y="12"/>
                            </a:cubicBezTo>
                            <a:cubicBezTo>
                              <a:pt x="89" y="32"/>
                              <a:pt x="96" y="39"/>
                              <a:pt x="114" y="48"/>
                            </a:cubicBezTo>
                            <a:cubicBezTo>
                              <a:pt x="120" y="51"/>
                              <a:pt x="132" y="58"/>
                              <a:pt x="132" y="58"/>
                            </a:cubicBezTo>
                            <a:cubicBezTo>
                              <a:pt x="140" y="70"/>
                              <a:pt x="144" y="77"/>
                              <a:pt x="160" y="80"/>
                            </a:cubicBezTo>
                            <a:cubicBezTo>
                              <a:pt x="164" y="85"/>
                              <a:pt x="165" y="88"/>
                              <a:pt x="170" y="92"/>
                            </a:cubicBezTo>
                            <a:cubicBezTo>
                              <a:pt x="174" y="95"/>
                              <a:pt x="182" y="100"/>
                              <a:pt x="182" y="100"/>
                            </a:cubicBezTo>
                            <a:cubicBezTo>
                              <a:pt x="185" y="109"/>
                              <a:pt x="189" y="105"/>
                              <a:pt x="192" y="114"/>
                            </a:cubicBezTo>
                            <a:cubicBezTo>
                              <a:pt x="188" y="125"/>
                              <a:pt x="180" y="136"/>
                              <a:pt x="170" y="142"/>
                            </a:cubicBezTo>
                            <a:cubicBezTo>
                              <a:pt x="163" y="153"/>
                              <a:pt x="146" y="161"/>
                              <a:pt x="134" y="164"/>
                            </a:cubicBezTo>
                            <a:cubicBezTo>
                              <a:pt x="118" y="163"/>
                              <a:pt x="99" y="169"/>
                              <a:pt x="86" y="160"/>
                            </a:cubicBezTo>
                            <a:cubicBezTo>
                              <a:pt x="68" y="148"/>
                              <a:pt x="96" y="159"/>
                              <a:pt x="76" y="152"/>
                            </a:cubicBezTo>
                            <a:cubicBezTo>
                              <a:pt x="59" y="156"/>
                              <a:pt x="77" y="151"/>
                              <a:pt x="60" y="158"/>
                            </a:cubicBezTo>
                            <a:cubicBezTo>
                              <a:pt x="56" y="160"/>
                              <a:pt x="48" y="162"/>
                              <a:pt x="48" y="162"/>
                            </a:cubicBezTo>
                            <a:cubicBezTo>
                              <a:pt x="35" y="160"/>
                              <a:pt x="23" y="156"/>
                              <a:pt x="10" y="154"/>
                            </a:cubicBezTo>
                            <a:cubicBezTo>
                              <a:pt x="7" y="142"/>
                              <a:pt x="9" y="149"/>
                              <a:pt x="4" y="134"/>
                            </a:cubicBezTo>
                            <a:cubicBezTo>
                              <a:pt x="3" y="130"/>
                              <a:pt x="0" y="122"/>
                              <a:pt x="0" y="122"/>
                            </a:cubicBezTo>
                            <a:cubicBezTo>
                              <a:pt x="2" y="95"/>
                              <a:pt x="11" y="60"/>
                              <a:pt x="36" y="44"/>
                            </a:cubicBezTo>
                            <a:cubicBezTo>
                              <a:pt x="42" y="35"/>
                              <a:pt x="45" y="28"/>
                              <a:pt x="54" y="22"/>
                            </a:cubicBezTo>
                            <a:cubicBezTo>
                              <a:pt x="57" y="14"/>
                              <a:pt x="63" y="7"/>
                              <a:pt x="68" y="0"/>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10" name="Freeform 107"/>
                      <p:cNvSpPr>
                        <a:spLocks noChangeAspect="1"/>
                      </p:cNvSpPr>
                      <p:nvPr/>
                    </p:nvSpPr>
                    <p:spPr bwMode="auto">
                      <a:xfrm>
                        <a:off x="1391003" y="4013434"/>
                        <a:ext cx="200505" cy="198125"/>
                      </a:xfrm>
                      <a:custGeom>
                        <a:avLst/>
                        <a:gdLst/>
                        <a:ahLst/>
                        <a:cxnLst>
                          <a:cxn ang="0">
                            <a:pos x="38" y="11"/>
                          </a:cxn>
                          <a:cxn ang="0">
                            <a:pos x="60" y="19"/>
                          </a:cxn>
                          <a:cxn ang="0">
                            <a:pos x="92" y="15"/>
                          </a:cxn>
                          <a:cxn ang="0">
                            <a:pos x="118" y="43"/>
                          </a:cxn>
                          <a:cxn ang="0">
                            <a:pos x="130" y="61"/>
                          </a:cxn>
                          <a:cxn ang="0">
                            <a:pos x="142" y="65"/>
                          </a:cxn>
                          <a:cxn ang="0">
                            <a:pos x="126" y="85"/>
                          </a:cxn>
                          <a:cxn ang="0">
                            <a:pos x="122" y="99"/>
                          </a:cxn>
                          <a:cxn ang="0">
                            <a:pos x="102" y="103"/>
                          </a:cxn>
                          <a:cxn ang="0">
                            <a:pos x="94" y="127"/>
                          </a:cxn>
                          <a:cxn ang="0">
                            <a:pos x="70" y="129"/>
                          </a:cxn>
                          <a:cxn ang="0">
                            <a:pos x="48" y="135"/>
                          </a:cxn>
                          <a:cxn ang="0">
                            <a:pos x="34" y="121"/>
                          </a:cxn>
                          <a:cxn ang="0">
                            <a:pos x="22" y="87"/>
                          </a:cxn>
                          <a:cxn ang="0">
                            <a:pos x="8" y="63"/>
                          </a:cxn>
                          <a:cxn ang="0">
                            <a:pos x="4" y="41"/>
                          </a:cxn>
                          <a:cxn ang="0">
                            <a:pos x="0" y="29"/>
                          </a:cxn>
                          <a:cxn ang="0">
                            <a:pos x="38" y="11"/>
                          </a:cxn>
                        </a:cxnLst>
                        <a:rect l="0" t="0" r="r" b="b"/>
                        <a:pathLst>
                          <a:path w="142" h="137">
                            <a:moveTo>
                              <a:pt x="38" y="11"/>
                            </a:moveTo>
                            <a:cubicBezTo>
                              <a:pt x="46" y="14"/>
                              <a:pt x="51" y="17"/>
                              <a:pt x="60" y="19"/>
                            </a:cubicBezTo>
                            <a:cubicBezTo>
                              <a:pt x="71" y="26"/>
                              <a:pt x="82" y="22"/>
                              <a:pt x="92" y="15"/>
                            </a:cubicBezTo>
                            <a:cubicBezTo>
                              <a:pt x="102" y="0"/>
                              <a:pt x="106" y="35"/>
                              <a:pt x="118" y="43"/>
                            </a:cubicBezTo>
                            <a:cubicBezTo>
                              <a:pt x="122" y="49"/>
                              <a:pt x="123" y="59"/>
                              <a:pt x="130" y="61"/>
                            </a:cubicBezTo>
                            <a:cubicBezTo>
                              <a:pt x="134" y="62"/>
                              <a:pt x="142" y="65"/>
                              <a:pt x="142" y="65"/>
                            </a:cubicBezTo>
                            <a:cubicBezTo>
                              <a:pt x="139" y="73"/>
                              <a:pt x="132" y="76"/>
                              <a:pt x="126" y="85"/>
                            </a:cubicBezTo>
                            <a:cubicBezTo>
                              <a:pt x="123" y="89"/>
                              <a:pt x="125" y="95"/>
                              <a:pt x="122" y="99"/>
                            </a:cubicBezTo>
                            <a:cubicBezTo>
                              <a:pt x="118" y="104"/>
                              <a:pt x="109" y="102"/>
                              <a:pt x="102" y="103"/>
                            </a:cubicBezTo>
                            <a:cubicBezTo>
                              <a:pt x="96" y="111"/>
                              <a:pt x="96" y="117"/>
                              <a:pt x="94" y="127"/>
                            </a:cubicBezTo>
                            <a:cubicBezTo>
                              <a:pt x="84" y="125"/>
                              <a:pt x="80" y="126"/>
                              <a:pt x="70" y="129"/>
                            </a:cubicBezTo>
                            <a:cubicBezTo>
                              <a:pt x="62" y="137"/>
                              <a:pt x="60" y="137"/>
                              <a:pt x="48" y="135"/>
                            </a:cubicBezTo>
                            <a:cubicBezTo>
                              <a:pt x="39" y="121"/>
                              <a:pt x="45" y="125"/>
                              <a:pt x="34" y="121"/>
                            </a:cubicBezTo>
                            <a:cubicBezTo>
                              <a:pt x="32" y="102"/>
                              <a:pt x="36" y="96"/>
                              <a:pt x="22" y="87"/>
                            </a:cubicBezTo>
                            <a:cubicBezTo>
                              <a:pt x="16" y="79"/>
                              <a:pt x="11" y="72"/>
                              <a:pt x="8" y="63"/>
                            </a:cubicBezTo>
                            <a:cubicBezTo>
                              <a:pt x="7" y="53"/>
                              <a:pt x="7" y="50"/>
                              <a:pt x="4" y="41"/>
                            </a:cubicBezTo>
                            <a:cubicBezTo>
                              <a:pt x="3" y="37"/>
                              <a:pt x="0" y="29"/>
                              <a:pt x="0" y="29"/>
                            </a:cubicBezTo>
                            <a:cubicBezTo>
                              <a:pt x="4" y="16"/>
                              <a:pt x="26" y="11"/>
                              <a:pt x="38" y="11"/>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11" name="Freeform 108"/>
                      <p:cNvSpPr>
                        <a:spLocks noChangeAspect="1"/>
                      </p:cNvSpPr>
                      <p:nvPr/>
                    </p:nvSpPr>
                    <p:spPr bwMode="auto">
                      <a:xfrm>
                        <a:off x="1125469" y="3903365"/>
                        <a:ext cx="211344" cy="194457"/>
                      </a:xfrm>
                      <a:custGeom>
                        <a:avLst/>
                        <a:gdLst/>
                        <a:ahLst/>
                        <a:cxnLst>
                          <a:cxn ang="0">
                            <a:pos x="57" y="21"/>
                          </a:cxn>
                          <a:cxn ang="0">
                            <a:pos x="81" y="25"/>
                          </a:cxn>
                          <a:cxn ang="0">
                            <a:pos x="95" y="11"/>
                          </a:cxn>
                          <a:cxn ang="0">
                            <a:pos x="141" y="19"/>
                          </a:cxn>
                          <a:cxn ang="0">
                            <a:pos x="145" y="33"/>
                          </a:cxn>
                          <a:cxn ang="0">
                            <a:pos x="149" y="53"/>
                          </a:cxn>
                          <a:cxn ang="0">
                            <a:pos x="147" y="83"/>
                          </a:cxn>
                          <a:cxn ang="0">
                            <a:pos x="153" y="101"/>
                          </a:cxn>
                          <a:cxn ang="0">
                            <a:pos x="133" y="117"/>
                          </a:cxn>
                          <a:cxn ang="0">
                            <a:pos x="69" y="139"/>
                          </a:cxn>
                          <a:cxn ang="0">
                            <a:pos x="55" y="131"/>
                          </a:cxn>
                          <a:cxn ang="0">
                            <a:pos x="61" y="109"/>
                          </a:cxn>
                          <a:cxn ang="0">
                            <a:pos x="43" y="93"/>
                          </a:cxn>
                          <a:cxn ang="0">
                            <a:pos x="25" y="79"/>
                          </a:cxn>
                          <a:cxn ang="0">
                            <a:pos x="5" y="61"/>
                          </a:cxn>
                          <a:cxn ang="0">
                            <a:pos x="11" y="39"/>
                          </a:cxn>
                          <a:cxn ang="0">
                            <a:pos x="27" y="15"/>
                          </a:cxn>
                          <a:cxn ang="0">
                            <a:pos x="57" y="21"/>
                          </a:cxn>
                        </a:cxnLst>
                        <a:rect l="0" t="0" r="r" b="b"/>
                        <a:pathLst>
                          <a:path w="153" h="142">
                            <a:moveTo>
                              <a:pt x="57" y="21"/>
                            </a:moveTo>
                            <a:cubicBezTo>
                              <a:pt x="67" y="28"/>
                              <a:pt x="69" y="27"/>
                              <a:pt x="81" y="25"/>
                            </a:cubicBezTo>
                            <a:cubicBezTo>
                              <a:pt x="95" y="16"/>
                              <a:pt x="91" y="22"/>
                              <a:pt x="95" y="11"/>
                            </a:cubicBezTo>
                            <a:cubicBezTo>
                              <a:pt x="110" y="14"/>
                              <a:pt x="125" y="17"/>
                              <a:pt x="141" y="19"/>
                            </a:cubicBezTo>
                            <a:cubicBezTo>
                              <a:pt x="153" y="23"/>
                              <a:pt x="144" y="18"/>
                              <a:pt x="145" y="33"/>
                            </a:cubicBezTo>
                            <a:cubicBezTo>
                              <a:pt x="145" y="40"/>
                              <a:pt x="149" y="53"/>
                              <a:pt x="149" y="53"/>
                            </a:cubicBezTo>
                            <a:cubicBezTo>
                              <a:pt x="147" y="65"/>
                              <a:pt x="144" y="70"/>
                              <a:pt x="147" y="83"/>
                            </a:cubicBezTo>
                            <a:cubicBezTo>
                              <a:pt x="148" y="89"/>
                              <a:pt x="153" y="101"/>
                              <a:pt x="153" y="101"/>
                            </a:cubicBezTo>
                            <a:cubicBezTo>
                              <a:pt x="149" y="112"/>
                              <a:pt x="141" y="112"/>
                              <a:pt x="133" y="117"/>
                            </a:cubicBezTo>
                            <a:cubicBezTo>
                              <a:pt x="102" y="134"/>
                              <a:pt x="109" y="136"/>
                              <a:pt x="69" y="139"/>
                            </a:cubicBezTo>
                            <a:cubicBezTo>
                              <a:pt x="60" y="142"/>
                              <a:pt x="58" y="139"/>
                              <a:pt x="55" y="131"/>
                            </a:cubicBezTo>
                            <a:cubicBezTo>
                              <a:pt x="56" y="124"/>
                              <a:pt x="61" y="109"/>
                              <a:pt x="61" y="109"/>
                            </a:cubicBezTo>
                            <a:cubicBezTo>
                              <a:pt x="59" y="102"/>
                              <a:pt x="50" y="95"/>
                              <a:pt x="43" y="93"/>
                            </a:cubicBezTo>
                            <a:cubicBezTo>
                              <a:pt x="38" y="88"/>
                              <a:pt x="25" y="79"/>
                              <a:pt x="25" y="79"/>
                            </a:cubicBezTo>
                            <a:cubicBezTo>
                              <a:pt x="21" y="71"/>
                              <a:pt x="13" y="64"/>
                              <a:pt x="5" y="61"/>
                            </a:cubicBezTo>
                            <a:cubicBezTo>
                              <a:pt x="2" y="52"/>
                              <a:pt x="0" y="43"/>
                              <a:pt x="11" y="39"/>
                            </a:cubicBezTo>
                            <a:cubicBezTo>
                              <a:pt x="15" y="27"/>
                              <a:pt x="16" y="22"/>
                              <a:pt x="27" y="15"/>
                            </a:cubicBezTo>
                            <a:cubicBezTo>
                              <a:pt x="37" y="0"/>
                              <a:pt x="76" y="27"/>
                              <a:pt x="57" y="21"/>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12" name="Freeform 109"/>
                      <p:cNvSpPr>
                        <a:spLocks noChangeAspect="1"/>
                      </p:cNvSpPr>
                      <p:nvPr/>
                    </p:nvSpPr>
                    <p:spPr bwMode="auto">
                      <a:xfrm>
                        <a:off x="1269073" y="4277603"/>
                        <a:ext cx="308887" cy="275174"/>
                      </a:xfrm>
                      <a:custGeom>
                        <a:avLst/>
                        <a:gdLst/>
                        <a:ahLst/>
                        <a:cxnLst>
                          <a:cxn ang="0">
                            <a:pos x="44" y="30"/>
                          </a:cxn>
                          <a:cxn ang="0">
                            <a:pos x="90" y="2"/>
                          </a:cxn>
                          <a:cxn ang="0">
                            <a:pos x="114" y="6"/>
                          </a:cxn>
                          <a:cxn ang="0">
                            <a:pos x="136" y="32"/>
                          </a:cxn>
                          <a:cxn ang="0">
                            <a:pos x="156" y="64"/>
                          </a:cxn>
                          <a:cxn ang="0">
                            <a:pos x="172" y="104"/>
                          </a:cxn>
                          <a:cxn ang="0">
                            <a:pos x="176" y="110"/>
                          </a:cxn>
                          <a:cxn ang="0">
                            <a:pos x="182" y="114"/>
                          </a:cxn>
                          <a:cxn ang="0">
                            <a:pos x="190" y="126"/>
                          </a:cxn>
                          <a:cxn ang="0">
                            <a:pos x="202" y="144"/>
                          </a:cxn>
                          <a:cxn ang="0">
                            <a:pos x="178" y="182"/>
                          </a:cxn>
                          <a:cxn ang="0">
                            <a:pos x="156" y="150"/>
                          </a:cxn>
                          <a:cxn ang="0">
                            <a:pos x="128" y="156"/>
                          </a:cxn>
                          <a:cxn ang="0">
                            <a:pos x="114" y="174"/>
                          </a:cxn>
                          <a:cxn ang="0">
                            <a:pos x="110" y="180"/>
                          </a:cxn>
                          <a:cxn ang="0">
                            <a:pos x="102" y="196"/>
                          </a:cxn>
                          <a:cxn ang="0">
                            <a:pos x="82" y="200"/>
                          </a:cxn>
                          <a:cxn ang="0">
                            <a:pos x="36" y="190"/>
                          </a:cxn>
                          <a:cxn ang="0">
                            <a:pos x="0" y="150"/>
                          </a:cxn>
                          <a:cxn ang="0">
                            <a:pos x="16" y="128"/>
                          </a:cxn>
                          <a:cxn ang="0">
                            <a:pos x="36" y="78"/>
                          </a:cxn>
                          <a:cxn ang="0">
                            <a:pos x="50" y="48"/>
                          </a:cxn>
                          <a:cxn ang="0">
                            <a:pos x="44" y="30"/>
                          </a:cxn>
                        </a:cxnLst>
                        <a:rect l="0" t="0" r="r" b="b"/>
                        <a:pathLst>
                          <a:path w="218" h="200">
                            <a:moveTo>
                              <a:pt x="44" y="30"/>
                            </a:moveTo>
                            <a:cubicBezTo>
                              <a:pt x="60" y="25"/>
                              <a:pt x="72" y="8"/>
                              <a:pt x="90" y="2"/>
                            </a:cubicBezTo>
                            <a:cubicBezTo>
                              <a:pt x="98" y="3"/>
                              <a:pt x="108" y="0"/>
                              <a:pt x="114" y="6"/>
                            </a:cubicBezTo>
                            <a:cubicBezTo>
                              <a:pt x="123" y="15"/>
                              <a:pt x="113" y="24"/>
                              <a:pt x="136" y="32"/>
                            </a:cubicBezTo>
                            <a:cubicBezTo>
                              <a:pt x="143" y="42"/>
                              <a:pt x="144" y="60"/>
                              <a:pt x="156" y="64"/>
                            </a:cubicBezTo>
                            <a:cubicBezTo>
                              <a:pt x="165" y="77"/>
                              <a:pt x="158" y="95"/>
                              <a:pt x="172" y="104"/>
                            </a:cubicBezTo>
                            <a:cubicBezTo>
                              <a:pt x="173" y="106"/>
                              <a:pt x="174" y="108"/>
                              <a:pt x="176" y="110"/>
                            </a:cubicBezTo>
                            <a:cubicBezTo>
                              <a:pt x="178" y="112"/>
                              <a:pt x="180" y="112"/>
                              <a:pt x="182" y="114"/>
                            </a:cubicBezTo>
                            <a:cubicBezTo>
                              <a:pt x="185" y="118"/>
                              <a:pt x="190" y="126"/>
                              <a:pt x="190" y="126"/>
                            </a:cubicBezTo>
                            <a:cubicBezTo>
                              <a:pt x="192" y="136"/>
                              <a:pt x="192" y="141"/>
                              <a:pt x="202" y="144"/>
                            </a:cubicBezTo>
                            <a:cubicBezTo>
                              <a:pt x="218" y="169"/>
                              <a:pt x="193" y="172"/>
                              <a:pt x="178" y="182"/>
                            </a:cubicBezTo>
                            <a:cubicBezTo>
                              <a:pt x="168" y="172"/>
                              <a:pt x="164" y="161"/>
                              <a:pt x="156" y="150"/>
                            </a:cubicBezTo>
                            <a:cubicBezTo>
                              <a:pt x="146" y="151"/>
                              <a:pt x="137" y="153"/>
                              <a:pt x="128" y="156"/>
                            </a:cubicBezTo>
                            <a:cubicBezTo>
                              <a:pt x="119" y="165"/>
                              <a:pt x="124" y="160"/>
                              <a:pt x="114" y="174"/>
                            </a:cubicBezTo>
                            <a:cubicBezTo>
                              <a:pt x="113" y="176"/>
                              <a:pt x="110" y="180"/>
                              <a:pt x="110" y="180"/>
                            </a:cubicBezTo>
                            <a:cubicBezTo>
                              <a:pt x="109" y="186"/>
                              <a:pt x="109" y="193"/>
                              <a:pt x="102" y="196"/>
                            </a:cubicBezTo>
                            <a:cubicBezTo>
                              <a:pt x="96" y="198"/>
                              <a:pt x="82" y="200"/>
                              <a:pt x="82" y="200"/>
                            </a:cubicBezTo>
                            <a:cubicBezTo>
                              <a:pt x="66" y="198"/>
                              <a:pt x="51" y="194"/>
                              <a:pt x="36" y="190"/>
                            </a:cubicBezTo>
                            <a:cubicBezTo>
                              <a:pt x="20" y="179"/>
                              <a:pt x="13" y="163"/>
                              <a:pt x="0" y="150"/>
                            </a:cubicBezTo>
                            <a:cubicBezTo>
                              <a:pt x="2" y="136"/>
                              <a:pt x="4" y="134"/>
                              <a:pt x="16" y="128"/>
                            </a:cubicBezTo>
                            <a:cubicBezTo>
                              <a:pt x="31" y="106"/>
                              <a:pt x="25" y="99"/>
                              <a:pt x="36" y="78"/>
                            </a:cubicBezTo>
                            <a:cubicBezTo>
                              <a:pt x="37" y="77"/>
                              <a:pt x="50" y="50"/>
                              <a:pt x="50" y="48"/>
                            </a:cubicBezTo>
                            <a:cubicBezTo>
                              <a:pt x="49" y="42"/>
                              <a:pt x="46" y="36"/>
                              <a:pt x="44" y="30"/>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13" name="Freeform 110"/>
                      <p:cNvSpPr>
                        <a:spLocks noChangeAspect="1"/>
                      </p:cNvSpPr>
                      <p:nvPr/>
                    </p:nvSpPr>
                    <p:spPr bwMode="auto">
                      <a:xfrm>
                        <a:off x="1163402" y="4086815"/>
                        <a:ext cx="222183" cy="223809"/>
                      </a:xfrm>
                      <a:custGeom>
                        <a:avLst/>
                        <a:gdLst/>
                        <a:ahLst/>
                        <a:cxnLst>
                          <a:cxn ang="0">
                            <a:pos x="18" y="28"/>
                          </a:cxn>
                          <a:cxn ang="0">
                            <a:pos x="38" y="8"/>
                          </a:cxn>
                          <a:cxn ang="0">
                            <a:pos x="64" y="0"/>
                          </a:cxn>
                          <a:cxn ang="0">
                            <a:pos x="78" y="20"/>
                          </a:cxn>
                          <a:cxn ang="0">
                            <a:pos x="102" y="48"/>
                          </a:cxn>
                          <a:cxn ang="0">
                            <a:pos x="106" y="68"/>
                          </a:cxn>
                          <a:cxn ang="0">
                            <a:pos x="118" y="72"/>
                          </a:cxn>
                          <a:cxn ang="0">
                            <a:pos x="140" y="112"/>
                          </a:cxn>
                          <a:cxn ang="0">
                            <a:pos x="158" y="136"/>
                          </a:cxn>
                          <a:cxn ang="0">
                            <a:pos x="124" y="160"/>
                          </a:cxn>
                          <a:cxn ang="0">
                            <a:pos x="106" y="150"/>
                          </a:cxn>
                          <a:cxn ang="0">
                            <a:pos x="66" y="124"/>
                          </a:cxn>
                          <a:cxn ang="0">
                            <a:pos x="18" y="108"/>
                          </a:cxn>
                          <a:cxn ang="0">
                            <a:pos x="14" y="82"/>
                          </a:cxn>
                          <a:cxn ang="0">
                            <a:pos x="0" y="58"/>
                          </a:cxn>
                          <a:cxn ang="0">
                            <a:pos x="2" y="48"/>
                          </a:cxn>
                          <a:cxn ang="0">
                            <a:pos x="14" y="40"/>
                          </a:cxn>
                          <a:cxn ang="0">
                            <a:pos x="18" y="28"/>
                          </a:cxn>
                        </a:cxnLst>
                        <a:rect l="0" t="0" r="r" b="b"/>
                        <a:pathLst>
                          <a:path w="158" h="160">
                            <a:moveTo>
                              <a:pt x="18" y="28"/>
                            </a:moveTo>
                            <a:cubicBezTo>
                              <a:pt x="36" y="25"/>
                              <a:pt x="33" y="24"/>
                              <a:pt x="38" y="8"/>
                            </a:cubicBezTo>
                            <a:cubicBezTo>
                              <a:pt x="39" y="6"/>
                              <a:pt x="60" y="1"/>
                              <a:pt x="64" y="0"/>
                            </a:cubicBezTo>
                            <a:cubicBezTo>
                              <a:pt x="76" y="3"/>
                              <a:pt x="74" y="9"/>
                              <a:pt x="78" y="20"/>
                            </a:cubicBezTo>
                            <a:cubicBezTo>
                              <a:pt x="80" y="26"/>
                              <a:pt x="98" y="36"/>
                              <a:pt x="102" y="48"/>
                            </a:cubicBezTo>
                            <a:cubicBezTo>
                              <a:pt x="103" y="55"/>
                              <a:pt x="100" y="64"/>
                              <a:pt x="106" y="68"/>
                            </a:cubicBezTo>
                            <a:cubicBezTo>
                              <a:pt x="109" y="70"/>
                              <a:pt x="118" y="72"/>
                              <a:pt x="118" y="72"/>
                            </a:cubicBezTo>
                            <a:cubicBezTo>
                              <a:pt x="127" y="85"/>
                              <a:pt x="126" y="103"/>
                              <a:pt x="140" y="112"/>
                            </a:cubicBezTo>
                            <a:cubicBezTo>
                              <a:pt x="145" y="120"/>
                              <a:pt x="150" y="131"/>
                              <a:pt x="158" y="136"/>
                            </a:cubicBezTo>
                            <a:cubicBezTo>
                              <a:pt x="155" y="149"/>
                              <a:pt x="137" y="156"/>
                              <a:pt x="124" y="160"/>
                            </a:cubicBezTo>
                            <a:cubicBezTo>
                              <a:pt x="117" y="158"/>
                              <a:pt x="106" y="150"/>
                              <a:pt x="106" y="150"/>
                            </a:cubicBezTo>
                            <a:cubicBezTo>
                              <a:pt x="99" y="128"/>
                              <a:pt x="90" y="127"/>
                              <a:pt x="66" y="124"/>
                            </a:cubicBezTo>
                            <a:cubicBezTo>
                              <a:pt x="47" y="118"/>
                              <a:pt x="39" y="110"/>
                              <a:pt x="18" y="108"/>
                            </a:cubicBezTo>
                            <a:cubicBezTo>
                              <a:pt x="11" y="98"/>
                              <a:pt x="19" y="95"/>
                              <a:pt x="14" y="82"/>
                            </a:cubicBezTo>
                            <a:cubicBezTo>
                              <a:pt x="11" y="73"/>
                              <a:pt x="3" y="67"/>
                              <a:pt x="0" y="58"/>
                            </a:cubicBezTo>
                            <a:cubicBezTo>
                              <a:pt x="1" y="55"/>
                              <a:pt x="0" y="51"/>
                              <a:pt x="2" y="48"/>
                            </a:cubicBezTo>
                            <a:cubicBezTo>
                              <a:pt x="5" y="44"/>
                              <a:pt x="14" y="40"/>
                              <a:pt x="14" y="40"/>
                            </a:cubicBezTo>
                            <a:cubicBezTo>
                              <a:pt x="16" y="29"/>
                              <a:pt x="14" y="32"/>
                              <a:pt x="18" y="28"/>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14" name="Freeform 111"/>
                      <p:cNvSpPr>
                        <a:spLocks noChangeAspect="1"/>
                      </p:cNvSpPr>
                      <p:nvPr/>
                    </p:nvSpPr>
                    <p:spPr bwMode="auto">
                      <a:xfrm>
                        <a:off x="1163402" y="4229906"/>
                        <a:ext cx="181539" cy="256829"/>
                      </a:xfrm>
                      <a:custGeom>
                        <a:avLst/>
                        <a:gdLst/>
                        <a:ahLst/>
                        <a:cxnLst>
                          <a:cxn ang="0">
                            <a:pos x="0" y="30"/>
                          </a:cxn>
                          <a:cxn ang="0">
                            <a:pos x="16" y="16"/>
                          </a:cxn>
                          <a:cxn ang="0">
                            <a:pos x="52" y="10"/>
                          </a:cxn>
                          <a:cxn ang="0">
                            <a:pos x="80" y="22"/>
                          </a:cxn>
                          <a:cxn ang="0">
                            <a:pos x="102" y="24"/>
                          </a:cxn>
                          <a:cxn ang="0">
                            <a:pos x="112" y="48"/>
                          </a:cxn>
                          <a:cxn ang="0">
                            <a:pos x="124" y="56"/>
                          </a:cxn>
                          <a:cxn ang="0">
                            <a:pos x="116" y="102"/>
                          </a:cxn>
                          <a:cxn ang="0">
                            <a:pos x="104" y="156"/>
                          </a:cxn>
                          <a:cxn ang="0">
                            <a:pos x="92" y="160"/>
                          </a:cxn>
                          <a:cxn ang="0">
                            <a:pos x="80" y="170"/>
                          </a:cxn>
                          <a:cxn ang="0">
                            <a:pos x="72" y="152"/>
                          </a:cxn>
                          <a:cxn ang="0">
                            <a:pos x="56" y="134"/>
                          </a:cxn>
                          <a:cxn ang="0">
                            <a:pos x="58" y="116"/>
                          </a:cxn>
                          <a:cxn ang="0">
                            <a:pos x="62" y="104"/>
                          </a:cxn>
                          <a:cxn ang="0">
                            <a:pos x="44" y="78"/>
                          </a:cxn>
                          <a:cxn ang="0">
                            <a:pos x="26" y="72"/>
                          </a:cxn>
                          <a:cxn ang="0">
                            <a:pos x="10" y="44"/>
                          </a:cxn>
                          <a:cxn ang="0">
                            <a:pos x="0" y="30"/>
                          </a:cxn>
                        </a:cxnLst>
                        <a:rect l="0" t="0" r="r" b="b"/>
                        <a:pathLst>
                          <a:path w="134" h="184">
                            <a:moveTo>
                              <a:pt x="0" y="30"/>
                            </a:moveTo>
                            <a:cubicBezTo>
                              <a:pt x="5" y="23"/>
                              <a:pt x="10" y="22"/>
                              <a:pt x="16" y="16"/>
                            </a:cubicBezTo>
                            <a:cubicBezTo>
                              <a:pt x="21" y="0"/>
                              <a:pt x="38" y="9"/>
                              <a:pt x="52" y="10"/>
                            </a:cubicBezTo>
                            <a:cubicBezTo>
                              <a:pt x="62" y="13"/>
                              <a:pt x="70" y="19"/>
                              <a:pt x="80" y="22"/>
                            </a:cubicBezTo>
                            <a:cubicBezTo>
                              <a:pt x="88" y="19"/>
                              <a:pt x="94" y="21"/>
                              <a:pt x="102" y="24"/>
                            </a:cubicBezTo>
                            <a:cubicBezTo>
                              <a:pt x="104" y="29"/>
                              <a:pt x="108" y="44"/>
                              <a:pt x="112" y="48"/>
                            </a:cubicBezTo>
                            <a:cubicBezTo>
                              <a:pt x="115" y="51"/>
                              <a:pt x="124" y="56"/>
                              <a:pt x="124" y="56"/>
                            </a:cubicBezTo>
                            <a:cubicBezTo>
                              <a:pt x="134" y="71"/>
                              <a:pt x="131" y="92"/>
                              <a:pt x="116" y="102"/>
                            </a:cubicBezTo>
                            <a:cubicBezTo>
                              <a:pt x="111" y="120"/>
                              <a:pt x="110" y="138"/>
                              <a:pt x="104" y="156"/>
                            </a:cubicBezTo>
                            <a:cubicBezTo>
                              <a:pt x="103" y="160"/>
                              <a:pt x="96" y="158"/>
                              <a:pt x="92" y="160"/>
                            </a:cubicBezTo>
                            <a:cubicBezTo>
                              <a:pt x="84" y="166"/>
                              <a:pt x="88" y="162"/>
                              <a:pt x="80" y="170"/>
                            </a:cubicBezTo>
                            <a:cubicBezTo>
                              <a:pt x="75" y="184"/>
                              <a:pt x="75" y="158"/>
                              <a:pt x="72" y="152"/>
                            </a:cubicBezTo>
                            <a:cubicBezTo>
                              <a:pt x="68" y="145"/>
                              <a:pt x="56" y="134"/>
                              <a:pt x="56" y="134"/>
                            </a:cubicBezTo>
                            <a:cubicBezTo>
                              <a:pt x="53" y="124"/>
                              <a:pt x="53" y="130"/>
                              <a:pt x="58" y="116"/>
                            </a:cubicBezTo>
                            <a:cubicBezTo>
                              <a:pt x="59" y="112"/>
                              <a:pt x="62" y="104"/>
                              <a:pt x="62" y="104"/>
                            </a:cubicBezTo>
                            <a:cubicBezTo>
                              <a:pt x="60" y="88"/>
                              <a:pt x="58" y="84"/>
                              <a:pt x="44" y="78"/>
                            </a:cubicBezTo>
                            <a:cubicBezTo>
                              <a:pt x="38" y="75"/>
                              <a:pt x="26" y="72"/>
                              <a:pt x="26" y="72"/>
                            </a:cubicBezTo>
                            <a:cubicBezTo>
                              <a:pt x="19" y="61"/>
                              <a:pt x="24" y="49"/>
                              <a:pt x="10" y="44"/>
                            </a:cubicBezTo>
                            <a:cubicBezTo>
                              <a:pt x="5" y="39"/>
                              <a:pt x="4" y="34"/>
                              <a:pt x="0" y="30"/>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15" name="Freeform 112"/>
                      <p:cNvSpPr>
                        <a:spLocks noChangeAspect="1"/>
                      </p:cNvSpPr>
                      <p:nvPr/>
                    </p:nvSpPr>
                    <p:spPr bwMode="auto">
                      <a:xfrm>
                        <a:off x="3062788" y="2765977"/>
                        <a:ext cx="550037" cy="513659"/>
                      </a:xfrm>
                      <a:custGeom>
                        <a:avLst/>
                        <a:gdLst/>
                        <a:ahLst/>
                        <a:cxnLst>
                          <a:cxn ang="0">
                            <a:pos x="375" y="4"/>
                          </a:cxn>
                          <a:cxn ang="0">
                            <a:pos x="345" y="10"/>
                          </a:cxn>
                          <a:cxn ang="0">
                            <a:pos x="315" y="19"/>
                          </a:cxn>
                          <a:cxn ang="0">
                            <a:pos x="252" y="37"/>
                          </a:cxn>
                          <a:cxn ang="0">
                            <a:pos x="216" y="58"/>
                          </a:cxn>
                          <a:cxn ang="0">
                            <a:pos x="177" y="88"/>
                          </a:cxn>
                          <a:cxn ang="0">
                            <a:pos x="174" y="97"/>
                          </a:cxn>
                          <a:cxn ang="0">
                            <a:pos x="138" y="112"/>
                          </a:cxn>
                          <a:cxn ang="0">
                            <a:pos x="105" y="145"/>
                          </a:cxn>
                          <a:cxn ang="0">
                            <a:pos x="78" y="175"/>
                          </a:cxn>
                          <a:cxn ang="0">
                            <a:pos x="51" y="190"/>
                          </a:cxn>
                          <a:cxn ang="0">
                            <a:pos x="18" y="208"/>
                          </a:cxn>
                          <a:cxn ang="0">
                            <a:pos x="33" y="280"/>
                          </a:cxn>
                          <a:cxn ang="0">
                            <a:pos x="48" y="328"/>
                          </a:cxn>
                          <a:cxn ang="0">
                            <a:pos x="72" y="358"/>
                          </a:cxn>
                          <a:cxn ang="0">
                            <a:pos x="90" y="364"/>
                          </a:cxn>
                          <a:cxn ang="0">
                            <a:pos x="99" y="367"/>
                          </a:cxn>
                          <a:cxn ang="0">
                            <a:pos x="108" y="364"/>
                          </a:cxn>
                          <a:cxn ang="0">
                            <a:pos x="99" y="301"/>
                          </a:cxn>
                          <a:cxn ang="0">
                            <a:pos x="93" y="283"/>
                          </a:cxn>
                          <a:cxn ang="0">
                            <a:pos x="135" y="205"/>
                          </a:cxn>
                          <a:cxn ang="0">
                            <a:pos x="138" y="196"/>
                          </a:cxn>
                          <a:cxn ang="0">
                            <a:pos x="156" y="190"/>
                          </a:cxn>
                          <a:cxn ang="0">
                            <a:pos x="192" y="169"/>
                          </a:cxn>
                          <a:cxn ang="0">
                            <a:pos x="231" y="139"/>
                          </a:cxn>
                          <a:cxn ang="0">
                            <a:pos x="249" y="133"/>
                          </a:cxn>
                          <a:cxn ang="0">
                            <a:pos x="294" y="100"/>
                          </a:cxn>
                          <a:cxn ang="0">
                            <a:pos x="372" y="52"/>
                          </a:cxn>
                          <a:cxn ang="0">
                            <a:pos x="375" y="4"/>
                          </a:cxn>
                        </a:cxnLst>
                        <a:rect l="0" t="0" r="r" b="b"/>
                        <a:pathLst>
                          <a:path w="389" h="367">
                            <a:moveTo>
                              <a:pt x="375" y="4"/>
                            </a:moveTo>
                            <a:cubicBezTo>
                              <a:pt x="362" y="0"/>
                              <a:pt x="356" y="3"/>
                              <a:pt x="345" y="10"/>
                            </a:cubicBezTo>
                            <a:cubicBezTo>
                              <a:pt x="336" y="24"/>
                              <a:pt x="332" y="22"/>
                              <a:pt x="315" y="19"/>
                            </a:cubicBezTo>
                            <a:cubicBezTo>
                              <a:pt x="287" y="22"/>
                              <a:pt x="281" y="33"/>
                              <a:pt x="252" y="37"/>
                            </a:cubicBezTo>
                            <a:cubicBezTo>
                              <a:pt x="235" y="43"/>
                              <a:pt x="229" y="45"/>
                              <a:pt x="216" y="58"/>
                            </a:cubicBezTo>
                            <a:cubicBezTo>
                              <a:pt x="206" y="89"/>
                              <a:pt x="221" y="84"/>
                              <a:pt x="177" y="88"/>
                            </a:cubicBezTo>
                            <a:cubicBezTo>
                              <a:pt x="176" y="91"/>
                              <a:pt x="177" y="95"/>
                              <a:pt x="174" y="97"/>
                            </a:cubicBezTo>
                            <a:cubicBezTo>
                              <a:pt x="169" y="101"/>
                              <a:pt x="145" y="110"/>
                              <a:pt x="138" y="112"/>
                            </a:cubicBezTo>
                            <a:cubicBezTo>
                              <a:pt x="127" y="144"/>
                              <a:pt x="140" y="139"/>
                              <a:pt x="105" y="145"/>
                            </a:cubicBezTo>
                            <a:cubicBezTo>
                              <a:pt x="92" y="153"/>
                              <a:pt x="93" y="168"/>
                              <a:pt x="78" y="175"/>
                            </a:cubicBezTo>
                            <a:cubicBezTo>
                              <a:pt x="69" y="180"/>
                              <a:pt x="51" y="190"/>
                              <a:pt x="51" y="190"/>
                            </a:cubicBezTo>
                            <a:cubicBezTo>
                              <a:pt x="46" y="209"/>
                              <a:pt x="38" y="205"/>
                              <a:pt x="18" y="208"/>
                            </a:cubicBezTo>
                            <a:cubicBezTo>
                              <a:pt x="0" y="235"/>
                              <a:pt x="24" y="254"/>
                              <a:pt x="33" y="280"/>
                            </a:cubicBezTo>
                            <a:cubicBezTo>
                              <a:pt x="35" y="300"/>
                              <a:pt x="31" y="317"/>
                              <a:pt x="48" y="328"/>
                            </a:cubicBezTo>
                            <a:cubicBezTo>
                              <a:pt x="54" y="345"/>
                              <a:pt x="52" y="351"/>
                              <a:pt x="72" y="358"/>
                            </a:cubicBezTo>
                            <a:cubicBezTo>
                              <a:pt x="78" y="360"/>
                              <a:pt x="84" y="362"/>
                              <a:pt x="90" y="364"/>
                            </a:cubicBezTo>
                            <a:cubicBezTo>
                              <a:pt x="93" y="365"/>
                              <a:pt x="99" y="367"/>
                              <a:pt x="99" y="367"/>
                            </a:cubicBezTo>
                            <a:cubicBezTo>
                              <a:pt x="102" y="366"/>
                              <a:pt x="107" y="367"/>
                              <a:pt x="108" y="364"/>
                            </a:cubicBezTo>
                            <a:cubicBezTo>
                              <a:pt x="109" y="360"/>
                              <a:pt x="102" y="311"/>
                              <a:pt x="99" y="301"/>
                            </a:cubicBezTo>
                            <a:cubicBezTo>
                              <a:pt x="97" y="295"/>
                              <a:pt x="93" y="283"/>
                              <a:pt x="93" y="283"/>
                            </a:cubicBezTo>
                            <a:cubicBezTo>
                              <a:pt x="101" y="258"/>
                              <a:pt x="112" y="221"/>
                              <a:pt x="135" y="205"/>
                            </a:cubicBezTo>
                            <a:cubicBezTo>
                              <a:pt x="136" y="202"/>
                              <a:pt x="135" y="198"/>
                              <a:pt x="138" y="196"/>
                            </a:cubicBezTo>
                            <a:cubicBezTo>
                              <a:pt x="143" y="192"/>
                              <a:pt x="150" y="192"/>
                              <a:pt x="156" y="190"/>
                            </a:cubicBezTo>
                            <a:cubicBezTo>
                              <a:pt x="162" y="188"/>
                              <a:pt x="185" y="173"/>
                              <a:pt x="192" y="169"/>
                            </a:cubicBezTo>
                            <a:cubicBezTo>
                              <a:pt x="198" y="152"/>
                              <a:pt x="215" y="144"/>
                              <a:pt x="231" y="139"/>
                            </a:cubicBezTo>
                            <a:cubicBezTo>
                              <a:pt x="237" y="137"/>
                              <a:pt x="249" y="133"/>
                              <a:pt x="249" y="133"/>
                            </a:cubicBezTo>
                            <a:cubicBezTo>
                              <a:pt x="259" y="103"/>
                              <a:pt x="266" y="109"/>
                              <a:pt x="294" y="100"/>
                            </a:cubicBezTo>
                            <a:cubicBezTo>
                              <a:pt x="308" y="80"/>
                              <a:pt x="348" y="57"/>
                              <a:pt x="372" y="52"/>
                            </a:cubicBezTo>
                            <a:cubicBezTo>
                              <a:pt x="381" y="38"/>
                              <a:pt x="389" y="18"/>
                              <a:pt x="375" y="4"/>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16" name="Freeform 113"/>
                      <p:cNvSpPr>
                        <a:spLocks noChangeAspect="1"/>
                      </p:cNvSpPr>
                      <p:nvPr/>
                    </p:nvSpPr>
                    <p:spPr bwMode="auto">
                      <a:xfrm>
                        <a:off x="3219940" y="3327333"/>
                        <a:ext cx="56901" cy="62372"/>
                      </a:xfrm>
                      <a:custGeom>
                        <a:avLst/>
                        <a:gdLst/>
                        <a:ahLst/>
                        <a:cxnLst>
                          <a:cxn ang="0">
                            <a:pos x="6" y="1"/>
                          </a:cxn>
                          <a:cxn ang="0">
                            <a:pos x="15" y="52"/>
                          </a:cxn>
                          <a:cxn ang="0">
                            <a:pos x="12" y="10"/>
                          </a:cxn>
                          <a:cxn ang="0">
                            <a:pos x="6" y="1"/>
                          </a:cxn>
                        </a:cxnLst>
                        <a:rect l="0" t="0" r="r" b="b"/>
                        <a:pathLst>
                          <a:path w="42" h="52">
                            <a:moveTo>
                              <a:pt x="6" y="1"/>
                            </a:moveTo>
                            <a:cubicBezTo>
                              <a:pt x="0" y="19"/>
                              <a:pt x="5" y="37"/>
                              <a:pt x="15" y="52"/>
                            </a:cubicBezTo>
                            <a:cubicBezTo>
                              <a:pt x="42" y="45"/>
                              <a:pt x="28" y="15"/>
                              <a:pt x="12" y="10"/>
                            </a:cubicBezTo>
                            <a:cubicBezTo>
                              <a:pt x="9" y="0"/>
                              <a:pt x="12" y="1"/>
                              <a:pt x="6" y="1"/>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17" name="Freeform 114"/>
                      <p:cNvSpPr>
                        <a:spLocks noChangeAspect="1"/>
                      </p:cNvSpPr>
                      <p:nvPr/>
                    </p:nvSpPr>
                    <p:spPr bwMode="auto">
                      <a:xfrm>
                        <a:off x="2818930" y="3224601"/>
                        <a:ext cx="102963" cy="84387"/>
                      </a:xfrm>
                      <a:custGeom>
                        <a:avLst/>
                        <a:gdLst/>
                        <a:ahLst/>
                        <a:cxnLst>
                          <a:cxn ang="0">
                            <a:pos x="53" y="9"/>
                          </a:cxn>
                          <a:cxn ang="0">
                            <a:pos x="11" y="3"/>
                          </a:cxn>
                          <a:cxn ang="0">
                            <a:pos x="26" y="51"/>
                          </a:cxn>
                          <a:cxn ang="0">
                            <a:pos x="53" y="9"/>
                          </a:cxn>
                        </a:cxnLst>
                        <a:rect l="0" t="0" r="r" b="b"/>
                        <a:pathLst>
                          <a:path w="72" h="59">
                            <a:moveTo>
                              <a:pt x="53" y="9"/>
                            </a:moveTo>
                            <a:cubicBezTo>
                              <a:pt x="32" y="2"/>
                              <a:pt x="39" y="0"/>
                              <a:pt x="11" y="3"/>
                            </a:cubicBezTo>
                            <a:cubicBezTo>
                              <a:pt x="4" y="25"/>
                              <a:pt x="0" y="42"/>
                              <a:pt x="26" y="51"/>
                            </a:cubicBezTo>
                            <a:cubicBezTo>
                              <a:pt x="72" y="47"/>
                              <a:pt x="61" y="59"/>
                              <a:pt x="53" y="9"/>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18" name="Freeform 115"/>
                      <p:cNvSpPr>
                        <a:spLocks noChangeAspect="1"/>
                      </p:cNvSpPr>
                      <p:nvPr/>
                    </p:nvSpPr>
                    <p:spPr bwMode="auto">
                      <a:xfrm>
                        <a:off x="2539848" y="3202587"/>
                        <a:ext cx="845376" cy="469631"/>
                      </a:xfrm>
                      <a:custGeom>
                        <a:avLst/>
                        <a:gdLst/>
                        <a:ahLst/>
                        <a:cxnLst>
                          <a:cxn ang="0">
                            <a:pos x="531" y="147"/>
                          </a:cxn>
                          <a:cxn ang="0">
                            <a:pos x="546" y="159"/>
                          </a:cxn>
                          <a:cxn ang="0">
                            <a:pos x="567" y="165"/>
                          </a:cxn>
                          <a:cxn ang="0">
                            <a:pos x="585" y="171"/>
                          </a:cxn>
                          <a:cxn ang="0">
                            <a:pos x="603" y="195"/>
                          </a:cxn>
                          <a:cxn ang="0">
                            <a:pos x="585" y="240"/>
                          </a:cxn>
                          <a:cxn ang="0">
                            <a:pos x="600" y="270"/>
                          </a:cxn>
                          <a:cxn ang="0">
                            <a:pos x="597" y="279"/>
                          </a:cxn>
                          <a:cxn ang="0">
                            <a:pos x="579" y="273"/>
                          </a:cxn>
                          <a:cxn ang="0">
                            <a:pos x="564" y="285"/>
                          </a:cxn>
                          <a:cxn ang="0">
                            <a:pos x="504" y="312"/>
                          </a:cxn>
                          <a:cxn ang="0">
                            <a:pos x="468" y="333"/>
                          </a:cxn>
                          <a:cxn ang="0">
                            <a:pos x="426" y="315"/>
                          </a:cxn>
                          <a:cxn ang="0">
                            <a:pos x="369" y="297"/>
                          </a:cxn>
                          <a:cxn ang="0">
                            <a:pos x="342" y="282"/>
                          </a:cxn>
                          <a:cxn ang="0">
                            <a:pos x="285" y="249"/>
                          </a:cxn>
                          <a:cxn ang="0">
                            <a:pos x="228" y="204"/>
                          </a:cxn>
                          <a:cxn ang="0">
                            <a:pos x="147" y="222"/>
                          </a:cxn>
                          <a:cxn ang="0">
                            <a:pos x="132" y="219"/>
                          </a:cxn>
                          <a:cxn ang="0">
                            <a:pos x="93" y="216"/>
                          </a:cxn>
                          <a:cxn ang="0">
                            <a:pos x="75" y="210"/>
                          </a:cxn>
                          <a:cxn ang="0">
                            <a:pos x="45" y="213"/>
                          </a:cxn>
                          <a:cxn ang="0">
                            <a:pos x="0" y="132"/>
                          </a:cxn>
                          <a:cxn ang="0">
                            <a:pos x="33" y="111"/>
                          </a:cxn>
                          <a:cxn ang="0">
                            <a:pos x="48" y="60"/>
                          </a:cxn>
                          <a:cxn ang="0">
                            <a:pos x="66" y="48"/>
                          </a:cxn>
                          <a:cxn ang="0">
                            <a:pos x="75" y="42"/>
                          </a:cxn>
                          <a:cxn ang="0">
                            <a:pos x="99" y="0"/>
                          </a:cxn>
                          <a:cxn ang="0">
                            <a:pos x="120" y="21"/>
                          </a:cxn>
                          <a:cxn ang="0">
                            <a:pos x="126" y="39"/>
                          </a:cxn>
                          <a:cxn ang="0">
                            <a:pos x="90" y="63"/>
                          </a:cxn>
                          <a:cxn ang="0">
                            <a:pos x="69" y="108"/>
                          </a:cxn>
                          <a:cxn ang="0">
                            <a:pos x="117" y="159"/>
                          </a:cxn>
                          <a:cxn ang="0">
                            <a:pos x="132" y="138"/>
                          </a:cxn>
                          <a:cxn ang="0">
                            <a:pos x="132" y="138"/>
                          </a:cxn>
                          <a:cxn ang="0">
                            <a:pos x="150" y="126"/>
                          </a:cxn>
                          <a:cxn ang="0">
                            <a:pos x="204" y="129"/>
                          </a:cxn>
                          <a:cxn ang="0">
                            <a:pos x="282" y="129"/>
                          </a:cxn>
                          <a:cxn ang="0">
                            <a:pos x="321" y="126"/>
                          </a:cxn>
                          <a:cxn ang="0">
                            <a:pos x="336" y="174"/>
                          </a:cxn>
                          <a:cxn ang="0">
                            <a:pos x="354" y="171"/>
                          </a:cxn>
                          <a:cxn ang="0">
                            <a:pos x="372" y="165"/>
                          </a:cxn>
                          <a:cxn ang="0">
                            <a:pos x="447" y="189"/>
                          </a:cxn>
                          <a:cxn ang="0">
                            <a:pos x="447" y="216"/>
                          </a:cxn>
                          <a:cxn ang="0">
                            <a:pos x="468" y="213"/>
                          </a:cxn>
                          <a:cxn ang="0">
                            <a:pos x="498" y="204"/>
                          </a:cxn>
                          <a:cxn ang="0">
                            <a:pos x="531" y="147"/>
                          </a:cxn>
                        </a:cxnLst>
                        <a:rect l="0" t="0" r="r" b="b"/>
                        <a:pathLst>
                          <a:path w="603" h="333">
                            <a:moveTo>
                              <a:pt x="531" y="147"/>
                            </a:moveTo>
                            <a:cubicBezTo>
                              <a:pt x="554" y="155"/>
                              <a:pt x="527" y="143"/>
                              <a:pt x="546" y="159"/>
                            </a:cubicBezTo>
                            <a:cubicBezTo>
                              <a:pt x="548" y="161"/>
                              <a:pt x="566" y="165"/>
                              <a:pt x="567" y="165"/>
                            </a:cubicBezTo>
                            <a:cubicBezTo>
                              <a:pt x="573" y="167"/>
                              <a:pt x="585" y="171"/>
                              <a:pt x="585" y="171"/>
                            </a:cubicBezTo>
                            <a:cubicBezTo>
                              <a:pt x="592" y="181"/>
                              <a:pt x="599" y="184"/>
                              <a:pt x="603" y="195"/>
                            </a:cubicBezTo>
                            <a:cubicBezTo>
                              <a:pt x="600" y="213"/>
                              <a:pt x="591" y="223"/>
                              <a:pt x="585" y="240"/>
                            </a:cubicBezTo>
                            <a:cubicBezTo>
                              <a:pt x="588" y="251"/>
                              <a:pt x="600" y="270"/>
                              <a:pt x="600" y="270"/>
                            </a:cubicBezTo>
                            <a:cubicBezTo>
                              <a:pt x="599" y="273"/>
                              <a:pt x="600" y="279"/>
                              <a:pt x="597" y="279"/>
                            </a:cubicBezTo>
                            <a:cubicBezTo>
                              <a:pt x="591" y="280"/>
                              <a:pt x="579" y="273"/>
                              <a:pt x="579" y="273"/>
                            </a:cubicBezTo>
                            <a:cubicBezTo>
                              <a:pt x="559" y="280"/>
                              <a:pt x="581" y="270"/>
                              <a:pt x="564" y="285"/>
                            </a:cubicBezTo>
                            <a:cubicBezTo>
                              <a:pt x="544" y="302"/>
                              <a:pt x="529" y="309"/>
                              <a:pt x="504" y="312"/>
                            </a:cubicBezTo>
                            <a:cubicBezTo>
                              <a:pt x="496" y="324"/>
                              <a:pt x="482" y="329"/>
                              <a:pt x="468" y="333"/>
                            </a:cubicBezTo>
                            <a:cubicBezTo>
                              <a:pt x="449" y="329"/>
                              <a:pt x="443" y="327"/>
                              <a:pt x="426" y="315"/>
                            </a:cubicBezTo>
                            <a:cubicBezTo>
                              <a:pt x="410" y="304"/>
                              <a:pt x="385" y="308"/>
                              <a:pt x="369" y="297"/>
                            </a:cubicBezTo>
                            <a:cubicBezTo>
                              <a:pt x="348" y="283"/>
                              <a:pt x="358" y="287"/>
                              <a:pt x="342" y="282"/>
                            </a:cubicBezTo>
                            <a:cubicBezTo>
                              <a:pt x="327" y="267"/>
                              <a:pt x="305" y="256"/>
                              <a:pt x="285" y="249"/>
                            </a:cubicBezTo>
                            <a:cubicBezTo>
                              <a:pt x="280" y="234"/>
                              <a:pt x="246" y="210"/>
                              <a:pt x="228" y="204"/>
                            </a:cubicBezTo>
                            <a:cubicBezTo>
                              <a:pt x="200" y="207"/>
                              <a:pt x="174" y="213"/>
                              <a:pt x="147" y="222"/>
                            </a:cubicBezTo>
                            <a:cubicBezTo>
                              <a:pt x="142" y="221"/>
                              <a:pt x="137" y="220"/>
                              <a:pt x="132" y="219"/>
                            </a:cubicBezTo>
                            <a:cubicBezTo>
                              <a:pt x="119" y="218"/>
                              <a:pt x="106" y="218"/>
                              <a:pt x="93" y="216"/>
                            </a:cubicBezTo>
                            <a:cubicBezTo>
                              <a:pt x="87" y="215"/>
                              <a:pt x="75" y="210"/>
                              <a:pt x="75" y="210"/>
                            </a:cubicBezTo>
                            <a:cubicBezTo>
                              <a:pt x="53" y="217"/>
                              <a:pt x="63" y="218"/>
                              <a:pt x="45" y="213"/>
                            </a:cubicBezTo>
                            <a:cubicBezTo>
                              <a:pt x="27" y="186"/>
                              <a:pt x="24" y="156"/>
                              <a:pt x="0" y="132"/>
                            </a:cubicBezTo>
                            <a:cubicBezTo>
                              <a:pt x="4" y="114"/>
                              <a:pt x="17" y="115"/>
                              <a:pt x="33" y="111"/>
                            </a:cubicBezTo>
                            <a:cubicBezTo>
                              <a:pt x="44" y="95"/>
                              <a:pt x="41" y="72"/>
                              <a:pt x="48" y="60"/>
                            </a:cubicBezTo>
                            <a:cubicBezTo>
                              <a:pt x="52" y="54"/>
                              <a:pt x="60" y="52"/>
                              <a:pt x="66" y="48"/>
                            </a:cubicBezTo>
                            <a:cubicBezTo>
                              <a:pt x="69" y="46"/>
                              <a:pt x="75" y="42"/>
                              <a:pt x="75" y="42"/>
                            </a:cubicBezTo>
                            <a:cubicBezTo>
                              <a:pt x="80" y="26"/>
                              <a:pt x="85" y="9"/>
                              <a:pt x="99" y="0"/>
                            </a:cubicBezTo>
                            <a:cubicBezTo>
                              <a:pt x="113" y="3"/>
                              <a:pt x="114" y="8"/>
                              <a:pt x="120" y="21"/>
                            </a:cubicBezTo>
                            <a:cubicBezTo>
                              <a:pt x="123" y="27"/>
                              <a:pt x="126" y="39"/>
                              <a:pt x="126" y="39"/>
                            </a:cubicBezTo>
                            <a:cubicBezTo>
                              <a:pt x="122" y="102"/>
                              <a:pt x="125" y="87"/>
                              <a:pt x="90" y="63"/>
                            </a:cubicBezTo>
                            <a:cubicBezTo>
                              <a:pt x="66" y="71"/>
                              <a:pt x="71" y="82"/>
                              <a:pt x="69" y="108"/>
                            </a:cubicBezTo>
                            <a:cubicBezTo>
                              <a:pt x="77" y="146"/>
                              <a:pt x="81" y="147"/>
                              <a:pt x="117" y="159"/>
                            </a:cubicBezTo>
                            <a:lnTo>
                              <a:pt x="132" y="138"/>
                            </a:lnTo>
                            <a:cubicBezTo>
                              <a:pt x="132" y="138"/>
                              <a:pt x="132" y="138"/>
                              <a:pt x="132" y="138"/>
                            </a:cubicBezTo>
                            <a:cubicBezTo>
                              <a:pt x="138" y="134"/>
                              <a:pt x="150" y="126"/>
                              <a:pt x="150" y="126"/>
                            </a:cubicBezTo>
                            <a:cubicBezTo>
                              <a:pt x="174" y="132"/>
                              <a:pt x="174" y="132"/>
                              <a:pt x="204" y="129"/>
                            </a:cubicBezTo>
                            <a:cubicBezTo>
                              <a:pt x="227" y="114"/>
                              <a:pt x="256" y="120"/>
                              <a:pt x="282" y="129"/>
                            </a:cubicBezTo>
                            <a:cubicBezTo>
                              <a:pt x="298" y="126"/>
                              <a:pt x="306" y="122"/>
                              <a:pt x="321" y="126"/>
                            </a:cubicBezTo>
                            <a:cubicBezTo>
                              <a:pt x="327" y="144"/>
                              <a:pt x="315" y="167"/>
                              <a:pt x="336" y="174"/>
                            </a:cubicBezTo>
                            <a:cubicBezTo>
                              <a:pt x="342" y="173"/>
                              <a:pt x="348" y="172"/>
                              <a:pt x="354" y="171"/>
                            </a:cubicBezTo>
                            <a:cubicBezTo>
                              <a:pt x="360" y="169"/>
                              <a:pt x="372" y="165"/>
                              <a:pt x="372" y="165"/>
                            </a:cubicBezTo>
                            <a:cubicBezTo>
                              <a:pt x="398" y="172"/>
                              <a:pt x="421" y="182"/>
                              <a:pt x="447" y="189"/>
                            </a:cubicBezTo>
                            <a:cubicBezTo>
                              <a:pt x="454" y="210"/>
                              <a:pt x="457" y="202"/>
                              <a:pt x="447" y="216"/>
                            </a:cubicBezTo>
                            <a:cubicBezTo>
                              <a:pt x="454" y="236"/>
                              <a:pt x="459" y="219"/>
                              <a:pt x="468" y="213"/>
                            </a:cubicBezTo>
                            <a:cubicBezTo>
                              <a:pt x="473" y="210"/>
                              <a:pt x="491" y="206"/>
                              <a:pt x="498" y="204"/>
                            </a:cubicBezTo>
                            <a:cubicBezTo>
                              <a:pt x="520" y="189"/>
                              <a:pt x="488" y="156"/>
                              <a:pt x="531" y="147"/>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19" name="Freeform 116"/>
                      <p:cNvSpPr>
                        <a:spLocks noChangeAspect="1"/>
                      </p:cNvSpPr>
                      <p:nvPr/>
                    </p:nvSpPr>
                    <p:spPr bwMode="auto">
                      <a:xfrm>
                        <a:off x="1978972" y="3294311"/>
                        <a:ext cx="685513" cy="631067"/>
                      </a:xfrm>
                      <a:custGeom>
                        <a:avLst/>
                        <a:gdLst/>
                        <a:ahLst/>
                        <a:cxnLst>
                          <a:cxn ang="0">
                            <a:pos x="336" y="30"/>
                          </a:cxn>
                          <a:cxn ang="0">
                            <a:pos x="378" y="39"/>
                          </a:cxn>
                          <a:cxn ang="0">
                            <a:pos x="396" y="51"/>
                          </a:cxn>
                          <a:cxn ang="0">
                            <a:pos x="432" y="141"/>
                          </a:cxn>
                          <a:cxn ang="0">
                            <a:pos x="444" y="153"/>
                          </a:cxn>
                          <a:cxn ang="0">
                            <a:pos x="462" y="147"/>
                          </a:cxn>
                          <a:cxn ang="0">
                            <a:pos x="483" y="150"/>
                          </a:cxn>
                          <a:cxn ang="0">
                            <a:pos x="489" y="168"/>
                          </a:cxn>
                          <a:cxn ang="0">
                            <a:pos x="483" y="186"/>
                          </a:cxn>
                          <a:cxn ang="0">
                            <a:pos x="480" y="195"/>
                          </a:cxn>
                          <a:cxn ang="0">
                            <a:pos x="471" y="258"/>
                          </a:cxn>
                          <a:cxn ang="0">
                            <a:pos x="444" y="267"/>
                          </a:cxn>
                          <a:cxn ang="0">
                            <a:pos x="426" y="261"/>
                          </a:cxn>
                          <a:cxn ang="0">
                            <a:pos x="417" y="258"/>
                          </a:cxn>
                          <a:cxn ang="0">
                            <a:pos x="375" y="228"/>
                          </a:cxn>
                          <a:cxn ang="0">
                            <a:pos x="357" y="222"/>
                          </a:cxn>
                          <a:cxn ang="0">
                            <a:pos x="336" y="225"/>
                          </a:cxn>
                          <a:cxn ang="0">
                            <a:pos x="330" y="243"/>
                          </a:cxn>
                          <a:cxn ang="0">
                            <a:pos x="312" y="327"/>
                          </a:cxn>
                          <a:cxn ang="0">
                            <a:pos x="324" y="366"/>
                          </a:cxn>
                          <a:cxn ang="0">
                            <a:pos x="333" y="363"/>
                          </a:cxn>
                          <a:cxn ang="0">
                            <a:pos x="342" y="357"/>
                          </a:cxn>
                          <a:cxn ang="0">
                            <a:pos x="360" y="351"/>
                          </a:cxn>
                          <a:cxn ang="0">
                            <a:pos x="378" y="354"/>
                          </a:cxn>
                          <a:cxn ang="0">
                            <a:pos x="384" y="372"/>
                          </a:cxn>
                          <a:cxn ang="0">
                            <a:pos x="360" y="387"/>
                          </a:cxn>
                          <a:cxn ang="0">
                            <a:pos x="333" y="402"/>
                          </a:cxn>
                          <a:cxn ang="0">
                            <a:pos x="321" y="447"/>
                          </a:cxn>
                          <a:cxn ang="0">
                            <a:pos x="291" y="450"/>
                          </a:cxn>
                          <a:cxn ang="0">
                            <a:pos x="246" y="435"/>
                          </a:cxn>
                          <a:cxn ang="0">
                            <a:pos x="237" y="438"/>
                          </a:cxn>
                          <a:cxn ang="0">
                            <a:pos x="216" y="405"/>
                          </a:cxn>
                          <a:cxn ang="0">
                            <a:pos x="174" y="381"/>
                          </a:cxn>
                          <a:cxn ang="0">
                            <a:pos x="159" y="366"/>
                          </a:cxn>
                          <a:cxn ang="0">
                            <a:pos x="141" y="372"/>
                          </a:cxn>
                          <a:cxn ang="0">
                            <a:pos x="120" y="363"/>
                          </a:cxn>
                          <a:cxn ang="0">
                            <a:pos x="117" y="354"/>
                          </a:cxn>
                          <a:cxn ang="0">
                            <a:pos x="96" y="348"/>
                          </a:cxn>
                          <a:cxn ang="0">
                            <a:pos x="78" y="336"/>
                          </a:cxn>
                          <a:cxn ang="0">
                            <a:pos x="54" y="303"/>
                          </a:cxn>
                          <a:cxn ang="0">
                            <a:pos x="24" y="273"/>
                          </a:cxn>
                          <a:cxn ang="0">
                            <a:pos x="9" y="258"/>
                          </a:cxn>
                          <a:cxn ang="0">
                            <a:pos x="0" y="228"/>
                          </a:cxn>
                          <a:cxn ang="0">
                            <a:pos x="33" y="180"/>
                          </a:cxn>
                          <a:cxn ang="0">
                            <a:pos x="51" y="159"/>
                          </a:cxn>
                          <a:cxn ang="0">
                            <a:pos x="66" y="135"/>
                          </a:cxn>
                          <a:cxn ang="0">
                            <a:pos x="99" y="48"/>
                          </a:cxn>
                          <a:cxn ang="0">
                            <a:pos x="132" y="66"/>
                          </a:cxn>
                          <a:cxn ang="0">
                            <a:pos x="150" y="78"/>
                          </a:cxn>
                          <a:cxn ang="0">
                            <a:pos x="159" y="72"/>
                          </a:cxn>
                          <a:cxn ang="0">
                            <a:pos x="165" y="54"/>
                          </a:cxn>
                          <a:cxn ang="0">
                            <a:pos x="153" y="27"/>
                          </a:cxn>
                          <a:cxn ang="0">
                            <a:pos x="177" y="0"/>
                          </a:cxn>
                          <a:cxn ang="0">
                            <a:pos x="192" y="39"/>
                          </a:cxn>
                          <a:cxn ang="0">
                            <a:pos x="231" y="90"/>
                          </a:cxn>
                          <a:cxn ang="0">
                            <a:pos x="264" y="54"/>
                          </a:cxn>
                          <a:cxn ang="0">
                            <a:pos x="324" y="36"/>
                          </a:cxn>
                          <a:cxn ang="0">
                            <a:pos x="336" y="30"/>
                          </a:cxn>
                        </a:cxnLst>
                        <a:rect l="0" t="0" r="r" b="b"/>
                        <a:pathLst>
                          <a:path w="489" h="450">
                            <a:moveTo>
                              <a:pt x="336" y="30"/>
                            </a:moveTo>
                            <a:cubicBezTo>
                              <a:pt x="366" y="34"/>
                              <a:pt x="352" y="30"/>
                              <a:pt x="378" y="39"/>
                            </a:cubicBezTo>
                            <a:cubicBezTo>
                              <a:pt x="385" y="41"/>
                              <a:pt x="396" y="51"/>
                              <a:pt x="396" y="51"/>
                            </a:cubicBezTo>
                            <a:cubicBezTo>
                              <a:pt x="405" y="79"/>
                              <a:pt x="411" y="120"/>
                              <a:pt x="432" y="141"/>
                            </a:cubicBezTo>
                            <a:cubicBezTo>
                              <a:pt x="434" y="148"/>
                              <a:pt x="434" y="154"/>
                              <a:pt x="444" y="153"/>
                            </a:cubicBezTo>
                            <a:cubicBezTo>
                              <a:pt x="450" y="152"/>
                              <a:pt x="462" y="147"/>
                              <a:pt x="462" y="147"/>
                            </a:cubicBezTo>
                            <a:cubicBezTo>
                              <a:pt x="469" y="148"/>
                              <a:pt x="477" y="146"/>
                              <a:pt x="483" y="150"/>
                            </a:cubicBezTo>
                            <a:cubicBezTo>
                              <a:pt x="488" y="154"/>
                              <a:pt x="489" y="168"/>
                              <a:pt x="489" y="168"/>
                            </a:cubicBezTo>
                            <a:cubicBezTo>
                              <a:pt x="487" y="174"/>
                              <a:pt x="485" y="180"/>
                              <a:pt x="483" y="186"/>
                            </a:cubicBezTo>
                            <a:cubicBezTo>
                              <a:pt x="482" y="189"/>
                              <a:pt x="480" y="195"/>
                              <a:pt x="480" y="195"/>
                            </a:cubicBezTo>
                            <a:cubicBezTo>
                              <a:pt x="483" y="211"/>
                              <a:pt x="488" y="247"/>
                              <a:pt x="471" y="258"/>
                            </a:cubicBezTo>
                            <a:cubicBezTo>
                              <a:pt x="463" y="263"/>
                              <a:pt x="444" y="267"/>
                              <a:pt x="444" y="267"/>
                            </a:cubicBezTo>
                            <a:cubicBezTo>
                              <a:pt x="438" y="265"/>
                              <a:pt x="432" y="263"/>
                              <a:pt x="426" y="261"/>
                            </a:cubicBezTo>
                            <a:cubicBezTo>
                              <a:pt x="423" y="260"/>
                              <a:pt x="417" y="258"/>
                              <a:pt x="417" y="258"/>
                            </a:cubicBezTo>
                            <a:cubicBezTo>
                              <a:pt x="405" y="240"/>
                              <a:pt x="395" y="235"/>
                              <a:pt x="375" y="228"/>
                            </a:cubicBezTo>
                            <a:cubicBezTo>
                              <a:pt x="369" y="226"/>
                              <a:pt x="357" y="222"/>
                              <a:pt x="357" y="222"/>
                            </a:cubicBezTo>
                            <a:cubicBezTo>
                              <a:pt x="350" y="223"/>
                              <a:pt x="342" y="221"/>
                              <a:pt x="336" y="225"/>
                            </a:cubicBezTo>
                            <a:cubicBezTo>
                              <a:pt x="331" y="229"/>
                              <a:pt x="330" y="243"/>
                              <a:pt x="330" y="243"/>
                            </a:cubicBezTo>
                            <a:cubicBezTo>
                              <a:pt x="332" y="271"/>
                              <a:pt x="346" y="316"/>
                              <a:pt x="312" y="327"/>
                            </a:cubicBezTo>
                            <a:cubicBezTo>
                              <a:pt x="302" y="343"/>
                              <a:pt x="306" y="360"/>
                              <a:pt x="324" y="366"/>
                            </a:cubicBezTo>
                            <a:cubicBezTo>
                              <a:pt x="327" y="365"/>
                              <a:pt x="330" y="364"/>
                              <a:pt x="333" y="363"/>
                            </a:cubicBezTo>
                            <a:cubicBezTo>
                              <a:pt x="336" y="361"/>
                              <a:pt x="339" y="358"/>
                              <a:pt x="342" y="357"/>
                            </a:cubicBezTo>
                            <a:cubicBezTo>
                              <a:pt x="348" y="354"/>
                              <a:pt x="360" y="351"/>
                              <a:pt x="360" y="351"/>
                            </a:cubicBezTo>
                            <a:cubicBezTo>
                              <a:pt x="366" y="352"/>
                              <a:pt x="373" y="350"/>
                              <a:pt x="378" y="354"/>
                            </a:cubicBezTo>
                            <a:cubicBezTo>
                              <a:pt x="383" y="358"/>
                              <a:pt x="384" y="372"/>
                              <a:pt x="384" y="372"/>
                            </a:cubicBezTo>
                            <a:cubicBezTo>
                              <a:pt x="380" y="385"/>
                              <a:pt x="373" y="384"/>
                              <a:pt x="360" y="387"/>
                            </a:cubicBezTo>
                            <a:cubicBezTo>
                              <a:pt x="339" y="401"/>
                              <a:pt x="349" y="397"/>
                              <a:pt x="333" y="402"/>
                            </a:cubicBezTo>
                            <a:cubicBezTo>
                              <a:pt x="329" y="414"/>
                              <a:pt x="323" y="446"/>
                              <a:pt x="321" y="447"/>
                            </a:cubicBezTo>
                            <a:cubicBezTo>
                              <a:pt x="312" y="450"/>
                              <a:pt x="301" y="449"/>
                              <a:pt x="291" y="450"/>
                            </a:cubicBezTo>
                            <a:cubicBezTo>
                              <a:pt x="273" y="447"/>
                              <a:pt x="263" y="441"/>
                              <a:pt x="246" y="435"/>
                            </a:cubicBezTo>
                            <a:cubicBezTo>
                              <a:pt x="243" y="436"/>
                              <a:pt x="239" y="440"/>
                              <a:pt x="237" y="438"/>
                            </a:cubicBezTo>
                            <a:cubicBezTo>
                              <a:pt x="222" y="423"/>
                              <a:pt x="238" y="420"/>
                              <a:pt x="216" y="405"/>
                            </a:cubicBezTo>
                            <a:cubicBezTo>
                              <a:pt x="209" y="378"/>
                              <a:pt x="207" y="384"/>
                              <a:pt x="174" y="381"/>
                            </a:cubicBezTo>
                            <a:cubicBezTo>
                              <a:pt x="171" y="377"/>
                              <a:pt x="166" y="366"/>
                              <a:pt x="159" y="366"/>
                            </a:cubicBezTo>
                            <a:cubicBezTo>
                              <a:pt x="153" y="366"/>
                              <a:pt x="141" y="372"/>
                              <a:pt x="141" y="372"/>
                            </a:cubicBezTo>
                            <a:cubicBezTo>
                              <a:pt x="134" y="370"/>
                              <a:pt x="125" y="369"/>
                              <a:pt x="120" y="363"/>
                            </a:cubicBezTo>
                            <a:cubicBezTo>
                              <a:pt x="118" y="361"/>
                              <a:pt x="119" y="356"/>
                              <a:pt x="117" y="354"/>
                            </a:cubicBezTo>
                            <a:cubicBezTo>
                              <a:pt x="116" y="353"/>
                              <a:pt x="96" y="348"/>
                              <a:pt x="96" y="348"/>
                            </a:cubicBezTo>
                            <a:cubicBezTo>
                              <a:pt x="90" y="344"/>
                              <a:pt x="84" y="340"/>
                              <a:pt x="78" y="336"/>
                            </a:cubicBezTo>
                            <a:cubicBezTo>
                              <a:pt x="75" y="334"/>
                              <a:pt x="67" y="312"/>
                              <a:pt x="54" y="303"/>
                            </a:cubicBezTo>
                            <a:cubicBezTo>
                              <a:pt x="47" y="292"/>
                              <a:pt x="35" y="280"/>
                              <a:pt x="24" y="273"/>
                            </a:cubicBezTo>
                            <a:cubicBezTo>
                              <a:pt x="20" y="267"/>
                              <a:pt x="13" y="264"/>
                              <a:pt x="9" y="258"/>
                            </a:cubicBezTo>
                            <a:cubicBezTo>
                              <a:pt x="6" y="253"/>
                              <a:pt x="2" y="235"/>
                              <a:pt x="0" y="228"/>
                            </a:cubicBezTo>
                            <a:cubicBezTo>
                              <a:pt x="3" y="200"/>
                              <a:pt x="6" y="189"/>
                              <a:pt x="33" y="180"/>
                            </a:cubicBezTo>
                            <a:cubicBezTo>
                              <a:pt x="40" y="169"/>
                              <a:pt x="39" y="163"/>
                              <a:pt x="51" y="159"/>
                            </a:cubicBezTo>
                            <a:cubicBezTo>
                              <a:pt x="55" y="147"/>
                              <a:pt x="62" y="147"/>
                              <a:pt x="66" y="135"/>
                            </a:cubicBezTo>
                            <a:cubicBezTo>
                              <a:pt x="68" y="103"/>
                              <a:pt x="62" y="60"/>
                              <a:pt x="99" y="48"/>
                            </a:cubicBezTo>
                            <a:cubicBezTo>
                              <a:pt x="122" y="52"/>
                              <a:pt x="117" y="53"/>
                              <a:pt x="132" y="66"/>
                            </a:cubicBezTo>
                            <a:cubicBezTo>
                              <a:pt x="137" y="71"/>
                              <a:pt x="150" y="78"/>
                              <a:pt x="150" y="78"/>
                            </a:cubicBezTo>
                            <a:cubicBezTo>
                              <a:pt x="153" y="76"/>
                              <a:pt x="157" y="75"/>
                              <a:pt x="159" y="72"/>
                            </a:cubicBezTo>
                            <a:cubicBezTo>
                              <a:pt x="162" y="67"/>
                              <a:pt x="165" y="54"/>
                              <a:pt x="165" y="54"/>
                            </a:cubicBezTo>
                            <a:cubicBezTo>
                              <a:pt x="162" y="44"/>
                              <a:pt x="156" y="37"/>
                              <a:pt x="153" y="27"/>
                            </a:cubicBezTo>
                            <a:cubicBezTo>
                              <a:pt x="159" y="8"/>
                              <a:pt x="158" y="6"/>
                              <a:pt x="177" y="0"/>
                            </a:cubicBezTo>
                            <a:cubicBezTo>
                              <a:pt x="195" y="6"/>
                              <a:pt x="189" y="21"/>
                              <a:pt x="192" y="39"/>
                            </a:cubicBezTo>
                            <a:cubicBezTo>
                              <a:pt x="195" y="57"/>
                              <a:pt x="217" y="80"/>
                              <a:pt x="231" y="90"/>
                            </a:cubicBezTo>
                            <a:cubicBezTo>
                              <a:pt x="249" y="84"/>
                              <a:pt x="248" y="64"/>
                              <a:pt x="264" y="54"/>
                            </a:cubicBezTo>
                            <a:cubicBezTo>
                              <a:pt x="277" y="34"/>
                              <a:pt x="303" y="38"/>
                              <a:pt x="324" y="36"/>
                            </a:cubicBezTo>
                            <a:cubicBezTo>
                              <a:pt x="334" y="33"/>
                              <a:pt x="331" y="35"/>
                              <a:pt x="336" y="30"/>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20" name="Freeform 117"/>
                      <p:cNvSpPr>
                        <a:spLocks noChangeAspect="1"/>
                      </p:cNvSpPr>
                      <p:nvPr/>
                    </p:nvSpPr>
                    <p:spPr bwMode="auto">
                      <a:xfrm>
                        <a:off x="1293459" y="3386037"/>
                        <a:ext cx="214054" cy="363230"/>
                      </a:xfrm>
                      <a:custGeom>
                        <a:avLst/>
                        <a:gdLst/>
                        <a:ahLst/>
                        <a:cxnLst>
                          <a:cxn ang="0">
                            <a:pos x="140" y="0"/>
                          </a:cxn>
                          <a:cxn ang="0">
                            <a:pos x="155" y="24"/>
                          </a:cxn>
                          <a:cxn ang="0">
                            <a:pos x="152" y="66"/>
                          </a:cxn>
                          <a:cxn ang="0">
                            <a:pos x="131" y="126"/>
                          </a:cxn>
                          <a:cxn ang="0">
                            <a:pos x="110" y="147"/>
                          </a:cxn>
                          <a:cxn ang="0">
                            <a:pos x="101" y="153"/>
                          </a:cxn>
                          <a:cxn ang="0">
                            <a:pos x="86" y="219"/>
                          </a:cxn>
                          <a:cxn ang="0">
                            <a:pos x="65" y="240"/>
                          </a:cxn>
                          <a:cxn ang="0">
                            <a:pos x="38" y="225"/>
                          </a:cxn>
                          <a:cxn ang="0">
                            <a:pos x="11" y="210"/>
                          </a:cxn>
                          <a:cxn ang="0">
                            <a:pos x="2" y="156"/>
                          </a:cxn>
                          <a:cxn ang="0">
                            <a:pos x="17" y="111"/>
                          </a:cxn>
                          <a:cxn ang="0">
                            <a:pos x="50" y="90"/>
                          </a:cxn>
                          <a:cxn ang="0">
                            <a:pos x="92" y="27"/>
                          </a:cxn>
                          <a:cxn ang="0">
                            <a:pos x="140" y="0"/>
                          </a:cxn>
                        </a:cxnLst>
                        <a:rect l="0" t="0" r="r" b="b"/>
                        <a:pathLst>
                          <a:path w="155" h="259">
                            <a:moveTo>
                              <a:pt x="140" y="0"/>
                            </a:moveTo>
                            <a:cubicBezTo>
                              <a:pt x="147" y="21"/>
                              <a:pt x="141" y="14"/>
                              <a:pt x="155" y="24"/>
                            </a:cubicBezTo>
                            <a:cubicBezTo>
                              <a:pt x="154" y="38"/>
                              <a:pt x="154" y="52"/>
                              <a:pt x="152" y="66"/>
                            </a:cubicBezTo>
                            <a:cubicBezTo>
                              <a:pt x="150" y="80"/>
                              <a:pt x="136" y="108"/>
                              <a:pt x="131" y="126"/>
                            </a:cubicBezTo>
                            <a:cubicBezTo>
                              <a:pt x="127" y="141"/>
                              <a:pt x="127" y="136"/>
                              <a:pt x="110" y="147"/>
                            </a:cubicBezTo>
                            <a:cubicBezTo>
                              <a:pt x="107" y="149"/>
                              <a:pt x="101" y="153"/>
                              <a:pt x="101" y="153"/>
                            </a:cubicBezTo>
                            <a:cubicBezTo>
                              <a:pt x="98" y="176"/>
                              <a:pt x="92" y="197"/>
                              <a:pt x="86" y="219"/>
                            </a:cubicBezTo>
                            <a:cubicBezTo>
                              <a:pt x="83" y="229"/>
                              <a:pt x="65" y="240"/>
                              <a:pt x="65" y="240"/>
                            </a:cubicBezTo>
                            <a:cubicBezTo>
                              <a:pt x="53" y="259"/>
                              <a:pt x="52" y="232"/>
                              <a:pt x="38" y="225"/>
                            </a:cubicBezTo>
                            <a:cubicBezTo>
                              <a:pt x="29" y="220"/>
                              <a:pt x="11" y="210"/>
                              <a:pt x="11" y="210"/>
                            </a:cubicBezTo>
                            <a:cubicBezTo>
                              <a:pt x="9" y="191"/>
                              <a:pt x="6" y="175"/>
                              <a:pt x="2" y="156"/>
                            </a:cubicBezTo>
                            <a:cubicBezTo>
                              <a:pt x="4" y="134"/>
                              <a:pt x="0" y="122"/>
                              <a:pt x="17" y="111"/>
                            </a:cubicBezTo>
                            <a:cubicBezTo>
                              <a:pt x="25" y="99"/>
                              <a:pt x="38" y="98"/>
                              <a:pt x="50" y="90"/>
                            </a:cubicBezTo>
                            <a:cubicBezTo>
                              <a:pt x="60" y="59"/>
                              <a:pt x="55" y="39"/>
                              <a:pt x="92" y="27"/>
                            </a:cubicBezTo>
                            <a:cubicBezTo>
                              <a:pt x="102" y="11"/>
                              <a:pt x="121" y="0"/>
                              <a:pt x="140" y="0"/>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21" name="Freeform 118"/>
                      <p:cNvSpPr>
                        <a:spLocks noChangeAspect="1"/>
                      </p:cNvSpPr>
                      <p:nvPr/>
                    </p:nvSpPr>
                    <p:spPr bwMode="auto">
                      <a:xfrm>
                        <a:off x="727167" y="3346340"/>
                        <a:ext cx="130057" cy="154098"/>
                      </a:xfrm>
                      <a:custGeom>
                        <a:avLst/>
                        <a:gdLst/>
                        <a:ahLst/>
                        <a:cxnLst>
                          <a:cxn ang="0">
                            <a:pos x="0" y="9"/>
                          </a:cxn>
                          <a:cxn ang="0">
                            <a:pos x="63" y="15"/>
                          </a:cxn>
                          <a:cxn ang="0">
                            <a:pos x="84" y="33"/>
                          </a:cxn>
                          <a:cxn ang="0">
                            <a:pos x="84" y="111"/>
                          </a:cxn>
                          <a:cxn ang="0">
                            <a:pos x="60" y="108"/>
                          </a:cxn>
                          <a:cxn ang="0">
                            <a:pos x="45" y="81"/>
                          </a:cxn>
                          <a:cxn ang="0">
                            <a:pos x="27" y="69"/>
                          </a:cxn>
                          <a:cxn ang="0">
                            <a:pos x="18" y="42"/>
                          </a:cxn>
                          <a:cxn ang="0">
                            <a:pos x="0" y="9"/>
                          </a:cxn>
                        </a:cxnLst>
                        <a:rect l="0" t="0" r="r" b="b"/>
                        <a:pathLst>
                          <a:path w="93" h="113">
                            <a:moveTo>
                              <a:pt x="0" y="9"/>
                            </a:moveTo>
                            <a:cubicBezTo>
                              <a:pt x="25" y="5"/>
                              <a:pt x="41" y="0"/>
                              <a:pt x="63" y="15"/>
                            </a:cubicBezTo>
                            <a:cubicBezTo>
                              <a:pt x="67" y="27"/>
                              <a:pt x="72" y="29"/>
                              <a:pt x="84" y="33"/>
                            </a:cubicBezTo>
                            <a:cubicBezTo>
                              <a:pt x="89" y="60"/>
                              <a:pt x="93" y="84"/>
                              <a:pt x="84" y="111"/>
                            </a:cubicBezTo>
                            <a:cubicBezTo>
                              <a:pt x="76" y="110"/>
                              <a:pt x="67" y="113"/>
                              <a:pt x="60" y="108"/>
                            </a:cubicBezTo>
                            <a:cubicBezTo>
                              <a:pt x="52" y="102"/>
                              <a:pt x="53" y="87"/>
                              <a:pt x="45" y="81"/>
                            </a:cubicBezTo>
                            <a:cubicBezTo>
                              <a:pt x="39" y="77"/>
                              <a:pt x="27" y="69"/>
                              <a:pt x="27" y="69"/>
                            </a:cubicBezTo>
                            <a:cubicBezTo>
                              <a:pt x="24" y="60"/>
                              <a:pt x="23" y="50"/>
                              <a:pt x="18" y="42"/>
                            </a:cubicBezTo>
                            <a:cubicBezTo>
                              <a:pt x="11" y="32"/>
                              <a:pt x="0" y="22"/>
                              <a:pt x="0" y="9"/>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22" name="Freeform 119"/>
                      <p:cNvSpPr>
                        <a:spLocks noChangeAspect="1"/>
                      </p:cNvSpPr>
                      <p:nvPr/>
                    </p:nvSpPr>
                    <p:spPr bwMode="auto">
                      <a:xfrm>
                        <a:off x="1480417" y="3294311"/>
                        <a:ext cx="409141" cy="344885"/>
                      </a:xfrm>
                      <a:custGeom>
                        <a:avLst/>
                        <a:gdLst/>
                        <a:ahLst/>
                        <a:cxnLst>
                          <a:cxn ang="0">
                            <a:pos x="167" y="8"/>
                          </a:cxn>
                          <a:cxn ang="0">
                            <a:pos x="122" y="5"/>
                          </a:cxn>
                          <a:cxn ang="0">
                            <a:pos x="101" y="26"/>
                          </a:cxn>
                          <a:cxn ang="0">
                            <a:pos x="116" y="41"/>
                          </a:cxn>
                          <a:cxn ang="0">
                            <a:pos x="122" y="59"/>
                          </a:cxn>
                          <a:cxn ang="0">
                            <a:pos x="98" y="83"/>
                          </a:cxn>
                          <a:cxn ang="0">
                            <a:pos x="59" y="50"/>
                          </a:cxn>
                          <a:cxn ang="0">
                            <a:pos x="5" y="62"/>
                          </a:cxn>
                          <a:cxn ang="0">
                            <a:pos x="11" y="89"/>
                          </a:cxn>
                          <a:cxn ang="0">
                            <a:pos x="17" y="107"/>
                          </a:cxn>
                          <a:cxn ang="0">
                            <a:pos x="62" y="140"/>
                          </a:cxn>
                          <a:cxn ang="0">
                            <a:pos x="95" y="149"/>
                          </a:cxn>
                          <a:cxn ang="0">
                            <a:pos x="161" y="197"/>
                          </a:cxn>
                          <a:cxn ang="0">
                            <a:pos x="188" y="248"/>
                          </a:cxn>
                          <a:cxn ang="0">
                            <a:pos x="227" y="230"/>
                          </a:cxn>
                          <a:cxn ang="0">
                            <a:pos x="239" y="218"/>
                          </a:cxn>
                          <a:cxn ang="0">
                            <a:pos x="257" y="206"/>
                          </a:cxn>
                          <a:cxn ang="0">
                            <a:pos x="269" y="179"/>
                          </a:cxn>
                          <a:cxn ang="0">
                            <a:pos x="287" y="173"/>
                          </a:cxn>
                          <a:cxn ang="0">
                            <a:pos x="296" y="170"/>
                          </a:cxn>
                          <a:cxn ang="0">
                            <a:pos x="263" y="110"/>
                          </a:cxn>
                          <a:cxn ang="0">
                            <a:pos x="230" y="119"/>
                          </a:cxn>
                          <a:cxn ang="0">
                            <a:pos x="221" y="122"/>
                          </a:cxn>
                          <a:cxn ang="0">
                            <a:pos x="194" y="128"/>
                          </a:cxn>
                          <a:cxn ang="0">
                            <a:pos x="176" y="122"/>
                          </a:cxn>
                          <a:cxn ang="0">
                            <a:pos x="173" y="113"/>
                          </a:cxn>
                          <a:cxn ang="0">
                            <a:pos x="158" y="101"/>
                          </a:cxn>
                          <a:cxn ang="0">
                            <a:pos x="167" y="65"/>
                          </a:cxn>
                          <a:cxn ang="0">
                            <a:pos x="167" y="8"/>
                          </a:cxn>
                        </a:cxnLst>
                        <a:rect l="0" t="0" r="r" b="b"/>
                        <a:pathLst>
                          <a:path w="296" h="248">
                            <a:moveTo>
                              <a:pt x="167" y="8"/>
                            </a:moveTo>
                            <a:cubicBezTo>
                              <a:pt x="136" y="0"/>
                              <a:pt x="151" y="1"/>
                              <a:pt x="122" y="5"/>
                            </a:cubicBezTo>
                            <a:cubicBezTo>
                              <a:pt x="113" y="8"/>
                              <a:pt x="101" y="26"/>
                              <a:pt x="101" y="26"/>
                            </a:cubicBezTo>
                            <a:cubicBezTo>
                              <a:pt x="105" y="32"/>
                              <a:pt x="112" y="35"/>
                              <a:pt x="116" y="41"/>
                            </a:cubicBezTo>
                            <a:cubicBezTo>
                              <a:pt x="119" y="46"/>
                              <a:pt x="122" y="59"/>
                              <a:pt x="122" y="59"/>
                            </a:cubicBezTo>
                            <a:cubicBezTo>
                              <a:pt x="118" y="83"/>
                              <a:pt x="123" y="87"/>
                              <a:pt x="98" y="83"/>
                            </a:cubicBezTo>
                            <a:cubicBezTo>
                              <a:pt x="87" y="66"/>
                              <a:pt x="79" y="57"/>
                              <a:pt x="59" y="50"/>
                            </a:cubicBezTo>
                            <a:cubicBezTo>
                              <a:pt x="33" y="52"/>
                              <a:pt x="24" y="49"/>
                              <a:pt x="5" y="62"/>
                            </a:cubicBezTo>
                            <a:cubicBezTo>
                              <a:pt x="0" y="76"/>
                              <a:pt x="5" y="77"/>
                              <a:pt x="11" y="89"/>
                            </a:cubicBezTo>
                            <a:cubicBezTo>
                              <a:pt x="14" y="95"/>
                              <a:pt x="17" y="107"/>
                              <a:pt x="17" y="107"/>
                            </a:cubicBezTo>
                            <a:cubicBezTo>
                              <a:pt x="5" y="144"/>
                              <a:pt x="23" y="137"/>
                              <a:pt x="62" y="140"/>
                            </a:cubicBezTo>
                            <a:cubicBezTo>
                              <a:pt x="73" y="143"/>
                              <a:pt x="84" y="146"/>
                              <a:pt x="95" y="149"/>
                            </a:cubicBezTo>
                            <a:cubicBezTo>
                              <a:pt x="122" y="167"/>
                              <a:pt x="128" y="186"/>
                              <a:pt x="161" y="197"/>
                            </a:cubicBezTo>
                            <a:cubicBezTo>
                              <a:pt x="167" y="214"/>
                              <a:pt x="173" y="238"/>
                              <a:pt x="188" y="248"/>
                            </a:cubicBezTo>
                            <a:cubicBezTo>
                              <a:pt x="218" y="244"/>
                              <a:pt x="207" y="243"/>
                              <a:pt x="227" y="230"/>
                            </a:cubicBezTo>
                            <a:cubicBezTo>
                              <a:pt x="232" y="215"/>
                              <a:pt x="226" y="225"/>
                              <a:pt x="239" y="218"/>
                            </a:cubicBezTo>
                            <a:cubicBezTo>
                              <a:pt x="245" y="214"/>
                              <a:pt x="257" y="206"/>
                              <a:pt x="257" y="206"/>
                            </a:cubicBezTo>
                            <a:cubicBezTo>
                              <a:pt x="258" y="203"/>
                              <a:pt x="263" y="183"/>
                              <a:pt x="269" y="179"/>
                            </a:cubicBezTo>
                            <a:cubicBezTo>
                              <a:pt x="274" y="176"/>
                              <a:pt x="281" y="175"/>
                              <a:pt x="287" y="173"/>
                            </a:cubicBezTo>
                            <a:cubicBezTo>
                              <a:pt x="290" y="172"/>
                              <a:pt x="296" y="170"/>
                              <a:pt x="296" y="170"/>
                            </a:cubicBezTo>
                            <a:cubicBezTo>
                              <a:pt x="293" y="140"/>
                              <a:pt x="294" y="120"/>
                              <a:pt x="263" y="110"/>
                            </a:cubicBezTo>
                            <a:cubicBezTo>
                              <a:pt x="242" y="114"/>
                              <a:pt x="253" y="111"/>
                              <a:pt x="230" y="119"/>
                            </a:cubicBezTo>
                            <a:cubicBezTo>
                              <a:pt x="227" y="120"/>
                              <a:pt x="221" y="122"/>
                              <a:pt x="221" y="122"/>
                            </a:cubicBezTo>
                            <a:cubicBezTo>
                              <a:pt x="209" y="118"/>
                              <a:pt x="206" y="124"/>
                              <a:pt x="194" y="128"/>
                            </a:cubicBezTo>
                            <a:cubicBezTo>
                              <a:pt x="188" y="126"/>
                              <a:pt x="182" y="124"/>
                              <a:pt x="176" y="122"/>
                            </a:cubicBezTo>
                            <a:cubicBezTo>
                              <a:pt x="173" y="121"/>
                              <a:pt x="174" y="116"/>
                              <a:pt x="173" y="113"/>
                            </a:cubicBezTo>
                            <a:cubicBezTo>
                              <a:pt x="168" y="102"/>
                              <a:pt x="168" y="104"/>
                              <a:pt x="158" y="101"/>
                            </a:cubicBezTo>
                            <a:cubicBezTo>
                              <a:pt x="151" y="79"/>
                              <a:pt x="151" y="81"/>
                              <a:pt x="167" y="65"/>
                            </a:cubicBezTo>
                            <a:cubicBezTo>
                              <a:pt x="174" y="45"/>
                              <a:pt x="178" y="29"/>
                              <a:pt x="167" y="8"/>
                            </a:cubicBezTo>
                            <a:close/>
                          </a:path>
                        </a:pathLst>
                      </a:custGeom>
                      <a:solidFill>
                        <a:srgbClr val="E4F4D4"/>
                      </a:solidFill>
                      <a:ln w="15875" cap="flat" cmpd="sng">
                        <a:solidFill>
                          <a:srgbClr val="376199"/>
                        </a:solidFill>
                        <a:prstDash val="solid"/>
                        <a:round/>
                        <a:headEnd type="none" w="med" len="med"/>
                        <a:tailEnd type="none" w="med" len="med"/>
                      </a:ln>
                      <a:effectLst/>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23" name="Freeform 120"/>
                      <p:cNvSpPr>
                        <a:spLocks noChangeAspect="1"/>
                      </p:cNvSpPr>
                      <p:nvPr/>
                    </p:nvSpPr>
                    <p:spPr bwMode="auto">
                      <a:xfrm>
                        <a:off x="1718858" y="2949427"/>
                        <a:ext cx="539198" cy="601715"/>
                      </a:xfrm>
                      <a:custGeom>
                        <a:avLst/>
                        <a:gdLst/>
                        <a:ahLst/>
                        <a:cxnLst>
                          <a:cxn ang="0">
                            <a:pos x="93" y="243"/>
                          </a:cxn>
                          <a:cxn ang="0">
                            <a:pos x="27" y="246"/>
                          </a:cxn>
                          <a:cxn ang="0">
                            <a:pos x="0" y="255"/>
                          </a:cxn>
                          <a:cxn ang="0">
                            <a:pos x="60" y="270"/>
                          </a:cxn>
                          <a:cxn ang="0">
                            <a:pos x="54" y="354"/>
                          </a:cxn>
                          <a:cxn ang="0">
                            <a:pos x="81" y="360"/>
                          </a:cxn>
                          <a:cxn ang="0">
                            <a:pos x="117" y="378"/>
                          </a:cxn>
                          <a:cxn ang="0">
                            <a:pos x="153" y="333"/>
                          </a:cxn>
                          <a:cxn ang="0">
                            <a:pos x="165" y="318"/>
                          </a:cxn>
                          <a:cxn ang="0">
                            <a:pos x="168" y="333"/>
                          </a:cxn>
                          <a:cxn ang="0">
                            <a:pos x="177" y="336"/>
                          </a:cxn>
                          <a:cxn ang="0">
                            <a:pos x="180" y="345"/>
                          </a:cxn>
                          <a:cxn ang="0">
                            <a:pos x="195" y="303"/>
                          </a:cxn>
                          <a:cxn ang="0">
                            <a:pos x="216" y="321"/>
                          </a:cxn>
                          <a:cxn ang="0">
                            <a:pos x="213" y="351"/>
                          </a:cxn>
                          <a:cxn ang="0">
                            <a:pos x="195" y="363"/>
                          </a:cxn>
                          <a:cxn ang="0">
                            <a:pos x="192" y="372"/>
                          </a:cxn>
                          <a:cxn ang="0">
                            <a:pos x="186" y="381"/>
                          </a:cxn>
                          <a:cxn ang="0">
                            <a:pos x="180" y="399"/>
                          </a:cxn>
                          <a:cxn ang="0">
                            <a:pos x="219" y="426"/>
                          </a:cxn>
                          <a:cxn ang="0">
                            <a:pos x="234" y="402"/>
                          </a:cxn>
                          <a:cxn ang="0">
                            <a:pos x="252" y="390"/>
                          </a:cxn>
                          <a:cxn ang="0">
                            <a:pos x="285" y="303"/>
                          </a:cxn>
                          <a:cxn ang="0">
                            <a:pos x="309" y="300"/>
                          </a:cxn>
                          <a:cxn ang="0">
                            <a:pos x="294" y="246"/>
                          </a:cxn>
                          <a:cxn ang="0">
                            <a:pos x="294" y="219"/>
                          </a:cxn>
                          <a:cxn ang="0">
                            <a:pos x="312" y="207"/>
                          </a:cxn>
                          <a:cxn ang="0">
                            <a:pos x="351" y="168"/>
                          </a:cxn>
                          <a:cxn ang="0">
                            <a:pos x="363" y="150"/>
                          </a:cxn>
                          <a:cxn ang="0">
                            <a:pos x="324" y="66"/>
                          </a:cxn>
                          <a:cxn ang="0">
                            <a:pos x="309" y="12"/>
                          </a:cxn>
                          <a:cxn ang="0">
                            <a:pos x="291" y="0"/>
                          </a:cxn>
                          <a:cxn ang="0">
                            <a:pos x="267" y="36"/>
                          </a:cxn>
                          <a:cxn ang="0">
                            <a:pos x="258" y="54"/>
                          </a:cxn>
                          <a:cxn ang="0">
                            <a:pos x="210" y="75"/>
                          </a:cxn>
                          <a:cxn ang="0">
                            <a:pos x="177" y="108"/>
                          </a:cxn>
                          <a:cxn ang="0">
                            <a:pos x="171" y="144"/>
                          </a:cxn>
                          <a:cxn ang="0">
                            <a:pos x="153" y="156"/>
                          </a:cxn>
                          <a:cxn ang="0">
                            <a:pos x="135" y="192"/>
                          </a:cxn>
                          <a:cxn ang="0">
                            <a:pos x="123" y="225"/>
                          </a:cxn>
                          <a:cxn ang="0">
                            <a:pos x="93" y="243"/>
                          </a:cxn>
                        </a:cxnLst>
                        <a:rect l="0" t="0" r="r" b="b"/>
                        <a:pathLst>
                          <a:path w="387" h="432">
                            <a:moveTo>
                              <a:pt x="93" y="243"/>
                            </a:moveTo>
                            <a:cubicBezTo>
                              <a:pt x="71" y="244"/>
                              <a:pt x="49" y="244"/>
                              <a:pt x="27" y="246"/>
                            </a:cubicBezTo>
                            <a:cubicBezTo>
                              <a:pt x="18" y="247"/>
                              <a:pt x="0" y="255"/>
                              <a:pt x="0" y="255"/>
                            </a:cubicBezTo>
                            <a:cubicBezTo>
                              <a:pt x="8" y="280"/>
                              <a:pt x="38" y="263"/>
                              <a:pt x="60" y="270"/>
                            </a:cubicBezTo>
                            <a:cubicBezTo>
                              <a:pt x="69" y="298"/>
                              <a:pt x="61" y="327"/>
                              <a:pt x="54" y="354"/>
                            </a:cubicBezTo>
                            <a:cubicBezTo>
                              <a:pt x="59" y="377"/>
                              <a:pt x="61" y="364"/>
                              <a:pt x="81" y="360"/>
                            </a:cubicBezTo>
                            <a:cubicBezTo>
                              <a:pt x="101" y="363"/>
                              <a:pt x="102" y="368"/>
                              <a:pt x="117" y="378"/>
                            </a:cubicBezTo>
                            <a:cubicBezTo>
                              <a:pt x="142" y="372"/>
                              <a:pt x="134" y="346"/>
                              <a:pt x="153" y="333"/>
                            </a:cubicBezTo>
                            <a:cubicBezTo>
                              <a:pt x="153" y="332"/>
                              <a:pt x="158" y="313"/>
                              <a:pt x="165" y="318"/>
                            </a:cubicBezTo>
                            <a:cubicBezTo>
                              <a:pt x="169" y="321"/>
                              <a:pt x="165" y="329"/>
                              <a:pt x="168" y="333"/>
                            </a:cubicBezTo>
                            <a:cubicBezTo>
                              <a:pt x="170" y="336"/>
                              <a:pt x="174" y="335"/>
                              <a:pt x="177" y="336"/>
                            </a:cubicBezTo>
                            <a:cubicBezTo>
                              <a:pt x="178" y="339"/>
                              <a:pt x="177" y="344"/>
                              <a:pt x="180" y="345"/>
                            </a:cubicBezTo>
                            <a:cubicBezTo>
                              <a:pt x="194" y="349"/>
                              <a:pt x="193" y="311"/>
                              <a:pt x="195" y="303"/>
                            </a:cubicBezTo>
                            <a:cubicBezTo>
                              <a:pt x="207" y="307"/>
                              <a:pt x="212" y="309"/>
                              <a:pt x="216" y="321"/>
                            </a:cubicBezTo>
                            <a:cubicBezTo>
                              <a:pt x="215" y="331"/>
                              <a:pt x="217" y="342"/>
                              <a:pt x="213" y="351"/>
                            </a:cubicBezTo>
                            <a:cubicBezTo>
                              <a:pt x="210" y="357"/>
                              <a:pt x="195" y="363"/>
                              <a:pt x="195" y="363"/>
                            </a:cubicBezTo>
                            <a:cubicBezTo>
                              <a:pt x="194" y="366"/>
                              <a:pt x="193" y="369"/>
                              <a:pt x="192" y="372"/>
                            </a:cubicBezTo>
                            <a:cubicBezTo>
                              <a:pt x="190" y="375"/>
                              <a:pt x="187" y="378"/>
                              <a:pt x="186" y="381"/>
                            </a:cubicBezTo>
                            <a:cubicBezTo>
                              <a:pt x="183" y="387"/>
                              <a:pt x="180" y="399"/>
                              <a:pt x="180" y="399"/>
                            </a:cubicBezTo>
                            <a:cubicBezTo>
                              <a:pt x="185" y="432"/>
                              <a:pt x="183" y="430"/>
                              <a:pt x="219" y="426"/>
                            </a:cubicBezTo>
                            <a:cubicBezTo>
                              <a:pt x="233" y="416"/>
                              <a:pt x="227" y="423"/>
                              <a:pt x="234" y="402"/>
                            </a:cubicBezTo>
                            <a:cubicBezTo>
                              <a:pt x="236" y="395"/>
                              <a:pt x="252" y="390"/>
                              <a:pt x="252" y="390"/>
                            </a:cubicBezTo>
                            <a:cubicBezTo>
                              <a:pt x="258" y="372"/>
                              <a:pt x="257" y="311"/>
                              <a:pt x="285" y="303"/>
                            </a:cubicBezTo>
                            <a:cubicBezTo>
                              <a:pt x="293" y="301"/>
                              <a:pt x="301" y="301"/>
                              <a:pt x="309" y="300"/>
                            </a:cubicBezTo>
                            <a:cubicBezTo>
                              <a:pt x="317" y="277"/>
                              <a:pt x="314" y="260"/>
                              <a:pt x="294" y="246"/>
                            </a:cubicBezTo>
                            <a:cubicBezTo>
                              <a:pt x="290" y="233"/>
                              <a:pt x="283" y="229"/>
                              <a:pt x="294" y="219"/>
                            </a:cubicBezTo>
                            <a:cubicBezTo>
                              <a:pt x="299" y="214"/>
                              <a:pt x="312" y="207"/>
                              <a:pt x="312" y="207"/>
                            </a:cubicBezTo>
                            <a:cubicBezTo>
                              <a:pt x="316" y="194"/>
                              <a:pt x="341" y="178"/>
                              <a:pt x="351" y="168"/>
                            </a:cubicBezTo>
                            <a:cubicBezTo>
                              <a:pt x="356" y="163"/>
                              <a:pt x="363" y="150"/>
                              <a:pt x="363" y="150"/>
                            </a:cubicBezTo>
                            <a:cubicBezTo>
                              <a:pt x="382" y="72"/>
                              <a:pt x="387" y="71"/>
                              <a:pt x="324" y="66"/>
                            </a:cubicBezTo>
                            <a:cubicBezTo>
                              <a:pt x="321" y="57"/>
                              <a:pt x="315" y="16"/>
                              <a:pt x="309" y="12"/>
                            </a:cubicBezTo>
                            <a:cubicBezTo>
                              <a:pt x="303" y="8"/>
                              <a:pt x="291" y="0"/>
                              <a:pt x="291" y="0"/>
                            </a:cubicBezTo>
                            <a:cubicBezTo>
                              <a:pt x="283" y="12"/>
                              <a:pt x="275" y="24"/>
                              <a:pt x="267" y="36"/>
                            </a:cubicBezTo>
                            <a:cubicBezTo>
                              <a:pt x="263" y="43"/>
                              <a:pt x="266" y="49"/>
                              <a:pt x="258" y="54"/>
                            </a:cubicBezTo>
                            <a:cubicBezTo>
                              <a:pt x="244" y="63"/>
                              <a:pt x="225" y="67"/>
                              <a:pt x="210" y="75"/>
                            </a:cubicBezTo>
                            <a:cubicBezTo>
                              <a:pt x="196" y="83"/>
                              <a:pt x="188" y="97"/>
                              <a:pt x="177" y="108"/>
                            </a:cubicBezTo>
                            <a:cubicBezTo>
                              <a:pt x="176" y="120"/>
                              <a:pt x="180" y="135"/>
                              <a:pt x="171" y="144"/>
                            </a:cubicBezTo>
                            <a:cubicBezTo>
                              <a:pt x="166" y="149"/>
                              <a:pt x="153" y="156"/>
                              <a:pt x="153" y="156"/>
                            </a:cubicBezTo>
                            <a:cubicBezTo>
                              <a:pt x="137" y="179"/>
                              <a:pt x="143" y="167"/>
                              <a:pt x="135" y="192"/>
                            </a:cubicBezTo>
                            <a:cubicBezTo>
                              <a:pt x="132" y="200"/>
                              <a:pt x="132" y="219"/>
                              <a:pt x="123" y="225"/>
                            </a:cubicBezTo>
                            <a:cubicBezTo>
                              <a:pt x="117" y="229"/>
                              <a:pt x="79" y="236"/>
                              <a:pt x="93" y="243"/>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24" name="Freeform 121"/>
                      <p:cNvSpPr>
                        <a:spLocks noChangeAspect="1"/>
                      </p:cNvSpPr>
                      <p:nvPr/>
                    </p:nvSpPr>
                    <p:spPr bwMode="auto">
                      <a:xfrm>
                        <a:off x="2122578" y="2765977"/>
                        <a:ext cx="417269" cy="513659"/>
                      </a:xfrm>
                      <a:custGeom>
                        <a:avLst/>
                        <a:gdLst/>
                        <a:ahLst/>
                        <a:cxnLst>
                          <a:cxn ang="0">
                            <a:pos x="189" y="11"/>
                          </a:cxn>
                          <a:cxn ang="0">
                            <a:pos x="132" y="14"/>
                          </a:cxn>
                          <a:cxn ang="0">
                            <a:pos x="105" y="26"/>
                          </a:cxn>
                          <a:cxn ang="0">
                            <a:pos x="78" y="59"/>
                          </a:cxn>
                          <a:cxn ang="0">
                            <a:pos x="60" y="95"/>
                          </a:cxn>
                          <a:cxn ang="0">
                            <a:pos x="42" y="104"/>
                          </a:cxn>
                          <a:cxn ang="0">
                            <a:pos x="24" y="110"/>
                          </a:cxn>
                          <a:cxn ang="0">
                            <a:pos x="18" y="119"/>
                          </a:cxn>
                          <a:cxn ang="0">
                            <a:pos x="0" y="125"/>
                          </a:cxn>
                          <a:cxn ang="0">
                            <a:pos x="18" y="149"/>
                          </a:cxn>
                          <a:cxn ang="0">
                            <a:pos x="33" y="200"/>
                          </a:cxn>
                          <a:cxn ang="0">
                            <a:pos x="69" y="203"/>
                          </a:cxn>
                          <a:cxn ang="0">
                            <a:pos x="81" y="167"/>
                          </a:cxn>
                          <a:cxn ang="0">
                            <a:pos x="102" y="176"/>
                          </a:cxn>
                          <a:cxn ang="0">
                            <a:pos x="111" y="248"/>
                          </a:cxn>
                          <a:cxn ang="0">
                            <a:pos x="132" y="284"/>
                          </a:cxn>
                          <a:cxn ang="0">
                            <a:pos x="138" y="293"/>
                          </a:cxn>
                          <a:cxn ang="0">
                            <a:pos x="153" y="326"/>
                          </a:cxn>
                          <a:cxn ang="0">
                            <a:pos x="177" y="344"/>
                          </a:cxn>
                          <a:cxn ang="0">
                            <a:pos x="192" y="359"/>
                          </a:cxn>
                          <a:cxn ang="0">
                            <a:pos x="210" y="365"/>
                          </a:cxn>
                          <a:cxn ang="0">
                            <a:pos x="267" y="356"/>
                          </a:cxn>
                          <a:cxn ang="0">
                            <a:pos x="270" y="197"/>
                          </a:cxn>
                          <a:cxn ang="0">
                            <a:pos x="234" y="86"/>
                          </a:cxn>
                          <a:cxn ang="0">
                            <a:pos x="219" y="50"/>
                          </a:cxn>
                          <a:cxn ang="0">
                            <a:pos x="246" y="44"/>
                          </a:cxn>
                          <a:cxn ang="0">
                            <a:pos x="210" y="11"/>
                          </a:cxn>
                          <a:cxn ang="0">
                            <a:pos x="189" y="11"/>
                          </a:cxn>
                        </a:cxnLst>
                        <a:rect l="0" t="0" r="r" b="b"/>
                        <a:pathLst>
                          <a:path w="297" h="365">
                            <a:moveTo>
                              <a:pt x="189" y="11"/>
                            </a:moveTo>
                            <a:cubicBezTo>
                              <a:pt x="170" y="12"/>
                              <a:pt x="151" y="11"/>
                              <a:pt x="132" y="14"/>
                            </a:cubicBezTo>
                            <a:cubicBezTo>
                              <a:pt x="122" y="15"/>
                              <a:pt x="105" y="26"/>
                              <a:pt x="105" y="26"/>
                            </a:cubicBezTo>
                            <a:cubicBezTo>
                              <a:pt x="101" y="39"/>
                              <a:pt x="90" y="51"/>
                              <a:pt x="78" y="59"/>
                            </a:cubicBezTo>
                            <a:cubicBezTo>
                              <a:pt x="71" y="70"/>
                              <a:pt x="70" y="87"/>
                              <a:pt x="60" y="95"/>
                            </a:cubicBezTo>
                            <a:cubicBezTo>
                              <a:pt x="55" y="99"/>
                              <a:pt x="48" y="101"/>
                              <a:pt x="42" y="104"/>
                            </a:cubicBezTo>
                            <a:cubicBezTo>
                              <a:pt x="36" y="107"/>
                              <a:pt x="24" y="110"/>
                              <a:pt x="24" y="110"/>
                            </a:cubicBezTo>
                            <a:cubicBezTo>
                              <a:pt x="22" y="113"/>
                              <a:pt x="21" y="117"/>
                              <a:pt x="18" y="119"/>
                            </a:cubicBezTo>
                            <a:cubicBezTo>
                              <a:pt x="13" y="122"/>
                              <a:pt x="0" y="125"/>
                              <a:pt x="0" y="125"/>
                            </a:cubicBezTo>
                            <a:cubicBezTo>
                              <a:pt x="4" y="137"/>
                              <a:pt x="8" y="142"/>
                              <a:pt x="18" y="149"/>
                            </a:cubicBezTo>
                            <a:cubicBezTo>
                              <a:pt x="24" y="166"/>
                              <a:pt x="27" y="183"/>
                              <a:pt x="33" y="200"/>
                            </a:cubicBezTo>
                            <a:cubicBezTo>
                              <a:pt x="37" y="211"/>
                              <a:pt x="57" y="202"/>
                              <a:pt x="69" y="203"/>
                            </a:cubicBezTo>
                            <a:cubicBezTo>
                              <a:pt x="83" y="189"/>
                              <a:pt x="85" y="188"/>
                              <a:pt x="81" y="167"/>
                            </a:cubicBezTo>
                            <a:cubicBezTo>
                              <a:pt x="95" y="158"/>
                              <a:pt x="98" y="160"/>
                              <a:pt x="102" y="176"/>
                            </a:cubicBezTo>
                            <a:cubicBezTo>
                              <a:pt x="103" y="194"/>
                              <a:pt x="102" y="229"/>
                              <a:pt x="111" y="248"/>
                            </a:cubicBezTo>
                            <a:cubicBezTo>
                              <a:pt x="117" y="261"/>
                              <a:pt x="124" y="272"/>
                              <a:pt x="132" y="284"/>
                            </a:cubicBezTo>
                            <a:cubicBezTo>
                              <a:pt x="134" y="287"/>
                              <a:pt x="138" y="293"/>
                              <a:pt x="138" y="293"/>
                            </a:cubicBezTo>
                            <a:cubicBezTo>
                              <a:pt x="141" y="308"/>
                              <a:pt x="140" y="317"/>
                              <a:pt x="153" y="326"/>
                            </a:cubicBezTo>
                            <a:cubicBezTo>
                              <a:pt x="160" y="336"/>
                              <a:pt x="165" y="340"/>
                              <a:pt x="177" y="344"/>
                            </a:cubicBezTo>
                            <a:cubicBezTo>
                              <a:pt x="182" y="352"/>
                              <a:pt x="183" y="355"/>
                              <a:pt x="192" y="359"/>
                            </a:cubicBezTo>
                            <a:cubicBezTo>
                              <a:pt x="198" y="362"/>
                              <a:pt x="210" y="365"/>
                              <a:pt x="210" y="365"/>
                            </a:cubicBezTo>
                            <a:cubicBezTo>
                              <a:pt x="230" y="363"/>
                              <a:pt x="248" y="359"/>
                              <a:pt x="267" y="356"/>
                            </a:cubicBezTo>
                            <a:cubicBezTo>
                              <a:pt x="297" y="311"/>
                              <a:pt x="276" y="249"/>
                              <a:pt x="270" y="197"/>
                            </a:cubicBezTo>
                            <a:cubicBezTo>
                              <a:pt x="268" y="157"/>
                              <a:pt x="271" y="111"/>
                              <a:pt x="234" y="86"/>
                            </a:cubicBezTo>
                            <a:cubicBezTo>
                              <a:pt x="230" y="73"/>
                              <a:pt x="223" y="63"/>
                              <a:pt x="219" y="50"/>
                            </a:cubicBezTo>
                            <a:cubicBezTo>
                              <a:pt x="232" y="46"/>
                              <a:pt x="234" y="52"/>
                              <a:pt x="246" y="44"/>
                            </a:cubicBezTo>
                            <a:cubicBezTo>
                              <a:pt x="240" y="22"/>
                              <a:pt x="232" y="18"/>
                              <a:pt x="210" y="11"/>
                            </a:cubicBezTo>
                            <a:cubicBezTo>
                              <a:pt x="200" y="8"/>
                              <a:pt x="194" y="0"/>
                              <a:pt x="189" y="11"/>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25" name="Freeform 122"/>
                      <p:cNvSpPr>
                        <a:spLocks noChangeAspect="1"/>
                      </p:cNvSpPr>
                      <p:nvPr/>
                    </p:nvSpPr>
                    <p:spPr bwMode="auto">
                      <a:xfrm>
                        <a:off x="1315135" y="4479397"/>
                        <a:ext cx="409141" cy="344885"/>
                      </a:xfrm>
                      <a:custGeom>
                        <a:avLst/>
                        <a:gdLst/>
                        <a:ahLst/>
                        <a:cxnLst>
                          <a:cxn ang="0">
                            <a:pos x="98" y="0"/>
                          </a:cxn>
                          <a:cxn ang="0">
                            <a:pos x="125" y="4"/>
                          </a:cxn>
                          <a:cxn ang="0">
                            <a:pos x="151" y="33"/>
                          </a:cxn>
                          <a:cxn ang="0">
                            <a:pos x="167" y="30"/>
                          </a:cxn>
                          <a:cxn ang="0">
                            <a:pos x="178" y="48"/>
                          </a:cxn>
                          <a:cxn ang="0">
                            <a:pos x="205" y="58"/>
                          </a:cxn>
                          <a:cxn ang="0">
                            <a:pos x="217" y="67"/>
                          </a:cxn>
                          <a:cxn ang="0">
                            <a:pos x="226" y="79"/>
                          </a:cxn>
                          <a:cxn ang="0">
                            <a:pos x="241" y="106"/>
                          </a:cxn>
                          <a:cxn ang="0">
                            <a:pos x="232" y="126"/>
                          </a:cxn>
                          <a:cxn ang="0">
                            <a:pos x="253" y="138"/>
                          </a:cxn>
                          <a:cxn ang="0">
                            <a:pos x="272" y="157"/>
                          </a:cxn>
                          <a:cxn ang="0">
                            <a:pos x="286" y="172"/>
                          </a:cxn>
                          <a:cxn ang="0">
                            <a:pos x="277" y="190"/>
                          </a:cxn>
                          <a:cxn ang="0">
                            <a:pos x="257" y="198"/>
                          </a:cxn>
                          <a:cxn ang="0">
                            <a:pos x="245" y="208"/>
                          </a:cxn>
                          <a:cxn ang="0">
                            <a:pos x="236" y="220"/>
                          </a:cxn>
                          <a:cxn ang="0">
                            <a:pos x="227" y="240"/>
                          </a:cxn>
                          <a:cxn ang="0">
                            <a:pos x="203" y="250"/>
                          </a:cxn>
                          <a:cxn ang="0">
                            <a:pos x="184" y="238"/>
                          </a:cxn>
                          <a:cxn ang="0">
                            <a:pos x="149" y="234"/>
                          </a:cxn>
                          <a:cxn ang="0">
                            <a:pos x="23" y="229"/>
                          </a:cxn>
                          <a:cxn ang="0">
                            <a:pos x="11" y="219"/>
                          </a:cxn>
                          <a:cxn ang="0">
                            <a:pos x="11" y="205"/>
                          </a:cxn>
                          <a:cxn ang="0">
                            <a:pos x="2" y="174"/>
                          </a:cxn>
                          <a:cxn ang="0">
                            <a:pos x="7" y="160"/>
                          </a:cxn>
                          <a:cxn ang="0">
                            <a:pos x="43" y="153"/>
                          </a:cxn>
                          <a:cxn ang="0">
                            <a:pos x="58" y="139"/>
                          </a:cxn>
                          <a:cxn ang="0">
                            <a:pos x="61" y="100"/>
                          </a:cxn>
                          <a:cxn ang="0">
                            <a:pos x="67" y="85"/>
                          </a:cxn>
                          <a:cxn ang="0">
                            <a:pos x="62" y="64"/>
                          </a:cxn>
                          <a:cxn ang="0">
                            <a:pos x="76" y="40"/>
                          </a:cxn>
                          <a:cxn ang="0">
                            <a:pos x="85" y="9"/>
                          </a:cxn>
                          <a:cxn ang="0">
                            <a:pos x="98" y="0"/>
                          </a:cxn>
                        </a:cxnLst>
                        <a:rect l="0" t="0" r="r" b="b"/>
                        <a:pathLst>
                          <a:path w="290" h="250">
                            <a:moveTo>
                              <a:pt x="98" y="0"/>
                            </a:moveTo>
                            <a:cubicBezTo>
                              <a:pt x="107" y="1"/>
                              <a:pt x="116" y="3"/>
                              <a:pt x="125" y="4"/>
                            </a:cubicBezTo>
                            <a:cubicBezTo>
                              <a:pt x="134" y="8"/>
                              <a:pt x="143" y="25"/>
                              <a:pt x="151" y="33"/>
                            </a:cubicBezTo>
                            <a:cubicBezTo>
                              <a:pt x="159" y="30"/>
                              <a:pt x="159" y="27"/>
                              <a:pt x="167" y="30"/>
                            </a:cubicBezTo>
                            <a:cubicBezTo>
                              <a:pt x="170" y="37"/>
                              <a:pt x="172" y="44"/>
                              <a:pt x="178" y="48"/>
                            </a:cubicBezTo>
                            <a:cubicBezTo>
                              <a:pt x="185" y="57"/>
                              <a:pt x="193" y="57"/>
                              <a:pt x="205" y="58"/>
                            </a:cubicBezTo>
                            <a:cubicBezTo>
                              <a:pt x="210" y="60"/>
                              <a:pt x="212" y="64"/>
                              <a:pt x="217" y="67"/>
                            </a:cubicBezTo>
                            <a:cubicBezTo>
                              <a:pt x="218" y="74"/>
                              <a:pt x="220" y="75"/>
                              <a:pt x="226" y="79"/>
                            </a:cubicBezTo>
                            <a:cubicBezTo>
                              <a:pt x="228" y="88"/>
                              <a:pt x="236" y="97"/>
                              <a:pt x="241" y="106"/>
                            </a:cubicBezTo>
                            <a:cubicBezTo>
                              <a:pt x="232" y="111"/>
                              <a:pt x="233" y="115"/>
                              <a:pt x="232" y="126"/>
                            </a:cubicBezTo>
                            <a:cubicBezTo>
                              <a:pt x="235" y="142"/>
                              <a:pt x="256" y="122"/>
                              <a:pt x="253" y="138"/>
                            </a:cubicBezTo>
                            <a:cubicBezTo>
                              <a:pt x="262" y="149"/>
                              <a:pt x="253" y="155"/>
                              <a:pt x="272" y="157"/>
                            </a:cubicBezTo>
                            <a:cubicBezTo>
                              <a:pt x="279" y="161"/>
                              <a:pt x="282" y="165"/>
                              <a:pt x="286" y="172"/>
                            </a:cubicBezTo>
                            <a:cubicBezTo>
                              <a:pt x="288" y="182"/>
                              <a:pt x="290" y="188"/>
                              <a:pt x="277" y="190"/>
                            </a:cubicBezTo>
                            <a:cubicBezTo>
                              <a:pt x="270" y="193"/>
                              <a:pt x="264" y="194"/>
                              <a:pt x="257" y="198"/>
                            </a:cubicBezTo>
                            <a:cubicBezTo>
                              <a:pt x="256" y="206"/>
                              <a:pt x="253" y="207"/>
                              <a:pt x="245" y="208"/>
                            </a:cubicBezTo>
                            <a:cubicBezTo>
                              <a:pt x="242" y="213"/>
                              <a:pt x="238" y="215"/>
                              <a:pt x="236" y="220"/>
                            </a:cubicBezTo>
                            <a:cubicBezTo>
                              <a:pt x="235" y="229"/>
                              <a:pt x="238" y="242"/>
                              <a:pt x="227" y="240"/>
                            </a:cubicBezTo>
                            <a:cubicBezTo>
                              <a:pt x="218" y="241"/>
                              <a:pt x="212" y="248"/>
                              <a:pt x="203" y="250"/>
                            </a:cubicBezTo>
                            <a:cubicBezTo>
                              <a:pt x="196" y="247"/>
                              <a:pt x="191" y="240"/>
                              <a:pt x="184" y="238"/>
                            </a:cubicBezTo>
                            <a:cubicBezTo>
                              <a:pt x="173" y="234"/>
                              <a:pt x="161" y="235"/>
                              <a:pt x="149" y="234"/>
                            </a:cubicBezTo>
                            <a:cubicBezTo>
                              <a:pt x="106" y="236"/>
                              <a:pt x="65" y="231"/>
                              <a:pt x="23" y="229"/>
                            </a:cubicBezTo>
                            <a:cubicBezTo>
                              <a:pt x="19" y="224"/>
                              <a:pt x="16" y="222"/>
                              <a:pt x="11" y="219"/>
                            </a:cubicBezTo>
                            <a:cubicBezTo>
                              <a:pt x="7" y="213"/>
                              <a:pt x="5" y="210"/>
                              <a:pt x="11" y="205"/>
                            </a:cubicBezTo>
                            <a:cubicBezTo>
                              <a:pt x="16" y="195"/>
                              <a:pt x="8" y="182"/>
                              <a:pt x="2" y="174"/>
                            </a:cubicBezTo>
                            <a:cubicBezTo>
                              <a:pt x="1" y="167"/>
                              <a:pt x="0" y="164"/>
                              <a:pt x="7" y="160"/>
                            </a:cubicBezTo>
                            <a:cubicBezTo>
                              <a:pt x="16" y="148"/>
                              <a:pt x="26" y="154"/>
                              <a:pt x="43" y="153"/>
                            </a:cubicBezTo>
                            <a:cubicBezTo>
                              <a:pt x="50" y="149"/>
                              <a:pt x="54" y="146"/>
                              <a:pt x="58" y="139"/>
                            </a:cubicBezTo>
                            <a:cubicBezTo>
                              <a:pt x="56" y="124"/>
                              <a:pt x="54" y="114"/>
                              <a:pt x="61" y="100"/>
                            </a:cubicBezTo>
                            <a:cubicBezTo>
                              <a:pt x="62" y="94"/>
                              <a:pt x="65" y="91"/>
                              <a:pt x="67" y="85"/>
                            </a:cubicBezTo>
                            <a:cubicBezTo>
                              <a:pt x="69" y="75"/>
                              <a:pt x="65" y="72"/>
                              <a:pt x="62" y="64"/>
                            </a:cubicBezTo>
                            <a:cubicBezTo>
                              <a:pt x="64" y="50"/>
                              <a:pt x="65" y="47"/>
                              <a:pt x="76" y="40"/>
                            </a:cubicBezTo>
                            <a:cubicBezTo>
                              <a:pt x="83" y="31"/>
                              <a:pt x="78" y="17"/>
                              <a:pt x="85" y="9"/>
                            </a:cubicBezTo>
                            <a:cubicBezTo>
                              <a:pt x="87" y="6"/>
                              <a:pt x="98" y="3"/>
                              <a:pt x="98" y="0"/>
                            </a:cubicBezTo>
                            <a:close/>
                          </a:path>
                        </a:pathLst>
                      </a:custGeom>
                      <a:solidFill>
                        <a:srgbClr val="E4F4D4"/>
                      </a:solidFill>
                      <a:ln w="15875" cap="flat" cmpd="sng">
                        <a:solidFill>
                          <a:srgbClr val="376199"/>
                        </a:solidFill>
                        <a:prstDash val="solid"/>
                        <a:round/>
                        <a:headEnd type="none" w="med" len="med"/>
                        <a:tailEnd type="none" w="med" len="med"/>
                      </a:ln>
                      <a:effectLst/>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26" name="Freeform 123"/>
                      <p:cNvSpPr>
                        <a:spLocks noChangeAspect="1"/>
                      </p:cNvSpPr>
                      <p:nvPr/>
                    </p:nvSpPr>
                    <p:spPr bwMode="auto">
                      <a:xfrm>
                        <a:off x="1434355" y="4802269"/>
                        <a:ext cx="189668" cy="308196"/>
                      </a:xfrm>
                      <a:custGeom>
                        <a:avLst/>
                        <a:gdLst/>
                        <a:ahLst/>
                        <a:cxnLst>
                          <a:cxn ang="0">
                            <a:pos x="112" y="16"/>
                          </a:cxn>
                          <a:cxn ang="0">
                            <a:pos x="95" y="6"/>
                          </a:cxn>
                          <a:cxn ang="0">
                            <a:pos x="55" y="1"/>
                          </a:cxn>
                          <a:cxn ang="0">
                            <a:pos x="40" y="19"/>
                          </a:cxn>
                          <a:cxn ang="0">
                            <a:pos x="35" y="55"/>
                          </a:cxn>
                          <a:cxn ang="0">
                            <a:pos x="40" y="67"/>
                          </a:cxn>
                          <a:cxn ang="0">
                            <a:pos x="44" y="72"/>
                          </a:cxn>
                          <a:cxn ang="0">
                            <a:pos x="49" y="73"/>
                          </a:cxn>
                          <a:cxn ang="0">
                            <a:pos x="52" y="82"/>
                          </a:cxn>
                          <a:cxn ang="0">
                            <a:pos x="58" y="100"/>
                          </a:cxn>
                          <a:cxn ang="0">
                            <a:pos x="25" y="148"/>
                          </a:cxn>
                          <a:cxn ang="0">
                            <a:pos x="14" y="157"/>
                          </a:cxn>
                          <a:cxn ang="0">
                            <a:pos x="25" y="181"/>
                          </a:cxn>
                          <a:cxn ang="0">
                            <a:pos x="4" y="195"/>
                          </a:cxn>
                          <a:cxn ang="0">
                            <a:pos x="13" y="208"/>
                          </a:cxn>
                          <a:cxn ang="0">
                            <a:pos x="28" y="214"/>
                          </a:cxn>
                          <a:cxn ang="0">
                            <a:pos x="67" y="217"/>
                          </a:cxn>
                          <a:cxn ang="0">
                            <a:pos x="80" y="222"/>
                          </a:cxn>
                          <a:cxn ang="0">
                            <a:pos x="109" y="214"/>
                          </a:cxn>
                          <a:cxn ang="0">
                            <a:pos x="109" y="196"/>
                          </a:cxn>
                          <a:cxn ang="0">
                            <a:pos x="128" y="183"/>
                          </a:cxn>
                          <a:cxn ang="0">
                            <a:pos x="134" y="153"/>
                          </a:cxn>
                          <a:cxn ang="0">
                            <a:pos x="113" y="105"/>
                          </a:cxn>
                          <a:cxn ang="0">
                            <a:pos x="97" y="91"/>
                          </a:cxn>
                          <a:cxn ang="0">
                            <a:pos x="106" y="76"/>
                          </a:cxn>
                          <a:cxn ang="0">
                            <a:pos x="104" y="52"/>
                          </a:cxn>
                          <a:cxn ang="0">
                            <a:pos x="95" y="39"/>
                          </a:cxn>
                          <a:cxn ang="0">
                            <a:pos x="106" y="27"/>
                          </a:cxn>
                          <a:cxn ang="0">
                            <a:pos x="112" y="16"/>
                          </a:cxn>
                        </a:cxnLst>
                        <a:rect l="0" t="0" r="r" b="b"/>
                        <a:pathLst>
                          <a:path w="138" h="222">
                            <a:moveTo>
                              <a:pt x="112" y="16"/>
                            </a:moveTo>
                            <a:cubicBezTo>
                              <a:pt x="104" y="14"/>
                              <a:pt x="104" y="8"/>
                              <a:pt x="95" y="6"/>
                            </a:cubicBezTo>
                            <a:cubicBezTo>
                              <a:pt x="83" y="0"/>
                              <a:pt x="68" y="4"/>
                              <a:pt x="55" y="1"/>
                            </a:cubicBezTo>
                            <a:cubicBezTo>
                              <a:pt x="36" y="3"/>
                              <a:pt x="14" y="4"/>
                              <a:pt x="40" y="19"/>
                            </a:cubicBezTo>
                            <a:cubicBezTo>
                              <a:pt x="42" y="33"/>
                              <a:pt x="44" y="43"/>
                              <a:pt x="35" y="55"/>
                            </a:cubicBezTo>
                            <a:cubicBezTo>
                              <a:pt x="34" y="62"/>
                              <a:pt x="32" y="65"/>
                              <a:pt x="40" y="67"/>
                            </a:cubicBezTo>
                            <a:cubicBezTo>
                              <a:pt x="41" y="69"/>
                              <a:pt x="42" y="71"/>
                              <a:pt x="44" y="72"/>
                            </a:cubicBezTo>
                            <a:cubicBezTo>
                              <a:pt x="45" y="73"/>
                              <a:pt x="48" y="72"/>
                              <a:pt x="49" y="73"/>
                            </a:cubicBezTo>
                            <a:cubicBezTo>
                              <a:pt x="51" y="75"/>
                              <a:pt x="51" y="79"/>
                              <a:pt x="52" y="82"/>
                            </a:cubicBezTo>
                            <a:cubicBezTo>
                              <a:pt x="53" y="88"/>
                              <a:pt x="55" y="94"/>
                              <a:pt x="58" y="100"/>
                            </a:cubicBezTo>
                            <a:cubicBezTo>
                              <a:pt x="54" y="137"/>
                              <a:pt x="65" y="146"/>
                              <a:pt x="25" y="148"/>
                            </a:cubicBezTo>
                            <a:cubicBezTo>
                              <a:pt x="19" y="150"/>
                              <a:pt x="17" y="152"/>
                              <a:pt x="14" y="157"/>
                            </a:cubicBezTo>
                            <a:cubicBezTo>
                              <a:pt x="17" y="166"/>
                              <a:pt x="21" y="172"/>
                              <a:pt x="25" y="181"/>
                            </a:cubicBezTo>
                            <a:cubicBezTo>
                              <a:pt x="21" y="188"/>
                              <a:pt x="11" y="190"/>
                              <a:pt x="4" y="195"/>
                            </a:cubicBezTo>
                            <a:cubicBezTo>
                              <a:pt x="0" y="203"/>
                              <a:pt x="6" y="207"/>
                              <a:pt x="13" y="208"/>
                            </a:cubicBezTo>
                            <a:cubicBezTo>
                              <a:pt x="18" y="211"/>
                              <a:pt x="22" y="213"/>
                              <a:pt x="28" y="214"/>
                            </a:cubicBezTo>
                            <a:cubicBezTo>
                              <a:pt x="41" y="212"/>
                              <a:pt x="54" y="215"/>
                              <a:pt x="67" y="217"/>
                            </a:cubicBezTo>
                            <a:cubicBezTo>
                              <a:pt x="71" y="219"/>
                              <a:pt x="76" y="220"/>
                              <a:pt x="80" y="222"/>
                            </a:cubicBezTo>
                            <a:cubicBezTo>
                              <a:pt x="90" y="219"/>
                              <a:pt x="98" y="216"/>
                              <a:pt x="109" y="214"/>
                            </a:cubicBezTo>
                            <a:cubicBezTo>
                              <a:pt x="113" y="206"/>
                              <a:pt x="110" y="204"/>
                              <a:pt x="109" y="196"/>
                            </a:cubicBezTo>
                            <a:cubicBezTo>
                              <a:pt x="110" y="181"/>
                              <a:pt x="113" y="184"/>
                              <a:pt x="128" y="183"/>
                            </a:cubicBezTo>
                            <a:cubicBezTo>
                              <a:pt x="135" y="171"/>
                              <a:pt x="133" y="172"/>
                              <a:pt x="134" y="153"/>
                            </a:cubicBezTo>
                            <a:cubicBezTo>
                              <a:pt x="133" y="132"/>
                              <a:pt x="138" y="109"/>
                              <a:pt x="113" y="105"/>
                            </a:cubicBezTo>
                            <a:cubicBezTo>
                              <a:pt x="107" y="100"/>
                              <a:pt x="103" y="95"/>
                              <a:pt x="97" y="91"/>
                            </a:cubicBezTo>
                            <a:cubicBezTo>
                              <a:pt x="98" y="82"/>
                              <a:pt x="102" y="83"/>
                              <a:pt x="106" y="76"/>
                            </a:cubicBezTo>
                            <a:cubicBezTo>
                              <a:pt x="107" y="68"/>
                              <a:pt x="107" y="60"/>
                              <a:pt x="104" y="52"/>
                            </a:cubicBezTo>
                            <a:cubicBezTo>
                              <a:pt x="103" y="44"/>
                              <a:pt x="102" y="43"/>
                              <a:pt x="95" y="39"/>
                            </a:cubicBezTo>
                            <a:cubicBezTo>
                              <a:pt x="97" y="32"/>
                              <a:pt x="100" y="31"/>
                              <a:pt x="106" y="27"/>
                            </a:cubicBezTo>
                            <a:cubicBezTo>
                              <a:pt x="110" y="20"/>
                              <a:pt x="108" y="24"/>
                              <a:pt x="112" y="16"/>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27" name="Freeform 124"/>
                      <p:cNvSpPr>
                        <a:spLocks noChangeAspect="1"/>
                      </p:cNvSpPr>
                      <p:nvPr/>
                    </p:nvSpPr>
                    <p:spPr bwMode="auto">
                      <a:xfrm>
                        <a:off x="1147145" y="4787593"/>
                        <a:ext cx="379335" cy="359561"/>
                      </a:xfrm>
                      <a:custGeom>
                        <a:avLst/>
                        <a:gdLst/>
                        <a:ahLst/>
                        <a:cxnLst>
                          <a:cxn ang="0">
                            <a:pos x="170" y="250"/>
                          </a:cxn>
                          <a:cxn ang="0">
                            <a:pos x="188" y="244"/>
                          </a:cxn>
                          <a:cxn ang="0">
                            <a:pos x="209" y="232"/>
                          </a:cxn>
                          <a:cxn ang="0">
                            <a:pos x="230" y="224"/>
                          </a:cxn>
                          <a:cxn ang="0">
                            <a:pos x="219" y="217"/>
                          </a:cxn>
                          <a:cxn ang="0">
                            <a:pos x="228" y="194"/>
                          </a:cxn>
                          <a:cxn ang="0">
                            <a:pos x="228" y="179"/>
                          </a:cxn>
                          <a:cxn ang="0">
                            <a:pos x="230" y="157"/>
                          </a:cxn>
                          <a:cxn ang="0">
                            <a:pos x="251" y="151"/>
                          </a:cxn>
                          <a:cxn ang="0">
                            <a:pos x="267" y="139"/>
                          </a:cxn>
                          <a:cxn ang="0">
                            <a:pos x="267" y="94"/>
                          </a:cxn>
                          <a:cxn ang="0">
                            <a:pos x="249" y="77"/>
                          </a:cxn>
                          <a:cxn ang="0">
                            <a:pos x="248" y="58"/>
                          </a:cxn>
                          <a:cxn ang="0">
                            <a:pos x="168" y="7"/>
                          </a:cxn>
                          <a:cxn ang="0">
                            <a:pos x="146" y="19"/>
                          </a:cxn>
                          <a:cxn ang="0">
                            <a:pos x="179" y="35"/>
                          </a:cxn>
                          <a:cxn ang="0">
                            <a:pos x="165" y="50"/>
                          </a:cxn>
                          <a:cxn ang="0">
                            <a:pos x="123" y="68"/>
                          </a:cxn>
                          <a:cxn ang="0">
                            <a:pos x="108" y="83"/>
                          </a:cxn>
                          <a:cxn ang="0">
                            <a:pos x="87" y="65"/>
                          </a:cxn>
                          <a:cxn ang="0">
                            <a:pos x="63" y="31"/>
                          </a:cxn>
                          <a:cxn ang="0">
                            <a:pos x="47" y="23"/>
                          </a:cxn>
                          <a:cxn ang="0">
                            <a:pos x="35" y="31"/>
                          </a:cxn>
                          <a:cxn ang="0">
                            <a:pos x="18" y="29"/>
                          </a:cxn>
                          <a:cxn ang="0">
                            <a:pos x="41" y="59"/>
                          </a:cxn>
                          <a:cxn ang="0">
                            <a:pos x="66" y="61"/>
                          </a:cxn>
                          <a:cxn ang="0">
                            <a:pos x="78" y="70"/>
                          </a:cxn>
                          <a:cxn ang="0">
                            <a:pos x="83" y="83"/>
                          </a:cxn>
                          <a:cxn ang="0">
                            <a:pos x="96" y="104"/>
                          </a:cxn>
                          <a:cxn ang="0">
                            <a:pos x="99" y="125"/>
                          </a:cxn>
                          <a:cxn ang="0">
                            <a:pos x="107" y="157"/>
                          </a:cxn>
                          <a:cxn ang="0">
                            <a:pos x="125" y="184"/>
                          </a:cxn>
                          <a:cxn ang="0">
                            <a:pos x="129" y="214"/>
                          </a:cxn>
                          <a:cxn ang="0">
                            <a:pos x="168" y="241"/>
                          </a:cxn>
                          <a:cxn ang="0">
                            <a:pos x="170" y="250"/>
                          </a:cxn>
                        </a:cxnLst>
                        <a:rect l="0" t="0" r="r" b="b"/>
                        <a:pathLst>
                          <a:path w="273" h="250">
                            <a:moveTo>
                              <a:pt x="170" y="250"/>
                            </a:moveTo>
                            <a:cubicBezTo>
                              <a:pt x="176" y="247"/>
                              <a:pt x="182" y="245"/>
                              <a:pt x="188" y="244"/>
                            </a:cubicBezTo>
                            <a:cubicBezTo>
                              <a:pt x="194" y="237"/>
                              <a:pt x="200" y="233"/>
                              <a:pt x="209" y="232"/>
                            </a:cubicBezTo>
                            <a:cubicBezTo>
                              <a:pt x="217" y="229"/>
                              <a:pt x="223" y="228"/>
                              <a:pt x="230" y="224"/>
                            </a:cubicBezTo>
                            <a:cubicBezTo>
                              <a:pt x="227" y="218"/>
                              <a:pt x="225" y="218"/>
                              <a:pt x="219" y="217"/>
                            </a:cubicBezTo>
                            <a:cubicBezTo>
                              <a:pt x="209" y="205"/>
                              <a:pt x="216" y="200"/>
                              <a:pt x="228" y="194"/>
                            </a:cubicBezTo>
                            <a:cubicBezTo>
                              <a:pt x="232" y="188"/>
                              <a:pt x="231" y="185"/>
                              <a:pt x="228" y="179"/>
                            </a:cubicBezTo>
                            <a:cubicBezTo>
                              <a:pt x="227" y="171"/>
                              <a:pt x="223" y="164"/>
                              <a:pt x="230" y="157"/>
                            </a:cubicBezTo>
                            <a:cubicBezTo>
                              <a:pt x="235" y="152"/>
                              <a:pt x="251" y="151"/>
                              <a:pt x="251" y="151"/>
                            </a:cubicBezTo>
                            <a:cubicBezTo>
                              <a:pt x="257" y="147"/>
                              <a:pt x="262" y="145"/>
                              <a:pt x="267" y="139"/>
                            </a:cubicBezTo>
                            <a:cubicBezTo>
                              <a:pt x="271" y="126"/>
                              <a:pt x="273" y="106"/>
                              <a:pt x="267" y="94"/>
                            </a:cubicBezTo>
                            <a:cubicBezTo>
                              <a:pt x="265" y="83"/>
                              <a:pt x="259" y="81"/>
                              <a:pt x="249" y="77"/>
                            </a:cubicBezTo>
                            <a:cubicBezTo>
                              <a:pt x="244" y="70"/>
                              <a:pt x="244" y="65"/>
                              <a:pt x="248" y="58"/>
                            </a:cubicBezTo>
                            <a:cubicBezTo>
                              <a:pt x="253" y="0"/>
                              <a:pt x="214" y="12"/>
                              <a:pt x="168" y="7"/>
                            </a:cubicBezTo>
                            <a:cubicBezTo>
                              <a:pt x="148" y="8"/>
                              <a:pt x="149" y="4"/>
                              <a:pt x="146" y="19"/>
                            </a:cubicBezTo>
                            <a:cubicBezTo>
                              <a:pt x="149" y="36"/>
                              <a:pt x="164" y="33"/>
                              <a:pt x="179" y="35"/>
                            </a:cubicBezTo>
                            <a:cubicBezTo>
                              <a:pt x="175" y="41"/>
                              <a:pt x="170" y="44"/>
                              <a:pt x="165" y="50"/>
                            </a:cubicBezTo>
                            <a:cubicBezTo>
                              <a:pt x="163" y="67"/>
                              <a:pt x="137" y="65"/>
                              <a:pt x="123" y="68"/>
                            </a:cubicBezTo>
                            <a:cubicBezTo>
                              <a:pt x="121" y="79"/>
                              <a:pt x="119" y="81"/>
                              <a:pt x="108" y="83"/>
                            </a:cubicBezTo>
                            <a:cubicBezTo>
                              <a:pt x="100" y="77"/>
                              <a:pt x="95" y="70"/>
                              <a:pt x="87" y="65"/>
                            </a:cubicBezTo>
                            <a:cubicBezTo>
                              <a:pt x="85" y="50"/>
                              <a:pt x="80" y="34"/>
                              <a:pt x="63" y="31"/>
                            </a:cubicBezTo>
                            <a:cubicBezTo>
                              <a:pt x="58" y="22"/>
                              <a:pt x="59" y="22"/>
                              <a:pt x="47" y="23"/>
                            </a:cubicBezTo>
                            <a:cubicBezTo>
                              <a:pt x="42" y="25"/>
                              <a:pt x="40" y="28"/>
                              <a:pt x="35" y="31"/>
                            </a:cubicBezTo>
                            <a:cubicBezTo>
                              <a:pt x="29" y="28"/>
                              <a:pt x="25" y="28"/>
                              <a:pt x="18" y="29"/>
                            </a:cubicBezTo>
                            <a:cubicBezTo>
                              <a:pt x="0" y="38"/>
                              <a:pt x="30" y="58"/>
                              <a:pt x="41" y="59"/>
                            </a:cubicBezTo>
                            <a:cubicBezTo>
                              <a:pt x="49" y="60"/>
                              <a:pt x="58" y="60"/>
                              <a:pt x="66" y="61"/>
                            </a:cubicBezTo>
                            <a:cubicBezTo>
                              <a:pt x="73" y="62"/>
                              <a:pt x="73" y="66"/>
                              <a:pt x="78" y="70"/>
                            </a:cubicBezTo>
                            <a:cubicBezTo>
                              <a:pt x="80" y="74"/>
                              <a:pt x="81" y="79"/>
                              <a:pt x="83" y="83"/>
                            </a:cubicBezTo>
                            <a:cubicBezTo>
                              <a:pt x="85" y="92"/>
                              <a:pt x="89" y="99"/>
                              <a:pt x="96" y="104"/>
                            </a:cubicBezTo>
                            <a:cubicBezTo>
                              <a:pt x="100" y="113"/>
                              <a:pt x="104" y="114"/>
                              <a:pt x="99" y="125"/>
                            </a:cubicBezTo>
                            <a:cubicBezTo>
                              <a:pt x="101" y="136"/>
                              <a:pt x="101" y="148"/>
                              <a:pt x="107" y="157"/>
                            </a:cubicBezTo>
                            <a:cubicBezTo>
                              <a:pt x="109" y="169"/>
                              <a:pt x="121" y="173"/>
                              <a:pt x="125" y="184"/>
                            </a:cubicBezTo>
                            <a:cubicBezTo>
                              <a:pt x="127" y="194"/>
                              <a:pt x="125" y="205"/>
                              <a:pt x="129" y="214"/>
                            </a:cubicBezTo>
                            <a:cubicBezTo>
                              <a:pt x="132" y="222"/>
                              <a:pt x="160" y="235"/>
                              <a:pt x="168" y="241"/>
                            </a:cubicBezTo>
                            <a:cubicBezTo>
                              <a:pt x="169" y="242"/>
                              <a:pt x="174" y="250"/>
                              <a:pt x="170" y="250"/>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28" name="Freeform 125"/>
                      <p:cNvSpPr>
                        <a:spLocks noChangeAspect="1"/>
                      </p:cNvSpPr>
                      <p:nvPr/>
                    </p:nvSpPr>
                    <p:spPr bwMode="auto">
                      <a:xfrm>
                        <a:off x="1036053" y="4534432"/>
                        <a:ext cx="382045" cy="374237"/>
                      </a:xfrm>
                      <a:custGeom>
                        <a:avLst/>
                        <a:gdLst/>
                        <a:ahLst/>
                        <a:cxnLst>
                          <a:cxn ang="0">
                            <a:pos x="199" y="0"/>
                          </a:cxn>
                          <a:cxn ang="0">
                            <a:pos x="213" y="4"/>
                          </a:cxn>
                          <a:cxn ang="0">
                            <a:pos x="237" y="13"/>
                          </a:cxn>
                          <a:cxn ang="0">
                            <a:pos x="247" y="12"/>
                          </a:cxn>
                          <a:cxn ang="0">
                            <a:pos x="252" y="9"/>
                          </a:cxn>
                          <a:cxn ang="0">
                            <a:pos x="267" y="6"/>
                          </a:cxn>
                          <a:cxn ang="0">
                            <a:pos x="259" y="25"/>
                          </a:cxn>
                          <a:cxn ang="0">
                            <a:pos x="267" y="45"/>
                          </a:cxn>
                          <a:cxn ang="0">
                            <a:pos x="253" y="67"/>
                          </a:cxn>
                          <a:cxn ang="0">
                            <a:pos x="256" y="96"/>
                          </a:cxn>
                          <a:cxn ang="0">
                            <a:pos x="222" y="118"/>
                          </a:cxn>
                          <a:cxn ang="0">
                            <a:pos x="199" y="126"/>
                          </a:cxn>
                          <a:cxn ang="0">
                            <a:pos x="207" y="150"/>
                          </a:cxn>
                          <a:cxn ang="0">
                            <a:pos x="205" y="168"/>
                          </a:cxn>
                          <a:cxn ang="0">
                            <a:pos x="216" y="184"/>
                          </a:cxn>
                          <a:cxn ang="0">
                            <a:pos x="217" y="202"/>
                          </a:cxn>
                          <a:cxn ang="0">
                            <a:pos x="228" y="214"/>
                          </a:cxn>
                          <a:cxn ang="0">
                            <a:pos x="247" y="220"/>
                          </a:cxn>
                          <a:cxn ang="0">
                            <a:pos x="232" y="244"/>
                          </a:cxn>
                          <a:cxn ang="0">
                            <a:pos x="217" y="250"/>
                          </a:cxn>
                          <a:cxn ang="0">
                            <a:pos x="201" y="255"/>
                          </a:cxn>
                          <a:cxn ang="0">
                            <a:pos x="187" y="268"/>
                          </a:cxn>
                          <a:cxn ang="0">
                            <a:pos x="166" y="258"/>
                          </a:cxn>
                          <a:cxn ang="0">
                            <a:pos x="157" y="247"/>
                          </a:cxn>
                          <a:cxn ang="0">
                            <a:pos x="151" y="225"/>
                          </a:cxn>
                          <a:cxn ang="0">
                            <a:pos x="127" y="207"/>
                          </a:cxn>
                          <a:cxn ang="0">
                            <a:pos x="115" y="211"/>
                          </a:cxn>
                          <a:cxn ang="0">
                            <a:pos x="73" y="213"/>
                          </a:cxn>
                          <a:cxn ang="0">
                            <a:pos x="61" y="207"/>
                          </a:cxn>
                          <a:cxn ang="0">
                            <a:pos x="58" y="181"/>
                          </a:cxn>
                          <a:cxn ang="0">
                            <a:pos x="42" y="168"/>
                          </a:cxn>
                          <a:cxn ang="0">
                            <a:pos x="52" y="154"/>
                          </a:cxn>
                          <a:cxn ang="0">
                            <a:pos x="46" y="120"/>
                          </a:cxn>
                          <a:cxn ang="0">
                            <a:pos x="19" y="115"/>
                          </a:cxn>
                          <a:cxn ang="0">
                            <a:pos x="57" y="97"/>
                          </a:cxn>
                          <a:cxn ang="0">
                            <a:pos x="21" y="61"/>
                          </a:cxn>
                          <a:cxn ang="0">
                            <a:pos x="27" y="51"/>
                          </a:cxn>
                          <a:cxn ang="0">
                            <a:pos x="39" y="45"/>
                          </a:cxn>
                          <a:cxn ang="0">
                            <a:pos x="57" y="55"/>
                          </a:cxn>
                          <a:cxn ang="0">
                            <a:pos x="76" y="55"/>
                          </a:cxn>
                          <a:cxn ang="0">
                            <a:pos x="96" y="64"/>
                          </a:cxn>
                          <a:cxn ang="0">
                            <a:pos x="109" y="64"/>
                          </a:cxn>
                          <a:cxn ang="0">
                            <a:pos x="126" y="63"/>
                          </a:cxn>
                          <a:cxn ang="0">
                            <a:pos x="133" y="49"/>
                          </a:cxn>
                          <a:cxn ang="0">
                            <a:pos x="129" y="39"/>
                          </a:cxn>
                          <a:cxn ang="0">
                            <a:pos x="150" y="30"/>
                          </a:cxn>
                          <a:cxn ang="0">
                            <a:pos x="180" y="18"/>
                          </a:cxn>
                          <a:cxn ang="0">
                            <a:pos x="198" y="7"/>
                          </a:cxn>
                          <a:cxn ang="0">
                            <a:pos x="199" y="0"/>
                          </a:cxn>
                        </a:cxnLst>
                        <a:rect l="0" t="0" r="r" b="b"/>
                        <a:pathLst>
                          <a:path w="267" h="268">
                            <a:moveTo>
                              <a:pt x="199" y="0"/>
                            </a:moveTo>
                            <a:cubicBezTo>
                              <a:pt x="204" y="1"/>
                              <a:pt x="208" y="3"/>
                              <a:pt x="213" y="4"/>
                            </a:cubicBezTo>
                            <a:cubicBezTo>
                              <a:pt x="221" y="8"/>
                              <a:pt x="229" y="12"/>
                              <a:pt x="237" y="13"/>
                            </a:cubicBezTo>
                            <a:cubicBezTo>
                              <a:pt x="240" y="13"/>
                              <a:pt x="244" y="13"/>
                              <a:pt x="247" y="12"/>
                            </a:cubicBezTo>
                            <a:cubicBezTo>
                              <a:pt x="249" y="11"/>
                              <a:pt x="250" y="10"/>
                              <a:pt x="252" y="9"/>
                            </a:cubicBezTo>
                            <a:cubicBezTo>
                              <a:pt x="257" y="8"/>
                              <a:pt x="267" y="6"/>
                              <a:pt x="267" y="6"/>
                            </a:cubicBezTo>
                            <a:cubicBezTo>
                              <a:pt x="262" y="12"/>
                              <a:pt x="262" y="18"/>
                              <a:pt x="259" y="25"/>
                            </a:cubicBezTo>
                            <a:cubicBezTo>
                              <a:pt x="262" y="32"/>
                              <a:pt x="264" y="38"/>
                              <a:pt x="267" y="45"/>
                            </a:cubicBezTo>
                            <a:cubicBezTo>
                              <a:pt x="263" y="53"/>
                              <a:pt x="258" y="60"/>
                              <a:pt x="253" y="67"/>
                            </a:cubicBezTo>
                            <a:cubicBezTo>
                              <a:pt x="251" y="77"/>
                              <a:pt x="254" y="86"/>
                              <a:pt x="256" y="96"/>
                            </a:cubicBezTo>
                            <a:cubicBezTo>
                              <a:pt x="254" y="113"/>
                              <a:pt x="237" y="117"/>
                              <a:pt x="222" y="118"/>
                            </a:cubicBezTo>
                            <a:cubicBezTo>
                              <a:pt x="210" y="121"/>
                              <a:pt x="208" y="121"/>
                              <a:pt x="199" y="126"/>
                            </a:cubicBezTo>
                            <a:cubicBezTo>
                              <a:pt x="201" y="135"/>
                              <a:pt x="202" y="142"/>
                              <a:pt x="207" y="150"/>
                            </a:cubicBezTo>
                            <a:cubicBezTo>
                              <a:pt x="208" y="157"/>
                              <a:pt x="208" y="162"/>
                              <a:pt x="205" y="168"/>
                            </a:cubicBezTo>
                            <a:cubicBezTo>
                              <a:pt x="203" y="177"/>
                              <a:pt x="208" y="179"/>
                              <a:pt x="216" y="184"/>
                            </a:cubicBezTo>
                            <a:cubicBezTo>
                              <a:pt x="218" y="192"/>
                              <a:pt x="221" y="194"/>
                              <a:pt x="217" y="202"/>
                            </a:cubicBezTo>
                            <a:cubicBezTo>
                              <a:pt x="219" y="211"/>
                              <a:pt x="219" y="212"/>
                              <a:pt x="228" y="214"/>
                            </a:cubicBezTo>
                            <a:cubicBezTo>
                              <a:pt x="234" y="217"/>
                              <a:pt x="241" y="219"/>
                              <a:pt x="247" y="220"/>
                            </a:cubicBezTo>
                            <a:cubicBezTo>
                              <a:pt x="246" y="230"/>
                              <a:pt x="243" y="242"/>
                              <a:pt x="232" y="244"/>
                            </a:cubicBezTo>
                            <a:cubicBezTo>
                              <a:pt x="227" y="248"/>
                              <a:pt x="223" y="249"/>
                              <a:pt x="217" y="250"/>
                            </a:cubicBezTo>
                            <a:cubicBezTo>
                              <a:pt x="212" y="253"/>
                              <a:pt x="206" y="252"/>
                              <a:pt x="201" y="255"/>
                            </a:cubicBezTo>
                            <a:cubicBezTo>
                              <a:pt x="196" y="262"/>
                              <a:pt x="196" y="266"/>
                              <a:pt x="187" y="268"/>
                            </a:cubicBezTo>
                            <a:cubicBezTo>
                              <a:pt x="176" y="267"/>
                              <a:pt x="176" y="260"/>
                              <a:pt x="166" y="258"/>
                            </a:cubicBezTo>
                            <a:cubicBezTo>
                              <a:pt x="161" y="255"/>
                              <a:pt x="159" y="253"/>
                              <a:pt x="157" y="247"/>
                            </a:cubicBezTo>
                            <a:cubicBezTo>
                              <a:pt x="156" y="238"/>
                              <a:pt x="156" y="232"/>
                              <a:pt x="151" y="225"/>
                            </a:cubicBezTo>
                            <a:cubicBezTo>
                              <a:pt x="149" y="217"/>
                              <a:pt x="135" y="209"/>
                              <a:pt x="127" y="207"/>
                            </a:cubicBezTo>
                            <a:cubicBezTo>
                              <a:pt x="120" y="204"/>
                              <a:pt x="122" y="210"/>
                              <a:pt x="115" y="211"/>
                            </a:cubicBezTo>
                            <a:cubicBezTo>
                              <a:pt x="103" y="217"/>
                              <a:pt x="87" y="210"/>
                              <a:pt x="73" y="213"/>
                            </a:cubicBezTo>
                            <a:cubicBezTo>
                              <a:pt x="63" y="220"/>
                              <a:pt x="65" y="215"/>
                              <a:pt x="61" y="207"/>
                            </a:cubicBezTo>
                            <a:cubicBezTo>
                              <a:pt x="60" y="199"/>
                              <a:pt x="63" y="188"/>
                              <a:pt x="58" y="181"/>
                            </a:cubicBezTo>
                            <a:cubicBezTo>
                              <a:pt x="54" y="176"/>
                              <a:pt x="46" y="174"/>
                              <a:pt x="42" y="168"/>
                            </a:cubicBezTo>
                            <a:cubicBezTo>
                              <a:pt x="43" y="157"/>
                              <a:pt x="43" y="158"/>
                              <a:pt x="52" y="154"/>
                            </a:cubicBezTo>
                            <a:cubicBezTo>
                              <a:pt x="61" y="142"/>
                              <a:pt x="63" y="123"/>
                              <a:pt x="46" y="120"/>
                            </a:cubicBezTo>
                            <a:cubicBezTo>
                              <a:pt x="37" y="116"/>
                              <a:pt x="28" y="118"/>
                              <a:pt x="19" y="115"/>
                            </a:cubicBezTo>
                            <a:cubicBezTo>
                              <a:pt x="0" y="90"/>
                              <a:pt x="51" y="97"/>
                              <a:pt x="57" y="97"/>
                            </a:cubicBezTo>
                            <a:cubicBezTo>
                              <a:pt x="51" y="80"/>
                              <a:pt x="37" y="68"/>
                              <a:pt x="21" y="61"/>
                            </a:cubicBezTo>
                            <a:cubicBezTo>
                              <a:pt x="16" y="55"/>
                              <a:pt x="21" y="55"/>
                              <a:pt x="27" y="51"/>
                            </a:cubicBezTo>
                            <a:cubicBezTo>
                              <a:pt x="29" y="43"/>
                              <a:pt x="32" y="43"/>
                              <a:pt x="39" y="45"/>
                            </a:cubicBezTo>
                            <a:cubicBezTo>
                              <a:pt x="46" y="50"/>
                              <a:pt x="48" y="53"/>
                              <a:pt x="57" y="55"/>
                            </a:cubicBezTo>
                            <a:cubicBezTo>
                              <a:pt x="63" y="58"/>
                              <a:pt x="69" y="54"/>
                              <a:pt x="76" y="55"/>
                            </a:cubicBezTo>
                            <a:cubicBezTo>
                              <a:pt x="83" y="58"/>
                              <a:pt x="88" y="62"/>
                              <a:pt x="96" y="64"/>
                            </a:cubicBezTo>
                            <a:cubicBezTo>
                              <a:pt x="99" y="77"/>
                              <a:pt x="103" y="65"/>
                              <a:pt x="109" y="64"/>
                            </a:cubicBezTo>
                            <a:cubicBezTo>
                              <a:pt x="115" y="63"/>
                              <a:pt x="120" y="63"/>
                              <a:pt x="126" y="63"/>
                            </a:cubicBezTo>
                            <a:cubicBezTo>
                              <a:pt x="129" y="58"/>
                              <a:pt x="132" y="55"/>
                              <a:pt x="133" y="49"/>
                            </a:cubicBezTo>
                            <a:cubicBezTo>
                              <a:pt x="132" y="45"/>
                              <a:pt x="129" y="43"/>
                              <a:pt x="129" y="39"/>
                            </a:cubicBezTo>
                            <a:cubicBezTo>
                              <a:pt x="130" y="32"/>
                              <a:pt x="145" y="31"/>
                              <a:pt x="150" y="30"/>
                            </a:cubicBezTo>
                            <a:cubicBezTo>
                              <a:pt x="163" y="23"/>
                              <a:pt x="161" y="19"/>
                              <a:pt x="180" y="18"/>
                            </a:cubicBezTo>
                            <a:cubicBezTo>
                              <a:pt x="186" y="15"/>
                              <a:pt x="192" y="11"/>
                              <a:pt x="198" y="7"/>
                            </a:cubicBezTo>
                            <a:cubicBezTo>
                              <a:pt x="202" y="2"/>
                              <a:pt x="202" y="4"/>
                              <a:pt x="199" y="0"/>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29" name="Freeform 126"/>
                      <p:cNvSpPr>
                        <a:spLocks noChangeAspect="1"/>
                      </p:cNvSpPr>
                      <p:nvPr/>
                    </p:nvSpPr>
                    <p:spPr bwMode="auto">
                      <a:xfrm>
                        <a:off x="1163402" y="5081112"/>
                        <a:ext cx="222183" cy="366900"/>
                      </a:xfrm>
                      <a:custGeom>
                        <a:avLst/>
                        <a:gdLst/>
                        <a:ahLst/>
                        <a:cxnLst>
                          <a:cxn ang="0">
                            <a:pos x="81" y="2"/>
                          </a:cxn>
                          <a:cxn ang="0">
                            <a:pos x="111" y="3"/>
                          </a:cxn>
                          <a:cxn ang="0">
                            <a:pos x="132" y="18"/>
                          </a:cxn>
                          <a:cxn ang="0">
                            <a:pos x="141" y="21"/>
                          </a:cxn>
                          <a:cxn ang="0">
                            <a:pos x="148" y="30"/>
                          </a:cxn>
                          <a:cxn ang="0">
                            <a:pos x="153" y="33"/>
                          </a:cxn>
                          <a:cxn ang="0">
                            <a:pos x="145" y="42"/>
                          </a:cxn>
                          <a:cxn ang="0">
                            <a:pos x="136" y="54"/>
                          </a:cxn>
                          <a:cxn ang="0">
                            <a:pos x="139" y="77"/>
                          </a:cxn>
                          <a:cxn ang="0">
                            <a:pos x="142" y="96"/>
                          </a:cxn>
                          <a:cxn ang="0">
                            <a:pos x="126" y="123"/>
                          </a:cxn>
                          <a:cxn ang="0">
                            <a:pos x="112" y="141"/>
                          </a:cxn>
                          <a:cxn ang="0">
                            <a:pos x="111" y="146"/>
                          </a:cxn>
                          <a:cxn ang="0">
                            <a:pos x="106" y="150"/>
                          </a:cxn>
                          <a:cxn ang="0">
                            <a:pos x="100" y="186"/>
                          </a:cxn>
                          <a:cxn ang="0">
                            <a:pos x="102" y="228"/>
                          </a:cxn>
                          <a:cxn ang="0">
                            <a:pos x="90" y="245"/>
                          </a:cxn>
                          <a:cxn ang="0">
                            <a:pos x="54" y="257"/>
                          </a:cxn>
                          <a:cxn ang="0">
                            <a:pos x="40" y="230"/>
                          </a:cxn>
                          <a:cxn ang="0">
                            <a:pos x="31" y="212"/>
                          </a:cxn>
                          <a:cxn ang="0">
                            <a:pos x="25" y="198"/>
                          </a:cxn>
                          <a:cxn ang="0">
                            <a:pos x="7" y="167"/>
                          </a:cxn>
                          <a:cxn ang="0">
                            <a:pos x="0" y="153"/>
                          </a:cxn>
                          <a:cxn ang="0">
                            <a:pos x="15" y="134"/>
                          </a:cxn>
                          <a:cxn ang="0">
                            <a:pos x="34" y="131"/>
                          </a:cxn>
                          <a:cxn ang="0">
                            <a:pos x="75" y="105"/>
                          </a:cxn>
                          <a:cxn ang="0">
                            <a:pos x="84" y="89"/>
                          </a:cxn>
                          <a:cxn ang="0">
                            <a:pos x="97" y="84"/>
                          </a:cxn>
                          <a:cxn ang="0">
                            <a:pos x="91" y="66"/>
                          </a:cxn>
                          <a:cxn ang="0">
                            <a:pos x="64" y="44"/>
                          </a:cxn>
                          <a:cxn ang="0">
                            <a:pos x="67" y="24"/>
                          </a:cxn>
                          <a:cxn ang="0">
                            <a:pos x="75" y="17"/>
                          </a:cxn>
                          <a:cxn ang="0">
                            <a:pos x="81" y="2"/>
                          </a:cxn>
                        </a:cxnLst>
                        <a:rect l="0" t="0" r="r" b="b"/>
                        <a:pathLst>
                          <a:path w="154" h="257">
                            <a:moveTo>
                              <a:pt x="81" y="2"/>
                            </a:moveTo>
                            <a:cubicBezTo>
                              <a:pt x="92" y="0"/>
                              <a:pt x="100" y="1"/>
                              <a:pt x="111" y="3"/>
                            </a:cubicBezTo>
                            <a:cubicBezTo>
                              <a:pt x="115" y="10"/>
                              <a:pt x="124" y="16"/>
                              <a:pt x="132" y="18"/>
                            </a:cubicBezTo>
                            <a:cubicBezTo>
                              <a:pt x="135" y="19"/>
                              <a:pt x="139" y="19"/>
                              <a:pt x="141" y="21"/>
                            </a:cubicBezTo>
                            <a:cubicBezTo>
                              <a:pt x="144" y="23"/>
                              <a:pt x="145" y="28"/>
                              <a:pt x="148" y="30"/>
                            </a:cubicBezTo>
                            <a:cubicBezTo>
                              <a:pt x="150" y="31"/>
                              <a:pt x="151" y="32"/>
                              <a:pt x="153" y="33"/>
                            </a:cubicBezTo>
                            <a:cubicBezTo>
                              <a:pt x="154" y="40"/>
                              <a:pt x="152" y="41"/>
                              <a:pt x="145" y="42"/>
                            </a:cubicBezTo>
                            <a:cubicBezTo>
                              <a:pt x="140" y="45"/>
                              <a:pt x="139" y="49"/>
                              <a:pt x="136" y="54"/>
                            </a:cubicBezTo>
                            <a:cubicBezTo>
                              <a:pt x="134" y="62"/>
                              <a:pt x="137" y="69"/>
                              <a:pt x="139" y="77"/>
                            </a:cubicBezTo>
                            <a:cubicBezTo>
                              <a:pt x="138" y="86"/>
                              <a:pt x="137" y="89"/>
                              <a:pt x="142" y="96"/>
                            </a:cubicBezTo>
                            <a:cubicBezTo>
                              <a:pt x="140" y="106"/>
                              <a:pt x="135" y="117"/>
                              <a:pt x="126" y="123"/>
                            </a:cubicBezTo>
                            <a:cubicBezTo>
                              <a:pt x="122" y="130"/>
                              <a:pt x="119" y="136"/>
                              <a:pt x="112" y="141"/>
                            </a:cubicBezTo>
                            <a:cubicBezTo>
                              <a:pt x="112" y="143"/>
                              <a:pt x="112" y="145"/>
                              <a:pt x="111" y="146"/>
                            </a:cubicBezTo>
                            <a:cubicBezTo>
                              <a:pt x="110" y="148"/>
                              <a:pt x="107" y="148"/>
                              <a:pt x="106" y="150"/>
                            </a:cubicBezTo>
                            <a:cubicBezTo>
                              <a:pt x="102" y="161"/>
                              <a:pt x="106" y="175"/>
                              <a:pt x="100" y="186"/>
                            </a:cubicBezTo>
                            <a:cubicBezTo>
                              <a:pt x="99" y="201"/>
                              <a:pt x="99" y="214"/>
                              <a:pt x="102" y="228"/>
                            </a:cubicBezTo>
                            <a:cubicBezTo>
                              <a:pt x="99" y="247"/>
                              <a:pt x="102" y="239"/>
                              <a:pt x="90" y="245"/>
                            </a:cubicBezTo>
                            <a:cubicBezTo>
                              <a:pt x="51" y="242"/>
                              <a:pt x="74" y="242"/>
                              <a:pt x="54" y="257"/>
                            </a:cubicBezTo>
                            <a:cubicBezTo>
                              <a:pt x="36" y="253"/>
                              <a:pt x="48" y="245"/>
                              <a:pt x="40" y="230"/>
                            </a:cubicBezTo>
                            <a:cubicBezTo>
                              <a:pt x="39" y="224"/>
                              <a:pt x="35" y="217"/>
                              <a:pt x="31" y="212"/>
                            </a:cubicBezTo>
                            <a:cubicBezTo>
                              <a:pt x="30" y="206"/>
                              <a:pt x="27" y="203"/>
                              <a:pt x="25" y="198"/>
                            </a:cubicBezTo>
                            <a:cubicBezTo>
                              <a:pt x="23" y="184"/>
                              <a:pt x="22" y="170"/>
                              <a:pt x="7" y="167"/>
                            </a:cubicBezTo>
                            <a:cubicBezTo>
                              <a:pt x="4" y="162"/>
                              <a:pt x="1" y="159"/>
                              <a:pt x="0" y="153"/>
                            </a:cubicBezTo>
                            <a:cubicBezTo>
                              <a:pt x="1" y="141"/>
                              <a:pt x="3" y="136"/>
                              <a:pt x="15" y="134"/>
                            </a:cubicBezTo>
                            <a:cubicBezTo>
                              <a:pt x="21" y="123"/>
                              <a:pt x="24" y="128"/>
                              <a:pt x="34" y="131"/>
                            </a:cubicBezTo>
                            <a:cubicBezTo>
                              <a:pt x="63" y="128"/>
                              <a:pt x="61" y="128"/>
                              <a:pt x="75" y="105"/>
                            </a:cubicBezTo>
                            <a:cubicBezTo>
                              <a:pt x="76" y="98"/>
                              <a:pt x="77" y="90"/>
                              <a:pt x="84" y="89"/>
                            </a:cubicBezTo>
                            <a:cubicBezTo>
                              <a:pt x="88" y="87"/>
                              <a:pt x="93" y="86"/>
                              <a:pt x="97" y="84"/>
                            </a:cubicBezTo>
                            <a:cubicBezTo>
                              <a:pt x="100" y="77"/>
                              <a:pt x="97" y="70"/>
                              <a:pt x="91" y="66"/>
                            </a:cubicBezTo>
                            <a:cubicBezTo>
                              <a:pt x="84" y="56"/>
                              <a:pt x="77" y="47"/>
                              <a:pt x="64" y="44"/>
                            </a:cubicBezTo>
                            <a:cubicBezTo>
                              <a:pt x="62" y="36"/>
                              <a:pt x="58" y="29"/>
                              <a:pt x="67" y="24"/>
                            </a:cubicBezTo>
                            <a:cubicBezTo>
                              <a:pt x="75" y="27"/>
                              <a:pt x="72" y="23"/>
                              <a:pt x="75" y="17"/>
                            </a:cubicBezTo>
                            <a:cubicBezTo>
                              <a:pt x="75" y="12"/>
                              <a:pt x="74" y="2"/>
                              <a:pt x="81" y="2"/>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30" name="Freeform 127"/>
                      <p:cNvSpPr>
                        <a:spLocks noChangeAspect="1"/>
                      </p:cNvSpPr>
                      <p:nvPr/>
                    </p:nvSpPr>
                    <p:spPr bwMode="auto">
                      <a:xfrm>
                        <a:off x="1157983" y="5139816"/>
                        <a:ext cx="154443" cy="132085"/>
                      </a:xfrm>
                      <a:custGeom>
                        <a:avLst/>
                        <a:gdLst/>
                        <a:ahLst/>
                        <a:cxnLst>
                          <a:cxn ang="0">
                            <a:pos x="54" y="0"/>
                          </a:cxn>
                          <a:cxn ang="0">
                            <a:pos x="76" y="5"/>
                          </a:cxn>
                          <a:cxn ang="0">
                            <a:pos x="93" y="15"/>
                          </a:cxn>
                          <a:cxn ang="0">
                            <a:pos x="105" y="30"/>
                          </a:cxn>
                          <a:cxn ang="0">
                            <a:pos x="100" y="51"/>
                          </a:cxn>
                          <a:cxn ang="0">
                            <a:pos x="84" y="63"/>
                          </a:cxn>
                          <a:cxn ang="0">
                            <a:pos x="79" y="78"/>
                          </a:cxn>
                          <a:cxn ang="0">
                            <a:pos x="67" y="93"/>
                          </a:cxn>
                          <a:cxn ang="0">
                            <a:pos x="40" y="95"/>
                          </a:cxn>
                          <a:cxn ang="0">
                            <a:pos x="19" y="86"/>
                          </a:cxn>
                          <a:cxn ang="0">
                            <a:pos x="3" y="72"/>
                          </a:cxn>
                          <a:cxn ang="0">
                            <a:pos x="9" y="62"/>
                          </a:cxn>
                          <a:cxn ang="0">
                            <a:pos x="18" y="59"/>
                          </a:cxn>
                          <a:cxn ang="0">
                            <a:pos x="30" y="50"/>
                          </a:cxn>
                          <a:cxn ang="0">
                            <a:pos x="52" y="27"/>
                          </a:cxn>
                          <a:cxn ang="0">
                            <a:pos x="54" y="0"/>
                          </a:cxn>
                        </a:cxnLst>
                        <a:rect l="0" t="0" r="r" b="b"/>
                        <a:pathLst>
                          <a:path w="113" h="98">
                            <a:moveTo>
                              <a:pt x="54" y="0"/>
                            </a:moveTo>
                            <a:cubicBezTo>
                              <a:pt x="61" y="1"/>
                              <a:pt x="69" y="2"/>
                              <a:pt x="76" y="5"/>
                            </a:cubicBezTo>
                            <a:cubicBezTo>
                              <a:pt x="80" y="11"/>
                              <a:pt x="86" y="14"/>
                              <a:pt x="93" y="15"/>
                            </a:cubicBezTo>
                            <a:cubicBezTo>
                              <a:pt x="97" y="21"/>
                              <a:pt x="99" y="29"/>
                              <a:pt x="105" y="30"/>
                            </a:cubicBezTo>
                            <a:cubicBezTo>
                              <a:pt x="107" y="39"/>
                              <a:pt x="113" y="49"/>
                              <a:pt x="100" y="51"/>
                            </a:cubicBezTo>
                            <a:cubicBezTo>
                              <a:pt x="93" y="54"/>
                              <a:pt x="90" y="59"/>
                              <a:pt x="84" y="63"/>
                            </a:cubicBezTo>
                            <a:cubicBezTo>
                              <a:pt x="82" y="68"/>
                              <a:pt x="81" y="73"/>
                              <a:pt x="79" y="78"/>
                            </a:cubicBezTo>
                            <a:cubicBezTo>
                              <a:pt x="77" y="86"/>
                              <a:pt x="76" y="92"/>
                              <a:pt x="67" y="93"/>
                            </a:cubicBezTo>
                            <a:cubicBezTo>
                              <a:pt x="57" y="98"/>
                              <a:pt x="52" y="96"/>
                              <a:pt x="40" y="95"/>
                            </a:cubicBezTo>
                            <a:cubicBezTo>
                              <a:pt x="32" y="92"/>
                              <a:pt x="26" y="90"/>
                              <a:pt x="19" y="86"/>
                            </a:cubicBezTo>
                            <a:cubicBezTo>
                              <a:pt x="15" y="79"/>
                              <a:pt x="9" y="77"/>
                              <a:pt x="3" y="72"/>
                            </a:cubicBezTo>
                            <a:cubicBezTo>
                              <a:pt x="0" y="65"/>
                              <a:pt x="2" y="63"/>
                              <a:pt x="9" y="62"/>
                            </a:cubicBezTo>
                            <a:cubicBezTo>
                              <a:pt x="12" y="61"/>
                              <a:pt x="15" y="61"/>
                              <a:pt x="18" y="59"/>
                            </a:cubicBezTo>
                            <a:cubicBezTo>
                              <a:pt x="24" y="55"/>
                              <a:pt x="22" y="52"/>
                              <a:pt x="30" y="50"/>
                            </a:cubicBezTo>
                            <a:cubicBezTo>
                              <a:pt x="35" y="42"/>
                              <a:pt x="50" y="38"/>
                              <a:pt x="52" y="27"/>
                            </a:cubicBezTo>
                            <a:cubicBezTo>
                              <a:pt x="53" y="18"/>
                              <a:pt x="53" y="9"/>
                              <a:pt x="54" y="0"/>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31" name="Freeform 128"/>
                      <p:cNvSpPr>
                        <a:spLocks noChangeAspect="1"/>
                      </p:cNvSpPr>
                      <p:nvPr/>
                    </p:nvSpPr>
                    <p:spPr bwMode="auto">
                      <a:xfrm>
                        <a:off x="1139016" y="5132479"/>
                        <a:ext cx="102963" cy="102733"/>
                      </a:xfrm>
                      <a:custGeom>
                        <a:avLst/>
                        <a:gdLst/>
                        <a:ahLst/>
                        <a:cxnLst>
                          <a:cxn ang="0">
                            <a:pos x="21" y="3"/>
                          </a:cxn>
                          <a:cxn ang="0">
                            <a:pos x="36" y="4"/>
                          </a:cxn>
                          <a:cxn ang="0">
                            <a:pos x="57" y="0"/>
                          </a:cxn>
                          <a:cxn ang="0">
                            <a:pos x="52" y="46"/>
                          </a:cxn>
                          <a:cxn ang="0">
                            <a:pos x="19" y="70"/>
                          </a:cxn>
                          <a:cxn ang="0">
                            <a:pos x="4" y="66"/>
                          </a:cxn>
                          <a:cxn ang="0">
                            <a:pos x="0" y="52"/>
                          </a:cxn>
                          <a:cxn ang="0">
                            <a:pos x="21" y="39"/>
                          </a:cxn>
                          <a:cxn ang="0">
                            <a:pos x="21" y="3"/>
                          </a:cxn>
                        </a:cxnLst>
                        <a:rect l="0" t="0" r="r" b="b"/>
                        <a:pathLst>
                          <a:path w="71" h="73">
                            <a:moveTo>
                              <a:pt x="21" y="3"/>
                            </a:moveTo>
                            <a:cubicBezTo>
                              <a:pt x="27" y="0"/>
                              <a:pt x="30" y="3"/>
                              <a:pt x="36" y="4"/>
                            </a:cubicBezTo>
                            <a:cubicBezTo>
                              <a:pt x="44" y="3"/>
                              <a:pt x="50" y="1"/>
                              <a:pt x="57" y="0"/>
                            </a:cubicBezTo>
                            <a:cubicBezTo>
                              <a:pt x="71" y="2"/>
                              <a:pt x="65" y="38"/>
                              <a:pt x="52" y="46"/>
                            </a:cubicBezTo>
                            <a:cubicBezTo>
                              <a:pt x="46" y="57"/>
                              <a:pt x="31" y="68"/>
                              <a:pt x="19" y="70"/>
                            </a:cubicBezTo>
                            <a:cubicBezTo>
                              <a:pt x="13" y="73"/>
                              <a:pt x="8" y="72"/>
                              <a:pt x="4" y="66"/>
                            </a:cubicBezTo>
                            <a:cubicBezTo>
                              <a:pt x="3" y="61"/>
                              <a:pt x="1" y="57"/>
                              <a:pt x="0" y="52"/>
                            </a:cubicBezTo>
                            <a:cubicBezTo>
                              <a:pt x="5" y="45"/>
                              <a:pt x="13" y="41"/>
                              <a:pt x="21" y="39"/>
                            </a:cubicBezTo>
                            <a:cubicBezTo>
                              <a:pt x="22" y="23"/>
                              <a:pt x="24" y="17"/>
                              <a:pt x="21" y="3"/>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32" name="Freeform 129"/>
                      <p:cNvSpPr>
                        <a:spLocks noChangeAspect="1"/>
                      </p:cNvSpPr>
                      <p:nvPr/>
                    </p:nvSpPr>
                    <p:spPr bwMode="auto">
                      <a:xfrm>
                        <a:off x="1063149" y="4824283"/>
                        <a:ext cx="268245" cy="315533"/>
                      </a:xfrm>
                      <a:custGeom>
                        <a:avLst/>
                        <a:gdLst/>
                        <a:ahLst/>
                        <a:cxnLst>
                          <a:cxn ang="0">
                            <a:pos x="17" y="16"/>
                          </a:cxn>
                          <a:cxn ang="0">
                            <a:pos x="44" y="12"/>
                          </a:cxn>
                          <a:cxn ang="0">
                            <a:pos x="56" y="1"/>
                          </a:cxn>
                          <a:cxn ang="0">
                            <a:pos x="72" y="3"/>
                          </a:cxn>
                          <a:cxn ang="0">
                            <a:pos x="71" y="10"/>
                          </a:cxn>
                          <a:cxn ang="0">
                            <a:pos x="75" y="19"/>
                          </a:cxn>
                          <a:cxn ang="0">
                            <a:pos x="125" y="37"/>
                          </a:cxn>
                          <a:cxn ang="0">
                            <a:pos x="146" y="66"/>
                          </a:cxn>
                          <a:cxn ang="0">
                            <a:pos x="155" y="81"/>
                          </a:cxn>
                          <a:cxn ang="0">
                            <a:pos x="159" y="96"/>
                          </a:cxn>
                          <a:cxn ang="0">
                            <a:pos x="170" y="132"/>
                          </a:cxn>
                          <a:cxn ang="0">
                            <a:pos x="180" y="154"/>
                          </a:cxn>
                          <a:cxn ang="0">
                            <a:pos x="174" y="192"/>
                          </a:cxn>
                          <a:cxn ang="0">
                            <a:pos x="152" y="190"/>
                          </a:cxn>
                          <a:cxn ang="0">
                            <a:pos x="140" y="214"/>
                          </a:cxn>
                          <a:cxn ang="0">
                            <a:pos x="128" y="222"/>
                          </a:cxn>
                          <a:cxn ang="0">
                            <a:pos x="107" y="217"/>
                          </a:cxn>
                          <a:cxn ang="0">
                            <a:pos x="84" y="219"/>
                          </a:cxn>
                          <a:cxn ang="0">
                            <a:pos x="74" y="216"/>
                          </a:cxn>
                          <a:cxn ang="0">
                            <a:pos x="80" y="202"/>
                          </a:cxn>
                          <a:cxn ang="0">
                            <a:pos x="63" y="187"/>
                          </a:cxn>
                          <a:cxn ang="0">
                            <a:pos x="39" y="174"/>
                          </a:cxn>
                          <a:cxn ang="0">
                            <a:pos x="12" y="159"/>
                          </a:cxn>
                          <a:cxn ang="0">
                            <a:pos x="5" y="145"/>
                          </a:cxn>
                          <a:cxn ang="0">
                            <a:pos x="27" y="129"/>
                          </a:cxn>
                          <a:cxn ang="0">
                            <a:pos x="17" y="105"/>
                          </a:cxn>
                          <a:cxn ang="0">
                            <a:pos x="6" y="94"/>
                          </a:cxn>
                          <a:cxn ang="0">
                            <a:pos x="11" y="72"/>
                          </a:cxn>
                          <a:cxn ang="0">
                            <a:pos x="6" y="46"/>
                          </a:cxn>
                          <a:cxn ang="0">
                            <a:pos x="11" y="30"/>
                          </a:cxn>
                          <a:cxn ang="0">
                            <a:pos x="17" y="16"/>
                          </a:cxn>
                        </a:cxnLst>
                        <a:rect l="0" t="0" r="r" b="b"/>
                        <a:pathLst>
                          <a:path w="193" h="222">
                            <a:moveTo>
                              <a:pt x="17" y="16"/>
                            </a:moveTo>
                            <a:cubicBezTo>
                              <a:pt x="28" y="14"/>
                              <a:pt x="31" y="13"/>
                              <a:pt x="44" y="12"/>
                            </a:cubicBezTo>
                            <a:cubicBezTo>
                              <a:pt x="47" y="6"/>
                              <a:pt x="50" y="4"/>
                              <a:pt x="56" y="1"/>
                            </a:cubicBezTo>
                            <a:cubicBezTo>
                              <a:pt x="61" y="2"/>
                              <a:pt x="67" y="0"/>
                              <a:pt x="72" y="3"/>
                            </a:cubicBezTo>
                            <a:cubicBezTo>
                              <a:pt x="74" y="4"/>
                              <a:pt x="71" y="8"/>
                              <a:pt x="71" y="10"/>
                            </a:cubicBezTo>
                            <a:cubicBezTo>
                              <a:pt x="71" y="14"/>
                              <a:pt x="72" y="17"/>
                              <a:pt x="75" y="19"/>
                            </a:cubicBezTo>
                            <a:cubicBezTo>
                              <a:pt x="88" y="31"/>
                              <a:pt x="108" y="35"/>
                              <a:pt x="125" y="37"/>
                            </a:cubicBezTo>
                            <a:cubicBezTo>
                              <a:pt x="135" y="42"/>
                              <a:pt x="140" y="57"/>
                              <a:pt x="146" y="66"/>
                            </a:cubicBezTo>
                            <a:cubicBezTo>
                              <a:pt x="147" y="74"/>
                              <a:pt x="149" y="75"/>
                              <a:pt x="155" y="81"/>
                            </a:cubicBezTo>
                            <a:cubicBezTo>
                              <a:pt x="156" y="86"/>
                              <a:pt x="158" y="91"/>
                              <a:pt x="159" y="96"/>
                            </a:cubicBezTo>
                            <a:cubicBezTo>
                              <a:pt x="157" y="111"/>
                              <a:pt x="154" y="123"/>
                              <a:pt x="170" y="132"/>
                            </a:cubicBezTo>
                            <a:cubicBezTo>
                              <a:pt x="171" y="140"/>
                              <a:pt x="173" y="149"/>
                              <a:pt x="180" y="154"/>
                            </a:cubicBezTo>
                            <a:cubicBezTo>
                              <a:pt x="188" y="167"/>
                              <a:pt x="193" y="188"/>
                              <a:pt x="174" y="192"/>
                            </a:cubicBezTo>
                            <a:cubicBezTo>
                              <a:pt x="166" y="188"/>
                              <a:pt x="161" y="189"/>
                              <a:pt x="152" y="190"/>
                            </a:cubicBezTo>
                            <a:cubicBezTo>
                              <a:pt x="149" y="200"/>
                              <a:pt x="149" y="207"/>
                              <a:pt x="140" y="214"/>
                            </a:cubicBezTo>
                            <a:cubicBezTo>
                              <a:pt x="136" y="220"/>
                              <a:pt x="134" y="219"/>
                              <a:pt x="128" y="222"/>
                            </a:cubicBezTo>
                            <a:cubicBezTo>
                              <a:pt x="110" y="219"/>
                              <a:pt x="116" y="222"/>
                              <a:pt x="107" y="217"/>
                            </a:cubicBezTo>
                            <a:cubicBezTo>
                              <a:pt x="98" y="219"/>
                              <a:pt x="93" y="220"/>
                              <a:pt x="84" y="219"/>
                            </a:cubicBezTo>
                            <a:cubicBezTo>
                              <a:pt x="81" y="217"/>
                              <a:pt x="75" y="219"/>
                              <a:pt x="74" y="216"/>
                            </a:cubicBezTo>
                            <a:cubicBezTo>
                              <a:pt x="70" y="206"/>
                              <a:pt x="75" y="205"/>
                              <a:pt x="80" y="202"/>
                            </a:cubicBezTo>
                            <a:cubicBezTo>
                              <a:pt x="85" y="195"/>
                              <a:pt x="70" y="190"/>
                              <a:pt x="63" y="187"/>
                            </a:cubicBezTo>
                            <a:cubicBezTo>
                              <a:pt x="58" y="182"/>
                              <a:pt x="47" y="176"/>
                              <a:pt x="39" y="174"/>
                            </a:cubicBezTo>
                            <a:cubicBezTo>
                              <a:pt x="30" y="169"/>
                              <a:pt x="21" y="165"/>
                              <a:pt x="12" y="159"/>
                            </a:cubicBezTo>
                            <a:cubicBezTo>
                              <a:pt x="9" y="154"/>
                              <a:pt x="6" y="151"/>
                              <a:pt x="5" y="145"/>
                            </a:cubicBezTo>
                            <a:cubicBezTo>
                              <a:pt x="7" y="130"/>
                              <a:pt x="13" y="130"/>
                              <a:pt x="27" y="129"/>
                            </a:cubicBezTo>
                            <a:cubicBezTo>
                              <a:pt x="26" y="118"/>
                              <a:pt x="26" y="112"/>
                              <a:pt x="17" y="105"/>
                            </a:cubicBezTo>
                            <a:cubicBezTo>
                              <a:pt x="14" y="99"/>
                              <a:pt x="12" y="97"/>
                              <a:pt x="6" y="94"/>
                            </a:cubicBezTo>
                            <a:cubicBezTo>
                              <a:pt x="0" y="87"/>
                              <a:pt x="5" y="77"/>
                              <a:pt x="11" y="72"/>
                            </a:cubicBezTo>
                            <a:cubicBezTo>
                              <a:pt x="13" y="62"/>
                              <a:pt x="11" y="55"/>
                              <a:pt x="6" y="46"/>
                            </a:cubicBezTo>
                            <a:cubicBezTo>
                              <a:pt x="8" y="40"/>
                              <a:pt x="8" y="35"/>
                              <a:pt x="11" y="30"/>
                            </a:cubicBezTo>
                            <a:cubicBezTo>
                              <a:pt x="12" y="26"/>
                              <a:pt x="18" y="18"/>
                              <a:pt x="17" y="16"/>
                            </a:cubicBezTo>
                            <a:close/>
                          </a:path>
                        </a:pathLst>
                      </a:custGeom>
                      <a:solidFill>
                        <a:srgbClr val="E4F4D4"/>
                      </a:solidFill>
                      <a:ln w="15875" cap="flat" cmpd="sng">
                        <a:solidFill>
                          <a:srgbClr val="376199"/>
                        </a:solidFill>
                        <a:prstDash val="solid"/>
                        <a:round/>
                        <a:headEnd type="none" w="med" len="med"/>
                        <a:tailEnd type="none" w="med" len="me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33" name="Freeform 130"/>
                      <p:cNvSpPr>
                        <a:spLocks noChangeAspect="1"/>
                      </p:cNvSpPr>
                      <p:nvPr/>
                    </p:nvSpPr>
                    <p:spPr bwMode="auto">
                      <a:xfrm>
                        <a:off x="1068568" y="5125141"/>
                        <a:ext cx="102963" cy="69711"/>
                      </a:xfrm>
                      <a:custGeom>
                        <a:avLst/>
                        <a:gdLst/>
                        <a:ahLst/>
                        <a:cxnLst>
                          <a:cxn ang="0">
                            <a:pos x="27" y="3"/>
                          </a:cxn>
                          <a:cxn ang="0">
                            <a:pos x="42" y="7"/>
                          </a:cxn>
                          <a:cxn ang="0">
                            <a:pos x="72" y="9"/>
                          </a:cxn>
                          <a:cxn ang="0">
                            <a:pos x="58" y="52"/>
                          </a:cxn>
                          <a:cxn ang="0">
                            <a:pos x="43" y="48"/>
                          </a:cxn>
                          <a:cxn ang="0">
                            <a:pos x="25" y="42"/>
                          </a:cxn>
                          <a:cxn ang="0">
                            <a:pos x="16" y="39"/>
                          </a:cxn>
                          <a:cxn ang="0">
                            <a:pos x="10" y="33"/>
                          </a:cxn>
                          <a:cxn ang="0">
                            <a:pos x="1" y="21"/>
                          </a:cxn>
                          <a:cxn ang="0">
                            <a:pos x="9" y="12"/>
                          </a:cxn>
                          <a:cxn ang="0">
                            <a:pos x="27" y="3"/>
                          </a:cxn>
                        </a:cxnLst>
                        <a:rect l="0" t="0" r="r" b="b"/>
                        <a:pathLst>
                          <a:path w="76" h="52">
                            <a:moveTo>
                              <a:pt x="27" y="3"/>
                            </a:moveTo>
                            <a:cubicBezTo>
                              <a:pt x="32" y="4"/>
                              <a:pt x="37" y="6"/>
                              <a:pt x="42" y="7"/>
                            </a:cubicBezTo>
                            <a:cubicBezTo>
                              <a:pt x="52" y="7"/>
                              <a:pt x="68" y="0"/>
                              <a:pt x="72" y="9"/>
                            </a:cubicBezTo>
                            <a:cubicBezTo>
                              <a:pt x="71" y="22"/>
                              <a:pt x="76" y="48"/>
                              <a:pt x="58" y="52"/>
                            </a:cubicBezTo>
                            <a:cubicBezTo>
                              <a:pt x="53" y="51"/>
                              <a:pt x="48" y="49"/>
                              <a:pt x="43" y="48"/>
                            </a:cubicBezTo>
                            <a:cubicBezTo>
                              <a:pt x="37" y="45"/>
                              <a:pt x="31" y="43"/>
                              <a:pt x="25" y="42"/>
                            </a:cubicBezTo>
                            <a:cubicBezTo>
                              <a:pt x="22" y="41"/>
                              <a:pt x="18" y="41"/>
                              <a:pt x="16" y="39"/>
                            </a:cubicBezTo>
                            <a:cubicBezTo>
                              <a:pt x="8" y="31"/>
                              <a:pt x="23" y="36"/>
                              <a:pt x="10" y="33"/>
                            </a:cubicBezTo>
                            <a:cubicBezTo>
                              <a:pt x="9" y="26"/>
                              <a:pt x="7" y="25"/>
                              <a:pt x="1" y="21"/>
                            </a:cubicBezTo>
                            <a:cubicBezTo>
                              <a:pt x="0" y="14"/>
                              <a:pt x="2" y="13"/>
                              <a:pt x="9" y="12"/>
                            </a:cubicBezTo>
                            <a:cubicBezTo>
                              <a:pt x="16" y="9"/>
                              <a:pt x="21" y="8"/>
                              <a:pt x="27" y="3"/>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34" name="Freeform 131"/>
                      <p:cNvSpPr>
                        <a:spLocks noChangeAspect="1"/>
                      </p:cNvSpPr>
                      <p:nvPr/>
                    </p:nvSpPr>
                    <p:spPr bwMode="auto">
                      <a:xfrm>
                        <a:off x="1027925" y="5037085"/>
                        <a:ext cx="146315" cy="113739"/>
                      </a:xfrm>
                      <a:custGeom>
                        <a:avLst/>
                        <a:gdLst/>
                        <a:ahLst/>
                        <a:cxnLst>
                          <a:cxn ang="0">
                            <a:pos x="0" y="35"/>
                          </a:cxn>
                          <a:cxn ang="0">
                            <a:pos x="18" y="16"/>
                          </a:cxn>
                          <a:cxn ang="0">
                            <a:pos x="58" y="23"/>
                          </a:cxn>
                          <a:cxn ang="0">
                            <a:pos x="75" y="29"/>
                          </a:cxn>
                          <a:cxn ang="0">
                            <a:pos x="99" y="41"/>
                          </a:cxn>
                          <a:cxn ang="0">
                            <a:pos x="108" y="55"/>
                          </a:cxn>
                          <a:cxn ang="0">
                            <a:pos x="84" y="73"/>
                          </a:cxn>
                          <a:cxn ang="0">
                            <a:pos x="52" y="71"/>
                          </a:cxn>
                          <a:cxn ang="0">
                            <a:pos x="37" y="77"/>
                          </a:cxn>
                          <a:cxn ang="0">
                            <a:pos x="24" y="80"/>
                          </a:cxn>
                          <a:cxn ang="0">
                            <a:pos x="16" y="59"/>
                          </a:cxn>
                          <a:cxn ang="0">
                            <a:pos x="0" y="35"/>
                          </a:cxn>
                        </a:cxnLst>
                        <a:rect l="0" t="0" r="r" b="b"/>
                        <a:pathLst>
                          <a:path w="108" h="83">
                            <a:moveTo>
                              <a:pt x="0" y="35"/>
                            </a:moveTo>
                            <a:cubicBezTo>
                              <a:pt x="8" y="29"/>
                              <a:pt x="13" y="25"/>
                              <a:pt x="18" y="16"/>
                            </a:cubicBezTo>
                            <a:cubicBezTo>
                              <a:pt x="21" y="0"/>
                              <a:pt x="48" y="22"/>
                              <a:pt x="58" y="23"/>
                            </a:cubicBezTo>
                            <a:cubicBezTo>
                              <a:pt x="64" y="25"/>
                              <a:pt x="69" y="28"/>
                              <a:pt x="75" y="29"/>
                            </a:cubicBezTo>
                            <a:cubicBezTo>
                              <a:pt x="81" y="36"/>
                              <a:pt x="90" y="39"/>
                              <a:pt x="99" y="41"/>
                            </a:cubicBezTo>
                            <a:cubicBezTo>
                              <a:pt x="102" y="46"/>
                              <a:pt x="105" y="50"/>
                              <a:pt x="108" y="55"/>
                            </a:cubicBezTo>
                            <a:cubicBezTo>
                              <a:pt x="100" y="70"/>
                              <a:pt x="103" y="70"/>
                              <a:pt x="84" y="73"/>
                            </a:cubicBezTo>
                            <a:cubicBezTo>
                              <a:pt x="73" y="71"/>
                              <a:pt x="63" y="70"/>
                              <a:pt x="52" y="71"/>
                            </a:cubicBezTo>
                            <a:cubicBezTo>
                              <a:pt x="47" y="74"/>
                              <a:pt x="43" y="76"/>
                              <a:pt x="37" y="77"/>
                            </a:cubicBezTo>
                            <a:cubicBezTo>
                              <a:pt x="32" y="81"/>
                              <a:pt x="30" y="83"/>
                              <a:pt x="24" y="80"/>
                            </a:cubicBezTo>
                            <a:cubicBezTo>
                              <a:pt x="21" y="73"/>
                              <a:pt x="19" y="66"/>
                              <a:pt x="16" y="59"/>
                            </a:cubicBezTo>
                            <a:cubicBezTo>
                              <a:pt x="11" y="48"/>
                              <a:pt x="1" y="47"/>
                              <a:pt x="0" y="35"/>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35" name="Freeform 132"/>
                      <p:cNvSpPr>
                        <a:spLocks noChangeAspect="1"/>
                      </p:cNvSpPr>
                      <p:nvPr/>
                    </p:nvSpPr>
                    <p:spPr bwMode="auto">
                      <a:xfrm>
                        <a:off x="943929" y="4952697"/>
                        <a:ext cx="151735" cy="128414"/>
                      </a:xfrm>
                      <a:custGeom>
                        <a:avLst/>
                        <a:gdLst/>
                        <a:ahLst/>
                        <a:cxnLst>
                          <a:cxn ang="0">
                            <a:pos x="0" y="15"/>
                          </a:cxn>
                          <a:cxn ang="0">
                            <a:pos x="27" y="3"/>
                          </a:cxn>
                          <a:cxn ang="0">
                            <a:pos x="42" y="6"/>
                          </a:cxn>
                          <a:cxn ang="0">
                            <a:pos x="57" y="19"/>
                          </a:cxn>
                          <a:cxn ang="0">
                            <a:pos x="90" y="0"/>
                          </a:cxn>
                          <a:cxn ang="0">
                            <a:pos x="106" y="13"/>
                          </a:cxn>
                          <a:cxn ang="0">
                            <a:pos x="112" y="27"/>
                          </a:cxn>
                          <a:cxn ang="0">
                            <a:pos x="97" y="46"/>
                          </a:cxn>
                          <a:cxn ang="0">
                            <a:pos x="88" y="69"/>
                          </a:cxn>
                          <a:cxn ang="0">
                            <a:pos x="73" y="76"/>
                          </a:cxn>
                          <a:cxn ang="0">
                            <a:pos x="61" y="91"/>
                          </a:cxn>
                          <a:cxn ang="0">
                            <a:pos x="43" y="76"/>
                          </a:cxn>
                          <a:cxn ang="0">
                            <a:pos x="31" y="64"/>
                          </a:cxn>
                          <a:cxn ang="0">
                            <a:pos x="0" y="15"/>
                          </a:cxn>
                        </a:cxnLst>
                        <a:rect l="0" t="0" r="r" b="b"/>
                        <a:pathLst>
                          <a:path w="112" h="91">
                            <a:moveTo>
                              <a:pt x="0" y="15"/>
                            </a:moveTo>
                            <a:cubicBezTo>
                              <a:pt x="10" y="12"/>
                              <a:pt x="17" y="5"/>
                              <a:pt x="27" y="3"/>
                            </a:cubicBezTo>
                            <a:cubicBezTo>
                              <a:pt x="33" y="0"/>
                              <a:pt x="36" y="3"/>
                              <a:pt x="42" y="6"/>
                            </a:cubicBezTo>
                            <a:cubicBezTo>
                              <a:pt x="46" y="12"/>
                              <a:pt x="50" y="18"/>
                              <a:pt x="57" y="19"/>
                            </a:cubicBezTo>
                            <a:cubicBezTo>
                              <a:pt x="68" y="24"/>
                              <a:pt x="76" y="3"/>
                              <a:pt x="90" y="0"/>
                            </a:cubicBezTo>
                            <a:cubicBezTo>
                              <a:pt x="94" y="6"/>
                              <a:pt x="100" y="9"/>
                              <a:pt x="106" y="13"/>
                            </a:cubicBezTo>
                            <a:cubicBezTo>
                              <a:pt x="109" y="18"/>
                              <a:pt x="111" y="21"/>
                              <a:pt x="112" y="27"/>
                            </a:cubicBezTo>
                            <a:cubicBezTo>
                              <a:pt x="111" y="40"/>
                              <a:pt x="110" y="43"/>
                              <a:pt x="97" y="46"/>
                            </a:cubicBezTo>
                            <a:cubicBezTo>
                              <a:pt x="88" y="61"/>
                              <a:pt x="104" y="71"/>
                              <a:pt x="88" y="69"/>
                            </a:cubicBezTo>
                            <a:cubicBezTo>
                              <a:pt x="80" y="70"/>
                              <a:pt x="77" y="69"/>
                              <a:pt x="73" y="76"/>
                            </a:cubicBezTo>
                            <a:cubicBezTo>
                              <a:pt x="71" y="84"/>
                              <a:pt x="69" y="90"/>
                              <a:pt x="61" y="91"/>
                            </a:cubicBezTo>
                            <a:cubicBezTo>
                              <a:pt x="45" y="89"/>
                              <a:pt x="54" y="82"/>
                              <a:pt x="43" y="76"/>
                            </a:cubicBezTo>
                            <a:cubicBezTo>
                              <a:pt x="35" y="65"/>
                              <a:pt x="39" y="69"/>
                              <a:pt x="31" y="64"/>
                            </a:cubicBezTo>
                            <a:cubicBezTo>
                              <a:pt x="28" y="47"/>
                              <a:pt x="0" y="29"/>
                              <a:pt x="0" y="15"/>
                            </a:cubicBezTo>
                            <a:close/>
                          </a:path>
                        </a:pathLst>
                      </a:custGeom>
                      <a:solidFill>
                        <a:srgbClr val="E4F4D4"/>
                      </a:solid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36" name="Freeform 133"/>
                      <p:cNvSpPr>
                        <a:spLocks noChangeAspect="1"/>
                      </p:cNvSpPr>
                      <p:nvPr/>
                    </p:nvSpPr>
                    <p:spPr bwMode="auto">
                      <a:xfrm>
                        <a:off x="933091" y="4794931"/>
                        <a:ext cx="102963" cy="139421"/>
                      </a:xfrm>
                      <a:custGeom>
                        <a:avLst/>
                        <a:gdLst/>
                        <a:ahLst/>
                        <a:cxnLst>
                          <a:cxn ang="0">
                            <a:pos x="5" y="0"/>
                          </a:cxn>
                          <a:cxn ang="0">
                            <a:pos x="29" y="12"/>
                          </a:cxn>
                          <a:cxn ang="0">
                            <a:pos x="62" y="18"/>
                          </a:cxn>
                          <a:cxn ang="0">
                            <a:pos x="71" y="35"/>
                          </a:cxn>
                          <a:cxn ang="0">
                            <a:pos x="76" y="48"/>
                          </a:cxn>
                          <a:cxn ang="0">
                            <a:pos x="65" y="75"/>
                          </a:cxn>
                          <a:cxn ang="0">
                            <a:pos x="58" y="74"/>
                          </a:cxn>
                          <a:cxn ang="0">
                            <a:pos x="20" y="101"/>
                          </a:cxn>
                          <a:cxn ang="0">
                            <a:pos x="8" y="81"/>
                          </a:cxn>
                          <a:cxn ang="0">
                            <a:pos x="32" y="60"/>
                          </a:cxn>
                          <a:cxn ang="0">
                            <a:pos x="43" y="42"/>
                          </a:cxn>
                          <a:cxn ang="0">
                            <a:pos x="29" y="26"/>
                          </a:cxn>
                          <a:cxn ang="0">
                            <a:pos x="8" y="20"/>
                          </a:cxn>
                          <a:cxn ang="0">
                            <a:pos x="5" y="0"/>
                          </a:cxn>
                        </a:cxnLst>
                        <a:rect l="0" t="0" r="r" b="b"/>
                        <a:pathLst>
                          <a:path w="76" h="101">
                            <a:moveTo>
                              <a:pt x="5" y="0"/>
                            </a:moveTo>
                            <a:cubicBezTo>
                              <a:pt x="14" y="3"/>
                              <a:pt x="20" y="10"/>
                              <a:pt x="29" y="12"/>
                            </a:cubicBezTo>
                            <a:cubicBezTo>
                              <a:pt x="39" y="16"/>
                              <a:pt x="51" y="16"/>
                              <a:pt x="62" y="18"/>
                            </a:cubicBezTo>
                            <a:cubicBezTo>
                              <a:pt x="64" y="25"/>
                              <a:pt x="64" y="31"/>
                              <a:pt x="71" y="35"/>
                            </a:cubicBezTo>
                            <a:cubicBezTo>
                              <a:pt x="73" y="39"/>
                              <a:pt x="74" y="44"/>
                              <a:pt x="76" y="48"/>
                            </a:cubicBezTo>
                            <a:cubicBezTo>
                              <a:pt x="72" y="57"/>
                              <a:pt x="71" y="67"/>
                              <a:pt x="65" y="75"/>
                            </a:cubicBezTo>
                            <a:cubicBezTo>
                              <a:pt x="63" y="89"/>
                              <a:pt x="63" y="80"/>
                              <a:pt x="58" y="74"/>
                            </a:cubicBezTo>
                            <a:cubicBezTo>
                              <a:pt x="32" y="76"/>
                              <a:pt x="39" y="90"/>
                              <a:pt x="20" y="101"/>
                            </a:cubicBezTo>
                            <a:cubicBezTo>
                              <a:pt x="13" y="97"/>
                              <a:pt x="12" y="88"/>
                              <a:pt x="8" y="81"/>
                            </a:cubicBezTo>
                            <a:cubicBezTo>
                              <a:pt x="11" y="71"/>
                              <a:pt x="23" y="65"/>
                              <a:pt x="32" y="60"/>
                            </a:cubicBezTo>
                            <a:cubicBezTo>
                              <a:pt x="35" y="53"/>
                              <a:pt x="37" y="46"/>
                              <a:pt x="43" y="42"/>
                            </a:cubicBezTo>
                            <a:cubicBezTo>
                              <a:pt x="49" y="33"/>
                              <a:pt x="37" y="28"/>
                              <a:pt x="29" y="26"/>
                            </a:cubicBezTo>
                            <a:cubicBezTo>
                              <a:pt x="23" y="23"/>
                              <a:pt x="15" y="21"/>
                              <a:pt x="8" y="20"/>
                            </a:cubicBezTo>
                            <a:cubicBezTo>
                              <a:pt x="0" y="14"/>
                              <a:pt x="0" y="9"/>
                              <a:pt x="5" y="0"/>
                            </a:cubicBezTo>
                            <a:close/>
                          </a:path>
                        </a:pathLst>
                      </a:custGeom>
                      <a:grpFill/>
                      <a:ln w="15875" cap="flat" cmpd="sng">
                        <a:solidFill>
                          <a:srgbClr val="376199"/>
                        </a:solidFill>
                        <a:prstDash val="solid"/>
                        <a:round/>
                        <a:headEnd/>
                        <a:tailEnd/>
                      </a:ln>
                      <a:effectLst/>
                    </p:spPr>
                    <p:txBody>
                      <a:bodyPr wrap="none"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37" name="Freeform 134"/>
                      <p:cNvSpPr>
                        <a:spLocks noChangeAspect="1"/>
                      </p:cNvSpPr>
                      <p:nvPr/>
                    </p:nvSpPr>
                    <p:spPr bwMode="auto">
                      <a:xfrm>
                        <a:off x="857224" y="4644501"/>
                        <a:ext cx="276373" cy="344885"/>
                      </a:xfrm>
                      <a:custGeom>
                        <a:avLst/>
                        <a:gdLst/>
                        <a:ahLst/>
                        <a:cxnLst>
                          <a:cxn ang="0">
                            <a:pos x="116" y="0"/>
                          </a:cxn>
                          <a:cxn ang="0">
                            <a:pos x="152" y="15"/>
                          </a:cxn>
                          <a:cxn ang="0">
                            <a:pos x="144" y="24"/>
                          </a:cxn>
                          <a:cxn ang="0">
                            <a:pos x="176" y="39"/>
                          </a:cxn>
                          <a:cxn ang="0">
                            <a:pos x="188" y="48"/>
                          </a:cxn>
                          <a:cxn ang="0">
                            <a:pos x="174" y="81"/>
                          </a:cxn>
                          <a:cxn ang="0">
                            <a:pos x="188" y="96"/>
                          </a:cxn>
                          <a:cxn ang="0">
                            <a:pos x="194" y="123"/>
                          </a:cxn>
                          <a:cxn ang="0">
                            <a:pos x="198" y="137"/>
                          </a:cxn>
                          <a:cxn ang="0">
                            <a:pos x="186" y="144"/>
                          </a:cxn>
                          <a:cxn ang="0">
                            <a:pos x="165" y="150"/>
                          </a:cxn>
                          <a:cxn ang="0">
                            <a:pos x="159" y="174"/>
                          </a:cxn>
                          <a:cxn ang="0">
                            <a:pos x="150" y="216"/>
                          </a:cxn>
                          <a:cxn ang="0">
                            <a:pos x="143" y="227"/>
                          </a:cxn>
                          <a:cxn ang="0">
                            <a:pos x="126" y="237"/>
                          </a:cxn>
                          <a:cxn ang="0">
                            <a:pos x="98" y="225"/>
                          </a:cxn>
                          <a:cxn ang="0">
                            <a:pos x="72" y="234"/>
                          </a:cxn>
                          <a:cxn ang="0">
                            <a:pos x="51" y="224"/>
                          </a:cxn>
                          <a:cxn ang="0">
                            <a:pos x="39" y="215"/>
                          </a:cxn>
                          <a:cxn ang="0">
                            <a:pos x="27" y="143"/>
                          </a:cxn>
                          <a:cxn ang="0">
                            <a:pos x="17" y="129"/>
                          </a:cxn>
                          <a:cxn ang="0">
                            <a:pos x="2" y="80"/>
                          </a:cxn>
                          <a:cxn ang="0">
                            <a:pos x="6" y="68"/>
                          </a:cxn>
                          <a:cxn ang="0">
                            <a:pos x="0" y="35"/>
                          </a:cxn>
                          <a:cxn ang="0">
                            <a:pos x="17" y="38"/>
                          </a:cxn>
                          <a:cxn ang="0">
                            <a:pos x="41" y="65"/>
                          </a:cxn>
                          <a:cxn ang="0">
                            <a:pos x="51" y="54"/>
                          </a:cxn>
                          <a:cxn ang="0">
                            <a:pos x="66" y="42"/>
                          </a:cxn>
                          <a:cxn ang="0">
                            <a:pos x="86" y="44"/>
                          </a:cxn>
                          <a:cxn ang="0">
                            <a:pos x="104" y="50"/>
                          </a:cxn>
                          <a:cxn ang="0">
                            <a:pos x="105" y="29"/>
                          </a:cxn>
                          <a:cxn ang="0">
                            <a:pos x="104" y="12"/>
                          </a:cxn>
                          <a:cxn ang="0">
                            <a:pos x="116" y="0"/>
                          </a:cxn>
                        </a:cxnLst>
                        <a:rect l="0" t="0" r="r" b="b"/>
                        <a:pathLst>
                          <a:path w="198" h="245">
                            <a:moveTo>
                              <a:pt x="116" y="0"/>
                            </a:moveTo>
                            <a:cubicBezTo>
                              <a:pt x="128" y="6"/>
                              <a:pt x="137" y="12"/>
                              <a:pt x="152" y="15"/>
                            </a:cubicBezTo>
                            <a:cubicBezTo>
                              <a:pt x="153" y="22"/>
                              <a:pt x="151" y="23"/>
                              <a:pt x="144" y="24"/>
                            </a:cubicBezTo>
                            <a:cubicBezTo>
                              <a:pt x="149" y="37"/>
                              <a:pt x="164" y="37"/>
                              <a:pt x="176" y="39"/>
                            </a:cubicBezTo>
                            <a:cubicBezTo>
                              <a:pt x="181" y="42"/>
                              <a:pt x="185" y="43"/>
                              <a:pt x="188" y="48"/>
                            </a:cubicBezTo>
                            <a:cubicBezTo>
                              <a:pt x="186" y="69"/>
                              <a:pt x="189" y="72"/>
                              <a:pt x="174" y="81"/>
                            </a:cubicBezTo>
                            <a:cubicBezTo>
                              <a:pt x="168" y="92"/>
                              <a:pt x="179" y="94"/>
                              <a:pt x="188" y="96"/>
                            </a:cubicBezTo>
                            <a:cubicBezTo>
                              <a:pt x="189" y="105"/>
                              <a:pt x="190" y="115"/>
                              <a:pt x="194" y="123"/>
                            </a:cubicBezTo>
                            <a:cubicBezTo>
                              <a:pt x="195" y="128"/>
                              <a:pt x="197" y="132"/>
                              <a:pt x="198" y="137"/>
                            </a:cubicBezTo>
                            <a:cubicBezTo>
                              <a:pt x="194" y="142"/>
                              <a:pt x="192" y="143"/>
                              <a:pt x="186" y="144"/>
                            </a:cubicBezTo>
                            <a:cubicBezTo>
                              <a:pt x="179" y="148"/>
                              <a:pt x="172" y="146"/>
                              <a:pt x="165" y="150"/>
                            </a:cubicBezTo>
                            <a:cubicBezTo>
                              <a:pt x="163" y="158"/>
                              <a:pt x="162" y="167"/>
                              <a:pt x="159" y="174"/>
                            </a:cubicBezTo>
                            <a:cubicBezTo>
                              <a:pt x="156" y="189"/>
                              <a:pt x="160" y="203"/>
                              <a:pt x="150" y="216"/>
                            </a:cubicBezTo>
                            <a:cubicBezTo>
                              <a:pt x="149" y="222"/>
                              <a:pt x="149" y="224"/>
                              <a:pt x="143" y="227"/>
                            </a:cubicBezTo>
                            <a:cubicBezTo>
                              <a:pt x="139" y="232"/>
                              <a:pt x="132" y="236"/>
                              <a:pt x="126" y="237"/>
                            </a:cubicBezTo>
                            <a:cubicBezTo>
                              <a:pt x="110" y="245"/>
                              <a:pt x="108" y="232"/>
                              <a:pt x="98" y="225"/>
                            </a:cubicBezTo>
                            <a:cubicBezTo>
                              <a:pt x="85" y="227"/>
                              <a:pt x="83" y="232"/>
                              <a:pt x="72" y="234"/>
                            </a:cubicBezTo>
                            <a:cubicBezTo>
                              <a:pt x="61" y="240"/>
                              <a:pt x="60" y="226"/>
                              <a:pt x="51" y="224"/>
                            </a:cubicBezTo>
                            <a:cubicBezTo>
                              <a:pt x="40" y="218"/>
                              <a:pt x="43" y="222"/>
                              <a:pt x="39" y="215"/>
                            </a:cubicBezTo>
                            <a:cubicBezTo>
                              <a:pt x="39" y="201"/>
                              <a:pt x="48" y="155"/>
                              <a:pt x="27" y="143"/>
                            </a:cubicBezTo>
                            <a:cubicBezTo>
                              <a:pt x="22" y="137"/>
                              <a:pt x="18" y="137"/>
                              <a:pt x="17" y="129"/>
                            </a:cubicBezTo>
                            <a:cubicBezTo>
                              <a:pt x="16" y="111"/>
                              <a:pt x="18" y="92"/>
                              <a:pt x="2" y="80"/>
                            </a:cubicBezTo>
                            <a:cubicBezTo>
                              <a:pt x="7" y="76"/>
                              <a:pt x="9" y="74"/>
                              <a:pt x="6" y="68"/>
                            </a:cubicBezTo>
                            <a:cubicBezTo>
                              <a:pt x="12" y="54"/>
                              <a:pt x="6" y="47"/>
                              <a:pt x="0" y="35"/>
                            </a:cubicBezTo>
                            <a:cubicBezTo>
                              <a:pt x="4" y="20"/>
                              <a:pt x="12" y="30"/>
                              <a:pt x="17" y="38"/>
                            </a:cubicBezTo>
                            <a:cubicBezTo>
                              <a:pt x="19" y="52"/>
                              <a:pt x="28" y="60"/>
                              <a:pt x="41" y="65"/>
                            </a:cubicBezTo>
                            <a:cubicBezTo>
                              <a:pt x="48" y="62"/>
                              <a:pt x="50" y="62"/>
                              <a:pt x="51" y="54"/>
                            </a:cubicBezTo>
                            <a:cubicBezTo>
                              <a:pt x="43" y="43"/>
                              <a:pt x="58" y="44"/>
                              <a:pt x="66" y="42"/>
                            </a:cubicBezTo>
                            <a:cubicBezTo>
                              <a:pt x="76" y="46"/>
                              <a:pt x="76" y="46"/>
                              <a:pt x="86" y="44"/>
                            </a:cubicBezTo>
                            <a:cubicBezTo>
                              <a:pt x="95" y="45"/>
                              <a:pt x="97" y="46"/>
                              <a:pt x="104" y="50"/>
                            </a:cubicBezTo>
                            <a:cubicBezTo>
                              <a:pt x="115" y="46"/>
                              <a:pt x="109" y="37"/>
                              <a:pt x="105" y="29"/>
                            </a:cubicBezTo>
                            <a:cubicBezTo>
                              <a:pt x="104" y="23"/>
                              <a:pt x="101" y="18"/>
                              <a:pt x="104" y="12"/>
                            </a:cubicBezTo>
                            <a:cubicBezTo>
                              <a:pt x="106" y="8"/>
                              <a:pt x="116" y="1"/>
                              <a:pt x="116" y="0"/>
                            </a:cubicBezTo>
                            <a:close/>
                          </a:path>
                        </a:pathLst>
                      </a:custGeom>
                      <a:solidFill>
                        <a:srgbClr val="E4F4D4"/>
                      </a:solidFill>
                      <a:ln w="15875" cap="flat" cmpd="sng">
                        <a:solidFill>
                          <a:srgbClr val="376199"/>
                        </a:solidFill>
                        <a:prstDash val="solid"/>
                        <a:round/>
                        <a:headEnd type="none" w="med" len="med"/>
                        <a:tailEnd type="none" w="med" len="med"/>
                      </a:ln>
                      <a:effectLst/>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38" name="Freeform 107"/>
                      <p:cNvSpPr>
                        <a:spLocks noChangeAspect="1"/>
                      </p:cNvSpPr>
                      <p:nvPr/>
                    </p:nvSpPr>
                    <p:spPr bwMode="auto">
                      <a:xfrm>
                        <a:off x="1367690" y="4211559"/>
                        <a:ext cx="161500" cy="146674"/>
                      </a:xfrm>
                      <a:custGeom>
                        <a:avLst/>
                        <a:gdLst/>
                        <a:ahLst/>
                        <a:cxnLst>
                          <a:cxn ang="0">
                            <a:pos x="72" y="18"/>
                          </a:cxn>
                          <a:cxn ang="0">
                            <a:pos x="92" y="10"/>
                          </a:cxn>
                          <a:cxn ang="0">
                            <a:pos x="110" y="4"/>
                          </a:cxn>
                          <a:cxn ang="0">
                            <a:pos x="124" y="20"/>
                          </a:cxn>
                          <a:cxn ang="0">
                            <a:pos x="136" y="28"/>
                          </a:cxn>
                          <a:cxn ang="0">
                            <a:pos x="142" y="46"/>
                          </a:cxn>
                          <a:cxn ang="0">
                            <a:pos x="144" y="52"/>
                          </a:cxn>
                          <a:cxn ang="0">
                            <a:pos x="132" y="68"/>
                          </a:cxn>
                          <a:cxn ang="0">
                            <a:pos x="106" y="84"/>
                          </a:cxn>
                          <a:cxn ang="0">
                            <a:pos x="88" y="134"/>
                          </a:cxn>
                          <a:cxn ang="0">
                            <a:pos x="70" y="110"/>
                          </a:cxn>
                          <a:cxn ang="0">
                            <a:pos x="58" y="102"/>
                          </a:cxn>
                          <a:cxn ang="0">
                            <a:pos x="20" y="70"/>
                          </a:cxn>
                          <a:cxn ang="0">
                            <a:pos x="4" y="58"/>
                          </a:cxn>
                          <a:cxn ang="0">
                            <a:pos x="16" y="40"/>
                          </a:cxn>
                          <a:cxn ang="0">
                            <a:pos x="38" y="14"/>
                          </a:cxn>
                          <a:cxn ang="0">
                            <a:pos x="54" y="0"/>
                          </a:cxn>
                          <a:cxn ang="0">
                            <a:pos x="72" y="18"/>
                          </a:cxn>
                        </a:cxnLst>
                        <a:rect l="0" t="0" r="r" b="b"/>
                        <a:pathLst>
                          <a:path w="144" h="134">
                            <a:moveTo>
                              <a:pt x="72" y="18"/>
                            </a:moveTo>
                            <a:cubicBezTo>
                              <a:pt x="80" y="16"/>
                              <a:pt x="85" y="13"/>
                              <a:pt x="92" y="10"/>
                            </a:cubicBezTo>
                            <a:cubicBezTo>
                              <a:pt x="98" y="7"/>
                              <a:pt x="110" y="4"/>
                              <a:pt x="110" y="4"/>
                            </a:cubicBezTo>
                            <a:cubicBezTo>
                              <a:pt x="114" y="9"/>
                              <a:pt x="119" y="16"/>
                              <a:pt x="124" y="20"/>
                            </a:cubicBezTo>
                            <a:cubicBezTo>
                              <a:pt x="128" y="23"/>
                              <a:pt x="136" y="28"/>
                              <a:pt x="136" y="28"/>
                            </a:cubicBezTo>
                            <a:cubicBezTo>
                              <a:pt x="138" y="34"/>
                              <a:pt x="140" y="40"/>
                              <a:pt x="142" y="46"/>
                            </a:cubicBezTo>
                            <a:cubicBezTo>
                              <a:pt x="143" y="48"/>
                              <a:pt x="144" y="52"/>
                              <a:pt x="144" y="52"/>
                            </a:cubicBezTo>
                            <a:cubicBezTo>
                              <a:pt x="141" y="60"/>
                              <a:pt x="139" y="63"/>
                              <a:pt x="132" y="68"/>
                            </a:cubicBezTo>
                            <a:cubicBezTo>
                              <a:pt x="127" y="83"/>
                              <a:pt x="121" y="82"/>
                              <a:pt x="106" y="84"/>
                            </a:cubicBezTo>
                            <a:cubicBezTo>
                              <a:pt x="108" y="108"/>
                              <a:pt x="113" y="126"/>
                              <a:pt x="88" y="134"/>
                            </a:cubicBezTo>
                            <a:cubicBezTo>
                              <a:pt x="79" y="128"/>
                              <a:pt x="79" y="117"/>
                              <a:pt x="70" y="110"/>
                            </a:cubicBezTo>
                            <a:cubicBezTo>
                              <a:pt x="66" y="107"/>
                              <a:pt x="58" y="102"/>
                              <a:pt x="58" y="102"/>
                            </a:cubicBezTo>
                            <a:cubicBezTo>
                              <a:pt x="50" y="79"/>
                              <a:pt x="45" y="73"/>
                              <a:pt x="20" y="70"/>
                            </a:cubicBezTo>
                            <a:cubicBezTo>
                              <a:pt x="12" y="67"/>
                              <a:pt x="11" y="62"/>
                              <a:pt x="4" y="58"/>
                            </a:cubicBezTo>
                            <a:cubicBezTo>
                              <a:pt x="0" y="47"/>
                              <a:pt x="6" y="43"/>
                              <a:pt x="16" y="40"/>
                            </a:cubicBezTo>
                            <a:cubicBezTo>
                              <a:pt x="26" y="30"/>
                              <a:pt x="31" y="28"/>
                              <a:pt x="38" y="14"/>
                            </a:cubicBezTo>
                            <a:cubicBezTo>
                              <a:pt x="41" y="8"/>
                              <a:pt x="54" y="0"/>
                              <a:pt x="54" y="0"/>
                            </a:cubicBezTo>
                            <a:cubicBezTo>
                              <a:pt x="63" y="6"/>
                              <a:pt x="59" y="18"/>
                              <a:pt x="72" y="18"/>
                            </a:cubicBezTo>
                            <a:close/>
                          </a:path>
                        </a:pathLst>
                      </a:custGeom>
                      <a:solidFill>
                        <a:srgbClr val="E4F4D4"/>
                      </a:solidFill>
                      <a:ln w="15875" cap="flat" cmpd="sng">
                        <a:solidFill>
                          <a:srgbClr val="376199"/>
                        </a:solidFill>
                        <a:prstDash val="solid"/>
                        <a:round/>
                        <a:headEnd type="none" w="med" len="med"/>
                        <a:tailEnd type="none" w="med" len="med"/>
                      </a:ln>
                      <a:effectLst/>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a:p>
                    </p:txBody>
                  </p:sp>
                  <p:sp>
                    <p:nvSpPr>
                      <p:cNvPr id="139" name="Freeform 129"/>
                      <p:cNvSpPr>
                        <a:spLocks noChangeAspect="1"/>
                      </p:cNvSpPr>
                      <p:nvPr/>
                    </p:nvSpPr>
                    <p:spPr bwMode="auto">
                      <a:xfrm rot="993280">
                        <a:off x="1524237" y="5065386"/>
                        <a:ext cx="2613099" cy="1050566"/>
                      </a:xfrm>
                      <a:custGeom>
                        <a:avLst/>
                        <a:gdLst>
                          <a:gd name="T0" fmla="*/ 796449 w 908"/>
                          <a:gd name="T1" fmla="*/ 21916 h 452"/>
                          <a:gd name="T2" fmla="*/ 755889 w 908"/>
                          <a:gd name="T3" fmla="*/ 33970 h 452"/>
                          <a:gd name="T4" fmla="*/ 727620 w 908"/>
                          <a:gd name="T5" fmla="*/ 58077 h 452"/>
                          <a:gd name="T6" fmla="*/ 667395 w 908"/>
                          <a:gd name="T7" fmla="*/ 40544 h 452"/>
                          <a:gd name="T8" fmla="*/ 619460 w 908"/>
                          <a:gd name="T9" fmla="*/ 15341 h 452"/>
                          <a:gd name="T10" fmla="*/ 544486 w 908"/>
                          <a:gd name="T11" fmla="*/ 28491 h 452"/>
                          <a:gd name="T12" fmla="*/ 523592 w 908"/>
                          <a:gd name="T13" fmla="*/ 33970 h 452"/>
                          <a:gd name="T14" fmla="*/ 510072 w 908"/>
                          <a:gd name="T15" fmla="*/ 52598 h 452"/>
                          <a:gd name="T16" fmla="*/ 435097 w 908"/>
                          <a:gd name="T17" fmla="*/ 58077 h 452"/>
                          <a:gd name="T18" fmla="*/ 387163 w 908"/>
                          <a:gd name="T19" fmla="*/ 107388 h 452"/>
                          <a:gd name="T20" fmla="*/ 415432 w 908"/>
                          <a:gd name="T21" fmla="*/ 149028 h 452"/>
                          <a:gd name="T22" fmla="*/ 394537 w 908"/>
                          <a:gd name="T23" fmla="*/ 161082 h 452"/>
                          <a:gd name="T24" fmla="*/ 313417 w 908"/>
                          <a:gd name="T25" fmla="*/ 136975 h 452"/>
                          <a:gd name="T26" fmla="*/ 258109 w 908"/>
                          <a:gd name="T27" fmla="*/ 149028 h 452"/>
                          <a:gd name="T28" fmla="*/ 224923 w 908"/>
                          <a:gd name="T29" fmla="*/ 107388 h 452"/>
                          <a:gd name="T30" fmla="*/ 142574 w 908"/>
                          <a:gd name="T31" fmla="*/ 88760 h 452"/>
                          <a:gd name="T32" fmla="*/ 81120 w 908"/>
                          <a:gd name="T33" fmla="*/ 107388 h 452"/>
                          <a:gd name="T34" fmla="*/ 47934 w 908"/>
                          <a:gd name="T35" fmla="*/ 131496 h 452"/>
                          <a:gd name="T36" fmla="*/ 0 w 908"/>
                          <a:gd name="T37" fmla="*/ 173136 h 452"/>
                          <a:gd name="T38" fmla="*/ 6145 w 908"/>
                          <a:gd name="T39" fmla="*/ 191764 h 452"/>
                          <a:gd name="T40" fmla="*/ 27040 w 908"/>
                          <a:gd name="T41" fmla="*/ 203818 h 452"/>
                          <a:gd name="T42" fmla="*/ 61454 w 908"/>
                          <a:gd name="T43" fmla="*/ 252033 h 452"/>
                          <a:gd name="T44" fmla="*/ 102014 w 908"/>
                          <a:gd name="T45" fmla="*/ 234500 h 452"/>
                          <a:gd name="T46" fmla="*/ 115534 w 908"/>
                          <a:gd name="T47" fmla="*/ 252033 h 452"/>
                          <a:gd name="T48" fmla="*/ 156094 w 908"/>
                          <a:gd name="T49" fmla="*/ 258608 h 452"/>
                          <a:gd name="T50" fmla="*/ 136429 w 908"/>
                          <a:gd name="T51" fmla="*/ 313398 h 452"/>
                          <a:gd name="T52" fmla="*/ 115534 w 908"/>
                          <a:gd name="T53" fmla="*/ 306823 h 452"/>
                          <a:gd name="T54" fmla="*/ 94640 w 908"/>
                          <a:gd name="T55" fmla="*/ 294769 h 452"/>
                          <a:gd name="T56" fmla="*/ 88494 w 908"/>
                          <a:gd name="T57" fmla="*/ 313398 h 452"/>
                          <a:gd name="T58" fmla="*/ 67600 w 908"/>
                          <a:gd name="T59" fmla="*/ 318877 h 452"/>
                          <a:gd name="T60" fmla="*/ 54080 w 908"/>
                          <a:gd name="T61" fmla="*/ 337505 h 452"/>
                          <a:gd name="T62" fmla="*/ 74974 w 908"/>
                          <a:gd name="T63" fmla="*/ 349559 h 452"/>
                          <a:gd name="T64" fmla="*/ 102014 w 908"/>
                          <a:gd name="T65" fmla="*/ 380241 h 452"/>
                          <a:gd name="T66" fmla="*/ 156094 w 908"/>
                          <a:gd name="T67" fmla="*/ 428456 h 452"/>
                          <a:gd name="T68" fmla="*/ 163469 w 908"/>
                          <a:gd name="T69" fmla="*/ 447085 h 452"/>
                          <a:gd name="T70" fmla="*/ 204029 w 908"/>
                          <a:gd name="T71" fmla="*/ 471192 h 452"/>
                          <a:gd name="T72" fmla="*/ 210174 w 908"/>
                          <a:gd name="T73" fmla="*/ 452564 h 452"/>
                          <a:gd name="T74" fmla="*/ 204029 w 908"/>
                          <a:gd name="T75" fmla="*/ 435031 h 452"/>
                          <a:gd name="T76" fmla="*/ 224923 w 908"/>
                          <a:gd name="T77" fmla="*/ 397774 h 452"/>
                          <a:gd name="T78" fmla="*/ 265483 w 908"/>
                          <a:gd name="T79" fmla="*/ 344080 h 452"/>
                          <a:gd name="T80" fmla="*/ 346603 w 908"/>
                          <a:gd name="T81" fmla="*/ 349559 h 452"/>
                          <a:gd name="T82" fmla="*/ 469512 w 908"/>
                          <a:gd name="T83" fmla="*/ 397774 h 452"/>
                          <a:gd name="T84" fmla="*/ 517446 w 908"/>
                          <a:gd name="T85" fmla="*/ 459139 h 452"/>
                          <a:gd name="T86" fmla="*/ 605940 w 908"/>
                          <a:gd name="T87" fmla="*/ 495300 h 452"/>
                          <a:gd name="T88" fmla="*/ 748515 w 908"/>
                          <a:gd name="T89" fmla="*/ 435031 h 452"/>
                          <a:gd name="T90" fmla="*/ 823489 w 908"/>
                          <a:gd name="T91" fmla="*/ 422977 h 452"/>
                          <a:gd name="T92" fmla="*/ 911983 w 908"/>
                          <a:gd name="T93" fmla="*/ 416403 h 452"/>
                          <a:gd name="T94" fmla="*/ 959918 w 908"/>
                          <a:gd name="T95" fmla="*/ 435031 h 452"/>
                          <a:gd name="T96" fmla="*/ 993103 w 908"/>
                          <a:gd name="T97" fmla="*/ 380241 h 452"/>
                          <a:gd name="T98" fmla="*/ 979583 w 908"/>
                          <a:gd name="T99" fmla="*/ 361613 h 452"/>
                          <a:gd name="T100" fmla="*/ 959918 w 908"/>
                          <a:gd name="T101" fmla="*/ 349559 h 452"/>
                          <a:gd name="T102" fmla="*/ 1027518 w 908"/>
                          <a:gd name="T103" fmla="*/ 313398 h 452"/>
                          <a:gd name="T104" fmla="*/ 1034892 w 908"/>
                          <a:gd name="T105" fmla="*/ 258608 h 452"/>
                          <a:gd name="T106" fmla="*/ 1041038 w 908"/>
                          <a:gd name="T107" fmla="*/ 239979 h 452"/>
                          <a:gd name="T108" fmla="*/ 1081598 w 908"/>
                          <a:gd name="T109" fmla="*/ 252033 h 452"/>
                          <a:gd name="T110" fmla="*/ 1116012 w 908"/>
                          <a:gd name="T111" fmla="*/ 186285 h 452"/>
                          <a:gd name="T112" fmla="*/ 1081598 w 908"/>
                          <a:gd name="T113" fmla="*/ 136975 h 452"/>
                          <a:gd name="T114" fmla="*/ 1021372 w 908"/>
                          <a:gd name="T115" fmla="*/ 124921 h 452"/>
                          <a:gd name="T116" fmla="*/ 918129 w 908"/>
                          <a:gd name="T117" fmla="*/ 131496 h 452"/>
                          <a:gd name="T118" fmla="*/ 877569 w 908"/>
                          <a:gd name="T119" fmla="*/ 124921 h 452"/>
                          <a:gd name="T120" fmla="*/ 837009 w 908"/>
                          <a:gd name="T121" fmla="*/ 94239 h 452"/>
                          <a:gd name="T122" fmla="*/ 809969 w 908"/>
                          <a:gd name="T123" fmla="*/ 21916 h 452"/>
                          <a:gd name="T124" fmla="*/ 796449 w 908"/>
                          <a:gd name="T125" fmla="*/ 21916 h 4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08"/>
                          <a:gd name="T190" fmla="*/ 0 h 452"/>
                          <a:gd name="T191" fmla="*/ 908 w 908"/>
                          <a:gd name="T192" fmla="*/ 452 h 45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08" h="452">
                            <a:moveTo>
                              <a:pt x="648" y="20"/>
                            </a:moveTo>
                            <a:cubicBezTo>
                              <a:pt x="637" y="24"/>
                              <a:pt x="623" y="23"/>
                              <a:pt x="615" y="31"/>
                            </a:cubicBezTo>
                            <a:cubicBezTo>
                              <a:pt x="586" y="60"/>
                              <a:pt x="635" y="40"/>
                              <a:pt x="592" y="53"/>
                            </a:cubicBezTo>
                            <a:cubicBezTo>
                              <a:pt x="576" y="48"/>
                              <a:pt x="559" y="42"/>
                              <a:pt x="543" y="37"/>
                            </a:cubicBezTo>
                            <a:cubicBezTo>
                              <a:pt x="554" y="0"/>
                              <a:pt x="530" y="9"/>
                              <a:pt x="504" y="14"/>
                            </a:cubicBezTo>
                            <a:cubicBezTo>
                              <a:pt x="484" y="36"/>
                              <a:pt x="473" y="31"/>
                              <a:pt x="443" y="26"/>
                            </a:cubicBezTo>
                            <a:cubicBezTo>
                              <a:pt x="437" y="28"/>
                              <a:pt x="431" y="27"/>
                              <a:pt x="426" y="31"/>
                            </a:cubicBezTo>
                            <a:cubicBezTo>
                              <a:pt x="421" y="35"/>
                              <a:pt x="421" y="46"/>
                              <a:pt x="415" y="48"/>
                            </a:cubicBezTo>
                            <a:cubicBezTo>
                              <a:pt x="395" y="54"/>
                              <a:pt x="374" y="51"/>
                              <a:pt x="354" y="53"/>
                            </a:cubicBezTo>
                            <a:cubicBezTo>
                              <a:pt x="368" y="94"/>
                              <a:pt x="346" y="87"/>
                              <a:pt x="315" y="98"/>
                            </a:cubicBezTo>
                            <a:cubicBezTo>
                              <a:pt x="305" y="129"/>
                              <a:pt x="318" y="107"/>
                              <a:pt x="338" y="136"/>
                            </a:cubicBezTo>
                            <a:cubicBezTo>
                              <a:pt x="332" y="140"/>
                              <a:pt x="328" y="146"/>
                              <a:pt x="321" y="147"/>
                            </a:cubicBezTo>
                            <a:cubicBezTo>
                              <a:pt x="312" y="149"/>
                              <a:pt x="266" y="129"/>
                              <a:pt x="255" y="125"/>
                            </a:cubicBezTo>
                            <a:cubicBezTo>
                              <a:pt x="235" y="107"/>
                              <a:pt x="224" y="116"/>
                              <a:pt x="210" y="136"/>
                            </a:cubicBezTo>
                            <a:cubicBezTo>
                              <a:pt x="175" y="125"/>
                              <a:pt x="200" y="115"/>
                              <a:pt x="183" y="98"/>
                            </a:cubicBezTo>
                            <a:cubicBezTo>
                              <a:pt x="169" y="84"/>
                              <a:pt x="135" y="86"/>
                              <a:pt x="116" y="81"/>
                            </a:cubicBezTo>
                            <a:cubicBezTo>
                              <a:pt x="99" y="86"/>
                              <a:pt x="66" y="98"/>
                              <a:pt x="66" y="98"/>
                            </a:cubicBezTo>
                            <a:cubicBezTo>
                              <a:pt x="58" y="124"/>
                              <a:pt x="68" y="140"/>
                              <a:pt x="39" y="120"/>
                            </a:cubicBezTo>
                            <a:cubicBezTo>
                              <a:pt x="4" y="126"/>
                              <a:pt x="9" y="128"/>
                              <a:pt x="0" y="158"/>
                            </a:cubicBezTo>
                            <a:cubicBezTo>
                              <a:pt x="2" y="164"/>
                              <a:pt x="1" y="170"/>
                              <a:pt x="5" y="175"/>
                            </a:cubicBezTo>
                            <a:cubicBezTo>
                              <a:pt x="9" y="180"/>
                              <a:pt x="19" y="180"/>
                              <a:pt x="22" y="186"/>
                            </a:cubicBezTo>
                            <a:cubicBezTo>
                              <a:pt x="49" y="235"/>
                              <a:pt x="14" y="219"/>
                              <a:pt x="50" y="230"/>
                            </a:cubicBezTo>
                            <a:cubicBezTo>
                              <a:pt x="62" y="226"/>
                              <a:pt x="71" y="212"/>
                              <a:pt x="83" y="214"/>
                            </a:cubicBezTo>
                            <a:cubicBezTo>
                              <a:pt x="89" y="215"/>
                              <a:pt x="88" y="227"/>
                              <a:pt x="94" y="230"/>
                            </a:cubicBezTo>
                            <a:cubicBezTo>
                              <a:pt x="104" y="235"/>
                              <a:pt x="116" y="234"/>
                              <a:pt x="127" y="236"/>
                            </a:cubicBezTo>
                            <a:cubicBezTo>
                              <a:pt x="136" y="261"/>
                              <a:pt x="133" y="271"/>
                              <a:pt x="111" y="286"/>
                            </a:cubicBezTo>
                            <a:cubicBezTo>
                              <a:pt x="105" y="284"/>
                              <a:pt x="99" y="283"/>
                              <a:pt x="94" y="280"/>
                            </a:cubicBezTo>
                            <a:cubicBezTo>
                              <a:pt x="88" y="277"/>
                              <a:pt x="84" y="267"/>
                              <a:pt x="77" y="269"/>
                            </a:cubicBezTo>
                            <a:cubicBezTo>
                              <a:pt x="71" y="271"/>
                              <a:pt x="76" y="282"/>
                              <a:pt x="72" y="286"/>
                            </a:cubicBezTo>
                            <a:cubicBezTo>
                              <a:pt x="68" y="290"/>
                              <a:pt x="61" y="289"/>
                              <a:pt x="55" y="291"/>
                            </a:cubicBezTo>
                            <a:cubicBezTo>
                              <a:pt x="51" y="297"/>
                              <a:pt x="43" y="301"/>
                              <a:pt x="44" y="308"/>
                            </a:cubicBezTo>
                            <a:cubicBezTo>
                              <a:pt x="45" y="315"/>
                              <a:pt x="57" y="314"/>
                              <a:pt x="61" y="319"/>
                            </a:cubicBezTo>
                            <a:cubicBezTo>
                              <a:pt x="91" y="358"/>
                              <a:pt x="34" y="315"/>
                              <a:pt x="83" y="347"/>
                            </a:cubicBezTo>
                            <a:cubicBezTo>
                              <a:pt x="73" y="390"/>
                              <a:pt x="83" y="385"/>
                              <a:pt x="127" y="391"/>
                            </a:cubicBezTo>
                            <a:cubicBezTo>
                              <a:pt x="129" y="397"/>
                              <a:pt x="129" y="404"/>
                              <a:pt x="133" y="408"/>
                            </a:cubicBezTo>
                            <a:cubicBezTo>
                              <a:pt x="142" y="417"/>
                              <a:pt x="166" y="430"/>
                              <a:pt x="166" y="430"/>
                            </a:cubicBezTo>
                            <a:cubicBezTo>
                              <a:pt x="168" y="424"/>
                              <a:pt x="171" y="419"/>
                              <a:pt x="171" y="413"/>
                            </a:cubicBezTo>
                            <a:cubicBezTo>
                              <a:pt x="171" y="407"/>
                              <a:pt x="165" y="402"/>
                              <a:pt x="166" y="397"/>
                            </a:cubicBezTo>
                            <a:cubicBezTo>
                              <a:pt x="168" y="385"/>
                              <a:pt x="179" y="375"/>
                              <a:pt x="183" y="363"/>
                            </a:cubicBezTo>
                            <a:cubicBezTo>
                              <a:pt x="188" y="325"/>
                              <a:pt x="177" y="303"/>
                              <a:pt x="216" y="314"/>
                            </a:cubicBezTo>
                            <a:cubicBezTo>
                              <a:pt x="252" y="301"/>
                              <a:pt x="251" y="298"/>
                              <a:pt x="282" y="319"/>
                            </a:cubicBezTo>
                            <a:cubicBezTo>
                              <a:pt x="315" y="369"/>
                              <a:pt x="312" y="357"/>
                              <a:pt x="382" y="363"/>
                            </a:cubicBezTo>
                            <a:cubicBezTo>
                              <a:pt x="422" y="377"/>
                              <a:pt x="402" y="395"/>
                              <a:pt x="421" y="419"/>
                            </a:cubicBezTo>
                            <a:cubicBezTo>
                              <a:pt x="436" y="439"/>
                              <a:pt x="471" y="444"/>
                              <a:pt x="493" y="452"/>
                            </a:cubicBezTo>
                            <a:cubicBezTo>
                              <a:pt x="541" y="420"/>
                              <a:pt x="548" y="406"/>
                              <a:pt x="609" y="397"/>
                            </a:cubicBezTo>
                            <a:cubicBezTo>
                              <a:pt x="622" y="361"/>
                              <a:pt x="641" y="376"/>
                              <a:pt x="670" y="386"/>
                            </a:cubicBezTo>
                            <a:cubicBezTo>
                              <a:pt x="692" y="362"/>
                              <a:pt x="713" y="370"/>
                              <a:pt x="742" y="380"/>
                            </a:cubicBezTo>
                            <a:cubicBezTo>
                              <a:pt x="765" y="372"/>
                              <a:pt x="773" y="373"/>
                              <a:pt x="781" y="397"/>
                            </a:cubicBezTo>
                            <a:cubicBezTo>
                              <a:pt x="792" y="380"/>
                              <a:pt x="797" y="364"/>
                              <a:pt x="808" y="347"/>
                            </a:cubicBezTo>
                            <a:cubicBezTo>
                              <a:pt x="804" y="341"/>
                              <a:pt x="802" y="335"/>
                              <a:pt x="797" y="330"/>
                            </a:cubicBezTo>
                            <a:cubicBezTo>
                              <a:pt x="793" y="325"/>
                              <a:pt x="783" y="325"/>
                              <a:pt x="781" y="319"/>
                            </a:cubicBezTo>
                            <a:cubicBezTo>
                              <a:pt x="770" y="287"/>
                              <a:pt x="822" y="288"/>
                              <a:pt x="836" y="286"/>
                            </a:cubicBezTo>
                            <a:cubicBezTo>
                              <a:pt x="838" y="269"/>
                              <a:pt x="839" y="253"/>
                              <a:pt x="842" y="236"/>
                            </a:cubicBezTo>
                            <a:cubicBezTo>
                              <a:pt x="843" y="230"/>
                              <a:pt x="842" y="222"/>
                              <a:pt x="847" y="219"/>
                            </a:cubicBezTo>
                            <a:cubicBezTo>
                              <a:pt x="857" y="214"/>
                              <a:pt x="869" y="227"/>
                              <a:pt x="880" y="230"/>
                            </a:cubicBezTo>
                            <a:cubicBezTo>
                              <a:pt x="894" y="210"/>
                              <a:pt x="894" y="190"/>
                              <a:pt x="908" y="170"/>
                            </a:cubicBezTo>
                            <a:cubicBezTo>
                              <a:pt x="902" y="145"/>
                              <a:pt x="905" y="134"/>
                              <a:pt x="880" y="125"/>
                            </a:cubicBezTo>
                            <a:cubicBezTo>
                              <a:pt x="858" y="140"/>
                              <a:pt x="839" y="143"/>
                              <a:pt x="831" y="114"/>
                            </a:cubicBezTo>
                            <a:cubicBezTo>
                              <a:pt x="804" y="117"/>
                              <a:pt x="773" y="128"/>
                              <a:pt x="747" y="120"/>
                            </a:cubicBezTo>
                            <a:cubicBezTo>
                              <a:pt x="690" y="81"/>
                              <a:pt x="770" y="130"/>
                              <a:pt x="714" y="114"/>
                            </a:cubicBezTo>
                            <a:cubicBezTo>
                              <a:pt x="702" y="111"/>
                              <a:pt x="689" y="95"/>
                              <a:pt x="681" y="86"/>
                            </a:cubicBezTo>
                            <a:cubicBezTo>
                              <a:pt x="676" y="74"/>
                              <a:pt x="666" y="27"/>
                              <a:pt x="659" y="20"/>
                            </a:cubicBezTo>
                            <a:cubicBezTo>
                              <a:pt x="656" y="17"/>
                              <a:pt x="652" y="20"/>
                              <a:pt x="648" y="20"/>
                            </a:cubicBezTo>
                            <a:close/>
                          </a:path>
                        </a:pathLst>
                      </a:custGeom>
                      <a:solidFill>
                        <a:srgbClr val="E4F4D4"/>
                      </a:solidFill>
                      <a:ln w="25400" cap="flat" cmpd="sng">
                        <a:solidFill>
                          <a:srgbClr val="376199"/>
                        </a:solidFill>
                        <a:prstDash val="solid"/>
                        <a:round/>
                        <a:headEnd type="none" w="med" len="med"/>
                        <a:tailEnd type="none" w="med" len="med"/>
                      </a:ln>
                      <a:effectLst/>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spcAft>
                            <a:spcPct val="0"/>
                          </a:spcAft>
                          <a:defRPr/>
                        </a:pPr>
                        <a:endParaRPr lang="ru-RU"/>
                      </a:p>
                    </p:txBody>
                  </p:sp>
                  <p:sp>
                    <p:nvSpPr>
                      <p:cNvPr id="140" name="Text Box 115"/>
                      <p:cNvSpPr txBox="1">
                        <a:spLocks noChangeArrowheads="1"/>
                      </p:cNvSpPr>
                      <p:nvPr/>
                    </p:nvSpPr>
                    <p:spPr bwMode="auto">
                      <a:xfrm>
                        <a:off x="2714612" y="4143380"/>
                        <a:ext cx="1389062" cy="371513"/>
                      </a:xfrm>
                      <a:prstGeom prst="rect">
                        <a:avLst/>
                      </a:prstGeom>
                      <a:noFill/>
                      <a:ln w="12700">
                        <a:noFill/>
                        <a:miter lim="800000"/>
                        <a:headEnd/>
                        <a:tailEnd/>
                      </a:ln>
                      <a:effectLst/>
                    </p:spPr>
                    <p:txBody>
                      <a:bodyPr lIns="82800" tIns="46800" rIns="90000" bIns="4680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spcAft>
                            <a:spcPct val="0"/>
                          </a:spcAft>
                        </a:pPr>
                        <a:r>
                          <a:rPr lang="en-US" b="1" dirty="0" smtClean="0">
                            <a:solidFill>
                              <a:schemeClr val="tx1">
                                <a:lumMod val="75000"/>
                                <a:lumOff val="25000"/>
                              </a:schemeClr>
                            </a:solidFill>
                            <a:latin typeface="Arial Narrow" pitchFamily="34" charset="0"/>
                          </a:rPr>
                          <a:t>Russia</a:t>
                        </a:r>
                        <a:endParaRPr lang="ru-RU" b="1" dirty="0">
                          <a:solidFill>
                            <a:schemeClr val="tx1">
                              <a:lumMod val="75000"/>
                              <a:lumOff val="25000"/>
                            </a:schemeClr>
                          </a:solidFill>
                          <a:latin typeface="Arial Narrow" pitchFamily="34" charset="0"/>
                        </a:endParaRPr>
                      </a:p>
                    </p:txBody>
                  </p:sp>
                  <p:sp>
                    <p:nvSpPr>
                      <p:cNvPr id="141" name="Text Box 116"/>
                      <p:cNvSpPr txBox="1">
                        <a:spLocks noChangeArrowheads="1"/>
                      </p:cNvSpPr>
                      <p:nvPr/>
                    </p:nvSpPr>
                    <p:spPr bwMode="auto">
                      <a:xfrm>
                        <a:off x="2500330" y="5572140"/>
                        <a:ext cx="1214414" cy="348430"/>
                      </a:xfrm>
                      <a:prstGeom prst="rect">
                        <a:avLst/>
                      </a:prstGeom>
                      <a:noFill/>
                      <a:ln w="12700">
                        <a:noFill/>
                        <a:miter lim="800000"/>
                        <a:headEnd/>
                        <a:tailEnd/>
                      </a:ln>
                      <a:effectLst/>
                    </p:spPr>
                    <p:txBody>
                      <a:bodyPr wrap="square" lIns="82800" tIns="46800" rIns="90000" bIns="4680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spcAft>
                            <a:spcPct val="0"/>
                          </a:spcAft>
                        </a:pPr>
                        <a:r>
                          <a:rPr lang="en-US" sz="1650" b="1" dirty="0" smtClean="0">
                            <a:solidFill>
                              <a:schemeClr val="tx1">
                                <a:lumMod val="75000"/>
                                <a:lumOff val="25000"/>
                              </a:schemeClr>
                            </a:solidFill>
                            <a:latin typeface="Arial Narrow" pitchFamily="34" charset="0"/>
                          </a:rPr>
                          <a:t>Kazakhstan</a:t>
                        </a:r>
                        <a:endParaRPr lang="ru-RU" sz="1650" b="1" dirty="0">
                          <a:solidFill>
                            <a:schemeClr val="tx1">
                              <a:lumMod val="75000"/>
                              <a:lumOff val="25000"/>
                            </a:schemeClr>
                          </a:solidFill>
                          <a:latin typeface="Arial Narrow" pitchFamily="34" charset="0"/>
                        </a:endParaRPr>
                      </a:p>
                    </p:txBody>
                  </p:sp>
                </p:grpSp>
                <p:sp>
                  <p:nvSpPr>
                    <p:cNvPr id="29" name="Полилиния 28"/>
                    <p:cNvSpPr/>
                    <p:nvPr/>
                  </p:nvSpPr>
                  <p:spPr>
                    <a:xfrm rot="1044113">
                      <a:off x="327646" y="4013458"/>
                      <a:ext cx="807710" cy="690523"/>
                    </a:xfrm>
                    <a:custGeom>
                      <a:avLst/>
                      <a:gdLst>
                        <a:gd name="connsiteX0" fmla="*/ 583785 w 3916921"/>
                        <a:gd name="connsiteY0" fmla="*/ 1583379 h 2604759"/>
                        <a:gd name="connsiteX1" fmla="*/ 539540 w 3916921"/>
                        <a:gd name="connsiteY1" fmla="*/ 1494889 h 2604759"/>
                        <a:gd name="connsiteX2" fmla="*/ 451050 w 3916921"/>
                        <a:gd name="connsiteY2" fmla="*/ 1465392 h 2604759"/>
                        <a:gd name="connsiteX3" fmla="*/ 377308 w 3916921"/>
                        <a:gd name="connsiteY3" fmla="*/ 1480141 h 2604759"/>
                        <a:gd name="connsiteX4" fmla="*/ 362559 w 3916921"/>
                        <a:gd name="connsiteY4" fmla="*/ 1524386 h 2604759"/>
                        <a:gd name="connsiteX5" fmla="*/ 318314 w 3916921"/>
                        <a:gd name="connsiteY5" fmla="*/ 1553883 h 2604759"/>
                        <a:gd name="connsiteX6" fmla="*/ 156082 w 3916921"/>
                        <a:gd name="connsiteY6" fmla="*/ 1539134 h 2604759"/>
                        <a:gd name="connsiteX7" fmla="*/ 141334 w 3916921"/>
                        <a:gd name="connsiteY7" fmla="*/ 1450644 h 2604759"/>
                        <a:gd name="connsiteX8" fmla="*/ 67592 w 3916921"/>
                        <a:gd name="connsiteY8" fmla="*/ 1391650 h 2604759"/>
                        <a:gd name="connsiteX9" fmla="*/ 8598 w 3916921"/>
                        <a:gd name="connsiteY9" fmla="*/ 1303160 h 2604759"/>
                        <a:gd name="connsiteX10" fmla="*/ 38095 w 3916921"/>
                        <a:gd name="connsiteY10" fmla="*/ 1199921 h 2604759"/>
                        <a:gd name="connsiteX11" fmla="*/ 170830 w 3916921"/>
                        <a:gd name="connsiteY11" fmla="*/ 1126179 h 2604759"/>
                        <a:gd name="connsiteX12" fmla="*/ 141334 w 3916921"/>
                        <a:gd name="connsiteY12" fmla="*/ 1081934 h 2604759"/>
                        <a:gd name="connsiteX13" fmla="*/ 141334 w 3916921"/>
                        <a:gd name="connsiteY13" fmla="*/ 890205 h 2604759"/>
                        <a:gd name="connsiteX14" fmla="*/ 274069 w 3916921"/>
                        <a:gd name="connsiteY14" fmla="*/ 786967 h 2604759"/>
                        <a:gd name="connsiteX15" fmla="*/ 318314 w 3916921"/>
                        <a:gd name="connsiteY15" fmla="*/ 757470 h 2604759"/>
                        <a:gd name="connsiteX16" fmla="*/ 362559 w 3916921"/>
                        <a:gd name="connsiteY16" fmla="*/ 609986 h 2604759"/>
                        <a:gd name="connsiteX17" fmla="*/ 377308 w 3916921"/>
                        <a:gd name="connsiteY17" fmla="*/ 521496 h 2604759"/>
                        <a:gd name="connsiteX18" fmla="*/ 347811 w 3916921"/>
                        <a:gd name="connsiteY18" fmla="*/ 270773 h 2604759"/>
                        <a:gd name="connsiteX19" fmla="*/ 436301 w 3916921"/>
                        <a:gd name="connsiteY19" fmla="*/ 256025 h 2604759"/>
                        <a:gd name="connsiteX20" fmla="*/ 451050 w 3916921"/>
                        <a:gd name="connsiteY20" fmla="*/ 211779 h 2604759"/>
                        <a:gd name="connsiteX21" fmla="*/ 539540 w 3916921"/>
                        <a:gd name="connsiteY21" fmla="*/ 182283 h 2604759"/>
                        <a:gd name="connsiteX22" fmla="*/ 878753 w 3916921"/>
                        <a:gd name="connsiteY22" fmla="*/ 167534 h 2604759"/>
                        <a:gd name="connsiteX23" fmla="*/ 967243 w 3916921"/>
                        <a:gd name="connsiteY23" fmla="*/ 197031 h 2604759"/>
                        <a:gd name="connsiteX24" fmla="*/ 1011488 w 3916921"/>
                        <a:gd name="connsiteY24" fmla="*/ 211779 h 2604759"/>
                        <a:gd name="connsiteX25" fmla="*/ 1188469 w 3916921"/>
                        <a:gd name="connsiteY25" fmla="*/ 285521 h 2604759"/>
                        <a:gd name="connsiteX26" fmla="*/ 1291708 w 3916921"/>
                        <a:gd name="connsiteY26" fmla="*/ 285521 h 2604759"/>
                        <a:gd name="connsiteX27" fmla="*/ 1571927 w 3916921"/>
                        <a:gd name="connsiteY27" fmla="*/ 300270 h 2604759"/>
                        <a:gd name="connsiteX28" fmla="*/ 1616172 w 3916921"/>
                        <a:gd name="connsiteY28" fmla="*/ 344515 h 2604759"/>
                        <a:gd name="connsiteX29" fmla="*/ 1748908 w 3916921"/>
                        <a:gd name="connsiteY29" fmla="*/ 359263 h 2604759"/>
                        <a:gd name="connsiteX30" fmla="*/ 1793153 w 3916921"/>
                        <a:gd name="connsiteY30" fmla="*/ 374012 h 2604759"/>
                        <a:gd name="connsiteX31" fmla="*/ 1852146 w 3916921"/>
                        <a:gd name="connsiteY31" fmla="*/ 285521 h 2604759"/>
                        <a:gd name="connsiteX32" fmla="*/ 1866895 w 3916921"/>
                        <a:gd name="connsiteY32" fmla="*/ 211779 h 2604759"/>
                        <a:gd name="connsiteX33" fmla="*/ 1911140 w 3916921"/>
                        <a:gd name="connsiteY33" fmla="*/ 182283 h 2604759"/>
                        <a:gd name="connsiteX34" fmla="*/ 1999630 w 3916921"/>
                        <a:gd name="connsiteY34" fmla="*/ 152786 h 2604759"/>
                        <a:gd name="connsiteX35" fmla="*/ 2043876 w 3916921"/>
                        <a:gd name="connsiteY35" fmla="*/ 138038 h 2604759"/>
                        <a:gd name="connsiteX36" fmla="*/ 2161863 w 3916921"/>
                        <a:gd name="connsiteY36" fmla="*/ 123289 h 2604759"/>
                        <a:gd name="connsiteX37" fmla="*/ 2206108 w 3916921"/>
                        <a:gd name="connsiteY37" fmla="*/ 93792 h 2604759"/>
                        <a:gd name="connsiteX38" fmla="*/ 2456830 w 3916921"/>
                        <a:gd name="connsiteY38" fmla="*/ 64296 h 2604759"/>
                        <a:gd name="connsiteX39" fmla="*/ 2471579 w 3916921"/>
                        <a:gd name="connsiteY39" fmla="*/ 20050 h 2604759"/>
                        <a:gd name="connsiteX40" fmla="*/ 2560069 w 3916921"/>
                        <a:gd name="connsiteY40" fmla="*/ 79044 h 2604759"/>
                        <a:gd name="connsiteX41" fmla="*/ 2574817 w 3916921"/>
                        <a:gd name="connsiteY41" fmla="*/ 167534 h 2604759"/>
                        <a:gd name="connsiteX42" fmla="*/ 2589566 w 3916921"/>
                        <a:gd name="connsiteY42" fmla="*/ 300270 h 2604759"/>
                        <a:gd name="connsiteX43" fmla="*/ 2766546 w 3916921"/>
                        <a:gd name="connsiteY43" fmla="*/ 388760 h 2604759"/>
                        <a:gd name="connsiteX44" fmla="*/ 2810792 w 3916921"/>
                        <a:gd name="connsiteY44" fmla="*/ 403509 h 2604759"/>
                        <a:gd name="connsiteX45" fmla="*/ 2869785 w 3916921"/>
                        <a:gd name="connsiteY45" fmla="*/ 536244 h 2604759"/>
                        <a:gd name="connsiteX46" fmla="*/ 2914030 w 3916921"/>
                        <a:gd name="connsiteY46" fmla="*/ 580489 h 2604759"/>
                        <a:gd name="connsiteX47" fmla="*/ 2958276 w 3916921"/>
                        <a:gd name="connsiteY47" fmla="*/ 668979 h 2604759"/>
                        <a:gd name="connsiteX48" fmla="*/ 3002521 w 3916921"/>
                        <a:gd name="connsiteY48" fmla="*/ 698476 h 2604759"/>
                        <a:gd name="connsiteX49" fmla="*/ 3046766 w 3916921"/>
                        <a:gd name="connsiteY49" fmla="*/ 742721 h 2604759"/>
                        <a:gd name="connsiteX50" fmla="*/ 3164753 w 3916921"/>
                        <a:gd name="connsiteY50" fmla="*/ 727973 h 2604759"/>
                        <a:gd name="connsiteX51" fmla="*/ 3179501 w 3916921"/>
                        <a:gd name="connsiteY51" fmla="*/ 683728 h 2604759"/>
                        <a:gd name="connsiteX52" fmla="*/ 3312237 w 3916921"/>
                        <a:gd name="connsiteY52" fmla="*/ 698476 h 2604759"/>
                        <a:gd name="connsiteX53" fmla="*/ 3371230 w 3916921"/>
                        <a:gd name="connsiteY53" fmla="*/ 831212 h 2604759"/>
                        <a:gd name="connsiteX54" fmla="*/ 3459721 w 3916921"/>
                        <a:gd name="connsiteY54" fmla="*/ 919702 h 2604759"/>
                        <a:gd name="connsiteX55" fmla="*/ 3503966 w 3916921"/>
                        <a:gd name="connsiteY55" fmla="*/ 934450 h 2604759"/>
                        <a:gd name="connsiteX56" fmla="*/ 3518714 w 3916921"/>
                        <a:gd name="connsiteY56" fmla="*/ 890205 h 2604759"/>
                        <a:gd name="connsiteX57" fmla="*/ 3651450 w 3916921"/>
                        <a:gd name="connsiteY57" fmla="*/ 875457 h 2604759"/>
                        <a:gd name="connsiteX58" fmla="*/ 3769437 w 3916921"/>
                        <a:gd name="connsiteY58" fmla="*/ 904954 h 2604759"/>
                        <a:gd name="connsiteX59" fmla="*/ 3857927 w 3916921"/>
                        <a:gd name="connsiteY59" fmla="*/ 963947 h 2604759"/>
                        <a:gd name="connsiteX60" fmla="*/ 3916921 w 3916921"/>
                        <a:gd name="connsiteY60" fmla="*/ 1052438 h 2604759"/>
                        <a:gd name="connsiteX61" fmla="*/ 3872676 w 3916921"/>
                        <a:gd name="connsiteY61" fmla="*/ 1096683 h 2604759"/>
                        <a:gd name="connsiteX62" fmla="*/ 3828430 w 3916921"/>
                        <a:gd name="connsiteY62" fmla="*/ 1111431 h 2604759"/>
                        <a:gd name="connsiteX63" fmla="*/ 3784185 w 3916921"/>
                        <a:gd name="connsiteY63" fmla="*/ 1140928 h 2604759"/>
                        <a:gd name="connsiteX64" fmla="*/ 3828430 w 3916921"/>
                        <a:gd name="connsiteY64" fmla="*/ 1170425 h 2604759"/>
                        <a:gd name="connsiteX65" fmla="*/ 3887424 w 3916921"/>
                        <a:gd name="connsiteY65" fmla="*/ 1185173 h 2604759"/>
                        <a:gd name="connsiteX66" fmla="*/ 3902172 w 3916921"/>
                        <a:gd name="connsiteY66" fmla="*/ 1229418 h 2604759"/>
                        <a:gd name="connsiteX67" fmla="*/ 3887424 w 3916921"/>
                        <a:gd name="connsiteY67" fmla="*/ 1450644 h 2604759"/>
                        <a:gd name="connsiteX68" fmla="*/ 3754688 w 3916921"/>
                        <a:gd name="connsiteY68" fmla="*/ 1494889 h 2604759"/>
                        <a:gd name="connsiteX69" fmla="*/ 3710443 w 3916921"/>
                        <a:gd name="connsiteY69" fmla="*/ 1509638 h 2604759"/>
                        <a:gd name="connsiteX70" fmla="*/ 3666198 w 3916921"/>
                        <a:gd name="connsiteY70" fmla="*/ 1524386 h 2604759"/>
                        <a:gd name="connsiteX71" fmla="*/ 3562959 w 3916921"/>
                        <a:gd name="connsiteY71" fmla="*/ 1642373 h 2604759"/>
                        <a:gd name="connsiteX72" fmla="*/ 3548211 w 3916921"/>
                        <a:gd name="connsiteY72" fmla="*/ 1686618 h 2604759"/>
                        <a:gd name="connsiteX73" fmla="*/ 3415476 w 3916921"/>
                        <a:gd name="connsiteY73" fmla="*/ 1745612 h 2604759"/>
                        <a:gd name="connsiteX74" fmla="*/ 3223746 w 3916921"/>
                        <a:gd name="connsiteY74" fmla="*/ 1819354 h 2604759"/>
                        <a:gd name="connsiteX75" fmla="*/ 3179501 w 3916921"/>
                        <a:gd name="connsiteY75" fmla="*/ 1834102 h 2604759"/>
                        <a:gd name="connsiteX76" fmla="*/ 3091011 w 3916921"/>
                        <a:gd name="connsiteY76" fmla="*/ 1893096 h 2604759"/>
                        <a:gd name="connsiteX77" fmla="*/ 3002521 w 3916921"/>
                        <a:gd name="connsiteY77" fmla="*/ 1922592 h 2604759"/>
                        <a:gd name="connsiteX78" fmla="*/ 2914030 w 3916921"/>
                        <a:gd name="connsiteY78" fmla="*/ 1952089 h 2604759"/>
                        <a:gd name="connsiteX79" fmla="*/ 2869785 w 3916921"/>
                        <a:gd name="connsiteY79" fmla="*/ 1966838 h 2604759"/>
                        <a:gd name="connsiteX80" fmla="*/ 2825540 w 3916921"/>
                        <a:gd name="connsiteY80" fmla="*/ 2055328 h 2604759"/>
                        <a:gd name="connsiteX81" fmla="*/ 2781295 w 3916921"/>
                        <a:gd name="connsiteY81" fmla="*/ 2084825 h 2604759"/>
                        <a:gd name="connsiteX82" fmla="*/ 2766546 w 3916921"/>
                        <a:gd name="connsiteY82" fmla="*/ 2129070 h 2604759"/>
                        <a:gd name="connsiteX83" fmla="*/ 2825540 w 3916921"/>
                        <a:gd name="connsiteY83" fmla="*/ 2261805 h 2604759"/>
                        <a:gd name="connsiteX84" fmla="*/ 2884534 w 3916921"/>
                        <a:gd name="connsiteY84" fmla="*/ 2276554 h 2604759"/>
                        <a:gd name="connsiteX85" fmla="*/ 2899282 w 3916921"/>
                        <a:gd name="connsiteY85" fmla="*/ 2335547 h 2604759"/>
                        <a:gd name="connsiteX86" fmla="*/ 2914030 w 3916921"/>
                        <a:gd name="connsiteY86" fmla="*/ 2379792 h 2604759"/>
                        <a:gd name="connsiteX87" fmla="*/ 2899282 w 3916921"/>
                        <a:gd name="connsiteY87" fmla="*/ 2497779 h 2604759"/>
                        <a:gd name="connsiteX88" fmla="*/ 2855037 w 3916921"/>
                        <a:gd name="connsiteY88" fmla="*/ 2527276 h 2604759"/>
                        <a:gd name="connsiteX89" fmla="*/ 2825540 w 3916921"/>
                        <a:gd name="connsiteY89" fmla="*/ 2571521 h 2604759"/>
                        <a:gd name="connsiteX90" fmla="*/ 2722301 w 3916921"/>
                        <a:gd name="connsiteY90" fmla="*/ 2601018 h 2604759"/>
                        <a:gd name="connsiteX91" fmla="*/ 2412585 w 3916921"/>
                        <a:gd name="connsiteY91" fmla="*/ 2586270 h 2604759"/>
                        <a:gd name="connsiteX92" fmla="*/ 2397837 w 3916921"/>
                        <a:gd name="connsiteY92" fmla="*/ 2542025 h 2604759"/>
                        <a:gd name="connsiteX93" fmla="*/ 2427334 w 3916921"/>
                        <a:gd name="connsiteY93" fmla="*/ 2497779 h 2604759"/>
                        <a:gd name="connsiteX94" fmla="*/ 2442082 w 3916921"/>
                        <a:gd name="connsiteY94" fmla="*/ 2453534 h 2604759"/>
                        <a:gd name="connsiteX95" fmla="*/ 2397837 w 3916921"/>
                        <a:gd name="connsiteY95" fmla="*/ 2438786 h 2604759"/>
                        <a:gd name="connsiteX96" fmla="*/ 2309346 w 3916921"/>
                        <a:gd name="connsiteY96" fmla="*/ 2379792 h 2604759"/>
                        <a:gd name="connsiteX97" fmla="*/ 2235605 w 3916921"/>
                        <a:gd name="connsiteY97" fmla="*/ 2247057 h 2604759"/>
                        <a:gd name="connsiteX98" fmla="*/ 2324095 w 3916921"/>
                        <a:gd name="connsiteY98" fmla="*/ 2188063 h 2604759"/>
                        <a:gd name="connsiteX99" fmla="*/ 2412585 w 3916921"/>
                        <a:gd name="connsiteY99" fmla="*/ 2158567 h 2604759"/>
                        <a:gd name="connsiteX100" fmla="*/ 2456830 w 3916921"/>
                        <a:gd name="connsiteY100" fmla="*/ 2114321 h 2604759"/>
                        <a:gd name="connsiteX101" fmla="*/ 2412585 w 3916921"/>
                        <a:gd name="connsiteY101" fmla="*/ 2099573 h 2604759"/>
                        <a:gd name="connsiteX102" fmla="*/ 2191359 w 3916921"/>
                        <a:gd name="connsiteY102" fmla="*/ 2084825 h 2604759"/>
                        <a:gd name="connsiteX103" fmla="*/ 2132366 w 3916921"/>
                        <a:gd name="connsiteY103" fmla="*/ 2011083 h 2604759"/>
                        <a:gd name="connsiteX104" fmla="*/ 2073372 w 3916921"/>
                        <a:gd name="connsiteY104" fmla="*/ 1922592 h 2604759"/>
                        <a:gd name="connsiteX105" fmla="*/ 1866895 w 3916921"/>
                        <a:gd name="connsiteY105" fmla="*/ 1937341 h 2604759"/>
                        <a:gd name="connsiteX106" fmla="*/ 1852146 w 3916921"/>
                        <a:gd name="connsiteY106" fmla="*/ 2070076 h 2604759"/>
                        <a:gd name="connsiteX107" fmla="*/ 1763656 w 3916921"/>
                        <a:gd name="connsiteY107" fmla="*/ 2114321 h 2604759"/>
                        <a:gd name="connsiteX108" fmla="*/ 1734159 w 3916921"/>
                        <a:gd name="connsiteY108" fmla="*/ 2158567 h 2604759"/>
                        <a:gd name="connsiteX109" fmla="*/ 1689914 w 3916921"/>
                        <a:gd name="connsiteY109" fmla="*/ 2202812 h 2604759"/>
                        <a:gd name="connsiteX110" fmla="*/ 1675166 w 3916921"/>
                        <a:gd name="connsiteY110" fmla="*/ 2247057 h 2604759"/>
                        <a:gd name="connsiteX111" fmla="*/ 1542430 w 3916921"/>
                        <a:gd name="connsiteY111" fmla="*/ 2320799 h 2604759"/>
                        <a:gd name="connsiteX112" fmla="*/ 1409695 w 3916921"/>
                        <a:gd name="connsiteY112" fmla="*/ 2335547 h 2604759"/>
                        <a:gd name="connsiteX113" fmla="*/ 1291708 w 3916921"/>
                        <a:gd name="connsiteY113" fmla="*/ 2335547 h 2604759"/>
                        <a:gd name="connsiteX114" fmla="*/ 1306456 w 3916921"/>
                        <a:gd name="connsiteY114" fmla="*/ 2291302 h 2604759"/>
                        <a:gd name="connsiteX115" fmla="*/ 1394946 w 3916921"/>
                        <a:gd name="connsiteY115" fmla="*/ 2232309 h 2604759"/>
                        <a:gd name="connsiteX116" fmla="*/ 1424443 w 3916921"/>
                        <a:gd name="connsiteY116" fmla="*/ 2188063 h 2604759"/>
                        <a:gd name="connsiteX117" fmla="*/ 1468688 w 3916921"/>
                        <a:gd name="connsiteY117" fmla="*/ 2158567 h 2604759"/>
                        <a:gd name="connsiteX118" fmla="*/ 1498185 w 3916921"/>
                        <a:gd name="connsiteY118" fmla="*/ 2070076 h 2604759"/>
                        <a:gd name="connsiteX119" fmla="*/ 1512934 w 3916921"/>
                        <a:gd name="connsiteY119" fmla="*/ 2025831 h 2604759"/>
                        <a:gd name="connsiteX120" fmla="*/ 1527682 w 3916921"/>
                        <a:gd name="connsiteY120" fmla="*/ 1981586 h 2604759"/>
                        <a:gd name="connsiteX121" fmla="*/ 1645669 w 3916921"/>
                        <a:gd name="connsiteY121" fmla="*/ 1996334 h 2604759"/>
                        <a:gd name="connsiteX122" fmla="*/ 1660417 w 3916921"/>
                        <a:gd name="connsiteY122" fmla="*/ 1952089 h 2604759"/>
                        <a:gd name="connsiteX123" fmla="*/ 1630921 w 3916921"/>
                        <a:gd name="connsiteY123" fmla="*/ 1775109 h 2604759"/>
                        <a:gd name="connsiteX124" fmla="*/ 1601424 w 3916921"/>
                        <a:gd name="connsiteY124" fmla="*/ 1730863 h 2604759"/>
                        <a:gd name="connsiteX125" fmla="*/ 1527682 w 3916921"/>
                        <a:gd name="connsiteY125" fmla="*/ 1612876 h 2604759"/>
                        <a:gd name="connsiteX126" fmla="*/ 1512934 w 3916921"/>
                        <a:gd name="connsiteY126" fmla="*/ 1568631 h 2604759"/>
                        <a:gd name="connsiteX127" fmla="*/ 1335953 w 3916921"/>
                        <a:gd name="connsiteY127" fmla="*/ 1421147 h 2604759"/>
                        <a:gd name="connsiteX128" fmla="*/ 1247463 w 3916921"/>
                        <a:gd name="connsiteY128" fmla="*/ 1332657 h 2604759"/>
                        <a:gd name="connsiteX129" fmla="*/ 1158972 w 3916921"/>
                        <a:gd name="connsiteY129" fmla="*/ 1303160 h 2604759"/>
                        <a:gd name="connsiteX130" fmla="*/ 1040985 w 3916921"/>
                        <a:gd name="connsiteY130" fmla="*/ 1317909 h 2604759"/>
                        <a:gd name="connsiteX131" fmla="*/ 1011488 w 3916921"/>
                        <a:gd name="connsiteY131" fmla="*/ 1362154 h 2604759"/>
                        <a:gd name="connsiteX132" fmla="*/ 922998 w 3916921"/>
                        <a:gd name="connsiteY132" fmla="*/ 1421147 h 2604759"/>
                        <a:gd name="connsiteX133" fmla="*/ 583785 w 3916921"/>
                        <a:gd name="connsiteY133" fmla="*/ 1435896 h 2604759"/>
                        <a:gd name="connsiteX134" fmla="*/ 598534 w 3916921"/>
                        <a:gd name="connsiteY134" fmla="*/ 1509638 h 2604759"/>
                        <a:gd name="connsiteX135" fmla="*/ 583785 w 3916921"/>
                        <a:gd name="connsiteY135" fmla="*/ 1583379 h 2604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3916921" h="2604759">
                          <a:moveTo>
                            <a:pt x="583785" y="1583379"/>
                          </a:moveTo>
                          <a:cubicBezTo>
                            <a:pt x="573953" y="1580921"/>
                            <a:pt x="563617" y="1509937"/>
                            <a:pt x="539540" y="1494889"/>
                          </a:cubicBezTo>
                          <a:cubicBezTo>
                            <a:pt x="513174" y="1478410"/>
                            <a:pt x="451050" y="1465392"/>
                            <a:pt x="451050" y="1465392"/>
                          </a:cubicBezTo>
                          <a:cubicBezTo>
                            <a:pt x="426469" y="1470308"/>
                            <a:pt x="398165" y="1466236"/>
                            <a:pt x="377308" y="1480141"/>
                          </a:cubicBezTo>
                          <a:cubicBezTo>
                            <a:pt x="364373" y="1488764"/>
                            <a:pt x="372271" y="1512247"/>
                            <a:pt x="362559" y="1524386"/>
                          </a:cubicBezTo>
                          <a:cubicBezTo>
                            <a:pt x="351486" y="1538227"/>
                            <a:pt x="333062" y="1544051"/>
                            <a:pt x="318314" y="1553883"/>
                          </a:cubicBezTo>
                          <a:cubicBezTo>
                            <a:pt x="264237" y="1548967"/>
                            <a:pt x="202985" y="1566495"/>
                            <a:pt x="156082" y="1539134"/>
                          </a:cubicBezTo>
                          <a:cubicBezTo>
                            <a:pt x="130252" y="1524066"/>
                            <a:pt x="150790" y="1479013"/>
                            <a:pt x="141334" y="1450644"/>
                          </a:cubicBezTo>
                          <a:cubicBezTo>
                            <a:pt x="124657" y="1400612"/>
                            <a:pt x="109846" y="1405735"/>
                            <a:pt x="67592" y="1391650"/>
                          </a:cubicBezTo>
                          <a:cubicBezTo>
                            <a:pt x="47927" y="1362153"/>
                            <a:pt x="0" y="1337552"/>
                            <a:pt x="8598" y="1303160"/>
                          </a:cubicBezTo>
                          <a:cubicBezTo>
                            <a:pt x="8726" y="1302647"/>
                            <a:pt x="31041" y="1206975"/>
                            <a:pt x="38095" y="1199921"/>
                          </a:cubicBezTo>
                          <a:cubicBezTo>
                            <a:pt x="88806" y="1149210"/>
                            <a:pt x="115194" y="1144725"/>
                            <a:pt x="170830" y="1126179"/>
                          </a:cubicBezTo>
                          <a:cubicBezTo>
                            <a:pt x="160998" y="1111431"/>
                            <a:pt x="149261" y="1097788"/>
                            <a:pt x="141334" y="1081934"/>
                          </a:cubicBezTo>
                          <a:cubicBezTo>
                            <a:pt x="111768" y="1022803"/>
                            <a:pt x="122471" y="951509"/>
                            <a:pt x="141334" y="890205"/>
                          </a:cubicBezTo>
                          <a:cubicBezTo>
                            <a:pt x="150278" y="861138"/>
                            <a:pt x="270831" y="789125"/>
                            <a:pt x="274069" y="786967"/>
                          </a:cubicBezTo>
                          <a:lnTo>
                            <a:pt x="318314" y="757470"/>
                          </a:lnTo>
                          <a:cubicBezTo>
                            <a:pt x="388552" y="652114"/>
                            <a:pt x="385907" y="703371"/>
                            <a:pt x="362559" y="609986"/>
                          </a:cubicBezTo>
                          <a:cubicBezTo>
                            <a:pt x="367475" y="580489"/>
                            <a:pt x="377308" y="551400"/>
                            <a:pt x="377308" y="521496"/>
                          </a:cubicBezTo>
                          <a:cubicBezTo>
                            <a:pt x="377308" y="347082"/>
                            <a:pt x="380806" y="369761"/>
                            <a:pt x="347811" y="270773"/>
                          </a:cubicBezTo>
                          <a:cubicBezTo>
                            <a:pt x="377308" y="265857"/>
                            <a:pt x="410338" y="270861"/>
                            <a:pt x="436301" y="256025"/>
                          </a:cubicBezTo>
                          <a:cubicBezTo>
                            <a:pt x="449799" y="248312"/>
                            <a:pt x="438399" y="220815"/>
                            <a:pt x="451050" y="211779"/>
                          </a:cubicBezTo>
                          <a:cubicBezTo>
                            <a:pt x="476351" y="193707"/>
                            <a:pt x="539540" y="182283"/>
                            <a:pt x="539540" y="182283"/>
                          </a:cubicBezTo>
                          <a:cubicBezTo>
                            <a:pt x="660989" y="101316"/>
                            <a:pt x="592223" y="134473"/>
                            <a:pt x="878753" y="167534"/>
                          </a:cubicBezTo>
                          <a:cubicBezTo>
                            <a:pt x="909640" y="171098"/>
                            <a:pt x="937746" y="187199"/>
                            <a:pt x="967243" y="197031"/>
                          </a:cubicBezTo>
                          <a:lnTo>
                            <a:pt x="1011488" y="211779"/>
                          </a:lnTo>
                          <a:cubicBezTo>
                            <a:pt x="1124860" y="287360"/>
                            <a:pt x="1065010" y="264945"/>
                            <a:pt x="1188469" y="285521"/>
                          </a:cubicBezTo>
                          <a:cubicBezTo>
                            <a:pt x="1294553" y="320884"/>
                            <a:pt x="1162076" y="285521"/>
                            <a:pt x="1291708" y="285521"/>
                          </a:cubicBezTo>
                          <a:cubicBezTo>
                            <a:pt x="1385244" y="285521"/>
                            <a:pt x="1478521" y="295354"/>
                            <a:pt x="1571927" y="300270"/>
                          </a:cubicBezTo>
                          <a:cubicBezTo>
                            <a:pt x="1586675" y="315018"/>
                            <a:pt x="1596385" y="337919"/>
                            <a:pt x="1616172" y="344515"/>
                          </a:cubicBezTo>
                          <a:cubicBezTo>
                            <a:pt x="1658405" y="358593"/>
                            <a:pt x="1704996" y="351944"/>
                            <a:pt x="1748908" y="359263"/>
                          </a:cubicBezTo>
                          <a:cubicBezTo>
                            <a:pt x="1764243" y="361819"/>
                            <a:pt x="1778405" y="369096"/>
                            <a:pt x="1793153" y="374012"/>
                          </a:cubicBezTo>
                          <a:cubicBezTo>
                            <a:pt x="1812817" y="344515"/>
                            <a:pt x="1845193" y="320283"/>
                            <a:pt x="1852146" y="285521"/>
                          </a:cubicBezTo>
                          <a:cubicBezTo>
                            <a:pt x="1857062" y="260940"/>
                            <a:pt x="1854458" y="233544"/>
                            <a:pt x="1866895" y="211779"/>
                          </a:cubicBezTo>
                          <a:cubicBezTo>
                            <a:pt x="1875689" y="196389"/>
                            <a:pt x="1894943" y="189482"/>
                            <a:pt x="1911140" y="182283"/>
                          </a:cubicBezTo>
                          <a:cubicBezTo>
                            <a:pt x="1939552" y="169655"/>
                            <a:pt x="1970133" y="162618"/>
                            <a:pt x="1999630" y="152786"/>
                          </a:cubicBezTo>
                          <a:cubicBezTo>
                            <a:pt x="2014379" y="147870"/>
                            <a:pt x="2028450" y="139966"/>
                            <a:pt x="2043876" y="138038"/>
                          </a:cubicBezTo>
                          <a:lnTo>
                            <a:pt x="2161863" y="123289"/>
                          </a:lnTo>
                          <a:cubicBezTo>
                            <a:pt x="2176611" y="113457"/>
                            <a:pt x="2189816" y="100774"/>
                            <a:pt x="2206108" y="93792"/>
                          </a:cubicBezTo>
                          <a:cubicBezTo>
                            <a:pt x="2265749" y="68232"/>
                            <a:pt x="2439490" y="65630"/>
                            <a:pt x="2456830" y="64296"/>
                          </a:cubicBezTo>
                          <a:cubicBezTo>
                            <a:pt x="2461746" y="49547"/>
                            <a:pt x="2457144" y="25824"/>
                            <a:pt x="2471579" y="20050"/>
                          </a:cubicBezTo>
                          <a:cubicBezTo>
                            <a:pt x="2521703" y="0"/>
                            <a:pt x="2542122" y="52124"/>
                            <a:pt x="2560069" y="79044"/>
                          </a:cubicBezTo>
                          <a:cubicBezTo>
                            <a:pt x="2564985" y="108541"/>
                            <a:pt x="2570865" y="137893"/>
                            <a:pt x="2574817" y="167534"/>
                          </a:cubicBezTo>
                          <a:cubicBezTo>
                            <a:pt x="2580701" y="211661"/>
                            <a:pt x="2568460" y="261074"/>
                            <a:pt x="2589566" y="300270"/>
                          </a:cubicBezTo>
                          <a:cubicBezTo>
                            <a:pt x="2614582" y="346728"/>
                            <a:pt x="2722785" y="374173"/>
                            <a:pt x="2766546" y="388760"/>
                          </a:cubicBezTo>
                          <a:lnTo>
                            <a:pt x="2810792" y="403509"/>
                          </a:lnTo>
                          <a:cubicBezTo>
                            <a:pt x="2832229" y="467820"/>
                            <a:pt x="2830831" y="489500"/>
                            <a:pt x="2869785" y="536244"/>
                          </a:cubicBezTo>
                          <a:cubicBezTo>
                            <a:pt x="2883138" y="552267"/>
                            <a:pt x="2899282" y="565741"/>
                            <a:pt x="2914030" y="580489"/>
                          </a:cubicBezTo>
                          <a:cubicBezTo>
                            <a:pt x="2926026" y="616474"/>
                            <a:pt x="2929686" y="640389"/>
                            <a:pt x="2958276" y="668979"/>
                          </a:cubicBezTo>
                          <a:cubicBezTo>
                            <a:pt x="2970810" y="681513"/>
                            <a:pt x="2988904" y="687128"/>
                            <a:pt x="3002521" y="698476"/>
                          </a:cubicBezTo>
                          <a:cubicBezTo>
                            <a:pt x="3018544" y="711829"/>
                            <a:pt x="3032018" y="727973"/>
                            <a:pt x="3046766" y="742721"/>
                          </a:cubicBezTo>
                          <a:cubicBezTo>
                            <a:pt x="3086095" y="737805"/>
                            <a:pt x="3128534" y="744070"/>
                            <a:pt x="3164753" y="727973"/>
                          </a:cubicBezTo>
                          <a:cubicBezTo>
                            <a:pt x="3178959" y="721659"/>
                            <a:pt x="3164257" y="686777"/>
                            <a:pt x="3179501" y="683728"/>
                          </a:cubicBezTo>
                          <a:cubicBezTo>
                            <a:pt x="3223154" y="674997"/>
                            <a:pt x="3267992" y="693560"/>
                            <a:pt x="3312237" y="698476"/>
                          </a:cubicBezTo>
                          <a:cubicBezTo>
                            <a:pt x="3330939" y="754582"/>
                            <a:pt x="3333837" y="789145"/>
                            <a:pt x="3371230" y="831212"/>
                          </a:cubicBezTo>
                          <a:cubicBezTo>
                            <a:pt x="3398944" y="862390"/>
                            <a:pt x="3420147" y="906511"/>
                            <a:pt x="3459721" y="919702"/>
                          </a:cubicBezTo>
                          <a:lnTo>
                            <a:pt x="3503966" y="934450"/>
                          </a:lnTo>
                          <a:cubicBezTo>
                            <a:pt x="3508882" y="919702"/>
                            <a:pt x="3509002" y="902344"/>
                            <a:pt x="3518714" y="890205"/>
                          </a:cubicBezTo>
                          <a:cubicBezTo>
                            <a:pt x="3558259" y="840774"/>
                            <a:pt x="3595382" y="863443"/>
                            <a:pt x="3651450" y="875457"/>
                          </a:cubicBezTo>
                          <a:cubicBezTo>
                            <a:pt x="3691090" y="883951"/>
                            <a:pt x="3769437" y="904954"/>
                            <a:pt x="3769437" y="904954"/>
                          </a:cubicBezTo>
                          <a:cubicBezTo>
                            <a:pt x="3798934" y="924618"/>
                            <a:pt x="3838263" y="934450"/>
                            <a:pt x="3857927" y="963947"/>
                          </a:cubicBezTo>
                          <a:lnTo>
                            <a:pt x="3916921" y="1052438"/>
                          </a:lnTo>
                          <a:cubicBezTo>
                            <a:pt x="3902173" y="1067186"/>
                            <a:pt x="3890030" y="1085114"/>
                            <a:pt x="3872676" y="1096683"/>
                          </a:cubicBezTo>
                          <a:cubicBezTo>
                            <a:pt x="3859741" y="1105306"/>
                            <a:pt x="3842335" y="1104479"/>
                            <a:pt x="3828430" y="1111431"/>
                          </a:cubicBezTo>
                          <a:cubicBezTo>
                            <a:pt x="3812576" y="1119358"/>
                            <a:pt x="3798933" y="1131096"/>
                            <a:pt x="3784185" y="1140928"/>
                          </a:cubicBezTo>
                          <a:cubicBezTo>
                            <a:pt x="3798933" y="1150760"/>
                            <a:pt x="3812138" y="1163443"/>
                            <a:pt x="3828430" y="1170425"/>
                          </a:cubicBezTo>
                          <a:cubicBezTo>
                            <a:pt x="3847061" y="1178410"/>
                            <a:pt x="3871596" y="1172511"/>
                            <a:pt x="3887424" y="1185173"/>
                          </a:cubicBezTo>
                          <a:cubicBezTo>
                            <a:pt x="3899563" y="1194884"/>
                            <a:pt x="3897256" y="1214670"/>
                            <a:pt x="3902172" y="1229418"/>
                          </a:cubicBezTo>
                          <a:cubicBezTo>
                            <a:pt x="3897256" y="1303160"/>
                            <a:pt x="3915563" y="1382305"/>
                            <a:pt x="3887424" y="1450644"/>
                          </a:cubicBezTo>
                          <a:cubicBezTo>
                            <a:pt x="3887423" y="1450647"/>
                            <a:pt x="3776811" y="1487515"/>
                            <a:pt x="3754688" y="1494889"/>
                          </a:cubicBezTo>
                          <a:lnTo>
                            <a:pt x="3710443" y="1509638"/>
                          </a:lnTo>
                          <a:lnTo>
                            <a:pt x="3666198" y="1524386"/>
                          </a:lnTo>
                          <a:cubicBezTo>
                            <a:pt x="3597373" y="1627625"/>
                            <a:pt x="3636702" y="1593212"/>
                            <a:pt x="3562959" y="1642373"/>
                          </a:cubicBezTo>
                          <a:cubicBezTo>
                            <a:pt x="3558043" y="1657121"/>
                            <a:pt x="3557922" y="1674479"/>
                            <a:pt x="3548211" y="1686618"/>
                          </a:cubicBezTo>
                          <a:cubicBezTo>
                            <a:pt x="3513907" y="1729499"/>
                            <a:pt x="3457965" y="1717286"/>
                            <a:pt x="3415476" y="1745612"/>
                          </a:cubicBezTo>
                          <a:cubicBezTo>
                            <a:pt x="3298061" y="1823887"/>
                            <a:pt x="3362079" y="1799591"/>
                            <a:pt x="3223746" y="1819354"/>
                          </a:cubicBezTo>
                          <a:cubicBezTo>
                            <a:pt x="3208998" y="1824270"/>
                            <a:pt x="3193091" y="1826552"/>
                            <a:pt x="3179501" y="1834102"/>
                          </a:cubicBezTo>
                          <a:cubicBezTo>
                            <a:pt x="3148512" y="1851318"/>
                            <a:pt x="3124643" y="1881886"/>
                            <a:pt x="3091011" y="1893096"/>
                          </a:cubicBezTo>
                          <a:lnTo>
                            <a:pt x="3002521" y="1922592"/>
                          </a:lnTo>
                          <a:lnTo>
                            <a:pt x="2914030" y="1952089"/>
                          </a:lnTo>
                          <a:lnTo>
                            <a:pt x="2869785" y="1966838"/>
                          </a:lnTo>
                          <a:cubicBezTo>
                            <a:pt x="2857790" y="2002825"/>
                            <a:pt x="2854131" y="2026737"/>
                            <a:pt x="2825540" y="2055328"/>
                          </a:cubicBezTo>
                          <a:cubicBezTo>
                            <a:pt x="2813006" y="2067862"/>
                            <a:pt x="2796043" y="2074993"/>
                            <a:pt x="2781295" y="2084825"/>
                          </a:cubicBezTo>
                          <a:cubicBezTo>
                            <a:pt x="2776379" y="2099573"/>
                            <a:pt x="2766546" y="2113524"/>
                            <a:pt x="2766546" y="2129070"/>
                          </a:cubicBezTo>
                          <a:cubicBezTo>
                            <a:pt x="2766546" y="2187567"/>
                            <a:pt x="2772829" y="2231684"/>
                            <a:pt x="2825540" y="2261805"/>
                          </a:cubicBezTo>
                          <a:cubicBezTo>
                            <a:pt x="2843139" y="2271862"/>
                            <a:pt x="2864869" y="2271638"/>
                            <a:pt x="2884534" y="2276554"/>
                          </a:cubicBezTo>
                          <a:cubicBezTo>
                            <a:pt x="2889450" y="2296218"/>
                            <a:pt x="2893714" y="2316057"/>
                            <a:pt x="2899282" y="2335547"/>
                          </a:cubicBezTo>
                          <a:cubicBezTo>
                            <a:pt x="2903553" y="2350495"/>
                            <a:pt x="2914030" y="2364246"/>
                            <a:pt x="2914030" y="2379792"/>
                          </a:cubicBezTo>
                          <a:cubicBezTo>
                            <a:pt x="2914030" y="2419427"/>
                            <a:pt x="2914002" y="2460979"/>
                            <a:pt x="2899282" y="2497779"/>
                          </a:cubicBezTo>
                          <a:cubicBezTo>
                            <a:pt x="2892699" y="2514237"/>
                            <a:pt x="2869785" y="2517444"/>
                            <a:pt x="2855037" y="2527276"/>
                          </a:cubicBezTo>
                          <a:cubicBezTo>
                            <a:pt x="2845205" y="2542024"/>
                            <a:pt x="2839381" y="2560448"/>
                            <a:pt x="2825540" y="2571521"/>
                          </a:cubicBezTo>
                          <a:cubicBezTo>
                            <a:pt x="2815920" y="2579217"/>
                            <a:pt x="2726159" y="2600054"/>
                            <a:pt x="2722301" y="2601018"/>
                          </a:cubicBezTo>
                          <a:cubicBezTo>
                            <a:pt x="2619062" y="2596102"/>
                            <a:pt x="2514274" y="2604759"/>
                            <a:pt x="2412585" y="2586270"/>
                          </a:cubicBezTo>
                          <a:cubicBezTo>
                            <a:pt x="2397290" y="2583489"/>
                            <a:pt x="2395281" y="2557360"/>
                            <a:pt x="2397837" y="2542025"/>
                          </a:cubicBezTo>
                          <a:cubicBezTo>
                            <a:pt x="2400751" y="2524541"/>
                            <a:pt x="2417502" y="2512528"/>
                            <a:pt x="2427334" y="2497779"/>
                          </a:cubicBezTo>
                          <a:cubicBezTo>
                            <a:pt x="2432250" y="2483031"/>
                            <a:pt x="2449035" y="2467439"/>
                            <a:pt x="2442082" y="2453534"/>
                          </a:cubicBezTo>
                          <a:cubicBezTo>
                            <a:pt x="2435129" y="2439629"/>
                            <a:pt x="2411427" y="2446336"/>
                            <a:pt x="2397837" y="2438786"/>
                          </a:cubicBezTo>
                          <a:cubicBezTo>
                            <a:pt x="2366847" y="2421570"/>
                            <a:pt x="2309346" y="2379792"/>
                            <a:pt x="2309346" y="2379792"/>
                          </a:cubicBezTo>
                          <a:cubicBezTo>
                            <a:pt x="2241730" y="2278367"/>
                            <a:pt x="2261563" y="2324933"/>
                            <a:pt x="2235605" y="2247057"/>
                          </a:cubicBezTo>
                          <a:cubicBezTo>
                            <a:pt x="2265102" y="2227392"/>
                            <a:pt x="2290463" y="2199273"/>
                            <a:pt x="2324095" y="2188063"/>
                          </a:cubicBezTo>
                          <a:lnTo>
                            <a:pt x="2412585" y="2158567"/>
                          </a:lnTo>
                          <a:cubicBezTo>
                            <a:pt x="2427333" y="2143818"/>
                            <a:pt x="2456830" y="2135179"/>
                            <a:pt x="2456830" y="2114321"/>
                          </a:cubicBezTo>
                          <a:cubicBezTo>
                            <a:pt x="2456830" y="2098775"/>
                            <a:pt x="2428036" y="2101290"/>
                            <a:pt x="2412585" y="2099573"/>
                          </a:cubicBezTo>
                          <a:cubicBezTo>
                            <a:pt x="2339131" y="2091412"/>
                            <a:pt x="2265101" y="2089741"/>
                            <a:pt x="2191359" y="2084825"/>
                          </a:cubicBezTo>
                          <a:cubicBezTo>
                            <a:pt x="2158147" y="1985185"/>
                            <a:pt x="2204207" y="2093187"/>
                            <a:pt x="2132366" y="2011083"/>
                          </a:cubicBezTo>
                          <a:cubicBezTo>
                            <a:pt x="2109021" y="1984403"/>
                            <a:pt x="2073372" y="1922592"/>
                            <a:pt x="2073372" y="1922592"/>
                          </a:cubicBezTo>
                          <a:cubicBezTo>
                            <a:pt x="2004546" y="1927508"/>
                            <a:pt x="1924307" y="1899066"/>
                            <a:pt x="1866895" y="1937341"/>
                          </a:cubicBezTo>
                          <a:cubicBezTo>
                            <a:pt x="1829854" y="1962035"/>
                            <a:pt x="1867360" y="2028239"/>
                            <a:pt x="1852146" y="2070076"/>
                          </a:cubicBezTo>
                          <a:cubicBezTo>
                            <a:pt x="1844259" y="2091766"/>
                            <a:pt x="1781484" y="2108378"/>
                            <a:pt x="1763656" y="2114321"/>
                          </a:cubicBezTo>
                          <a:cubicBezTo>
                            <a:pt x="1753824" y="2129070"/>
                            <a:pt x="1745507" y="2144950"/>
                            <a:pt x="1734159" y="2158567"/>
                          </a:cubicBezTo>
                          <a:cubicBezTo>
                            <a:pt x="1720807" y="2174590"/>
                            <a:pt x="1701483" y="2185458"/>
                            <a:pt x="1689914" y="2202812"/>
                          </a:cubicBezTo>
                          <a:cubicBezTo>
                            <a:pt x="1681291" y="2215747"/>
                            <a:pt x="1686159" y="2236064"/>
                            <a:pt x="1675166" y="2247057"/>
                          </a:cubicBezTo>
                          <a:cubicBezTo>
                            <a:pt x="1649829" y="2272394"/>
                            <a:pt x="1586939" y="2313381"/>
                            <a:pt x="1542430" y="2320799"/>
                          </a:cubicBezTo>
                          <a:cubicBezTo>
                            <a:pt x="1498518" y="2328118"/>
                            <a:pt x="1453940" y="2330631"/>
                            <a:pt x="1409695" y="2335547"/>
                          </a:cubicBezTo>
                          <a:cubicBezTo>
                            <a:pt x="1384855" y="2341757"/>
                            <a:pt x="1316548" y="2368667"/>
                            <a:pt x="1291708" y="2335547"/>
                          </a:cubicBezTo>
                          <a:cubicBezTo>
                            <a:pt x="1282380" y="2323110"/>
                            <a:pt x="1295463" y="2302295"/>
                            <a:pt x="1306456" y="2291302"/>
                          </a:cubicBezTo>
                          <a:cubicBezTo>
                            <a:pt x="1331523" y="2266235"/>
                            <a:pt x="1394946" y="2232309"/>
                            <a:pt x="1394946" y="2232309"/>
                          </a:cubicBezTo>
                          <a:cubicBezTo>
                            <a:pt x="1404778" y="2217560"/>
                            <a:pt x="1411909" y="2200597"/>
                            <a:pt x="1424443" y="2188063"/>
                          </a:cubicBezTo>
                          <a:cubicBezTo>
                            <a:pt x="1436977" y="2175529"/>
                            <a:pt x="1459294" y="2173598"/>
                            <a:pt x="1468688" y="2158567"/>
                          </a:cubicBezTo>
                          <a:cubicBezTo>
                            <a:pt x="1485167" y="2132201"/>
                            <a:pt x="1488353" y="2099573"/>
                            <a:pt x="1498185" y="2070076"/>
                          </a:cubicBezTo>
                          <a:lnTo>
                            <a:pt x="1512934" y="2025831"/>
                          </a:lnTo>
                          <a:lnTo>
                            <a:pt x="1527682" y="1981586"/>
                          </a:lnTo>
                          <a:cubicBezTo>
                            <a:pt x="1567011" y="1986502"/>
                            <a:pt x="1606978" y="2004932"/>
                            <a:pt x="1645669" y="1996334"/>
                          </a:cubicBezTo>
                          <a:cubicBezTo>
                            <a:pt x="1660845" y="1992962"/>
                            <a:pt x="1660417" y="1967635"/>
                            <a:pt x="1660417" y="1952089"/>
                          </a:cubicBezTo>
                          <a:cubicBezTo>
                            <a:pt x="1660417" y="1919380"/>
                            <a:pt x="1653997" y="1821261"/>
                            <a:pt x="1630921" y="1775109"/>
                          </a:cubicBezTo>
                          <a:cubicBezTo>
                            <a:pt x="1622994" y="1759255"/>
                            <a:pt x="1611256" y="1745612"/>
                            <a:pt x="1601424" y="1730863"/>
                          </a:cubicBezTo>
                          <a:cubicBezTo>
                            <a:pt x="1566322" y="1625557"/>
                            <a:pt x="1597797" y="1659620"/>
                            <a:pt x="1527682" y="1612876"/>
                          </a:cubicBezTo>
                          <a:cubicBezTo>
                            <a:pt x="1522766" y="1598128"/>
                            <a:pt x="1522478" y="1580902"/>
                            <a:pt x="1512934" y="1568631"/>
                          </a:cubicBezTo>
                          <a:cubicBezTo>
                            <a:pt x="1343808" y="1351185"/>
                            <a:pt x="1506375" y="1591569"/>
                            <a:pt x="1335953" y="1421147"/>
                          </a:cubicBezTo>
                          <a:cubicBezTo>
                            <a:pt x="1306456" y="1391650"/>
                            <a:pt x="1287037" y="1345848"/>
                            <a:pt x="1247463" y="1332657"/>
                          </a:cubicBezTo>
                          <a:lnTo>
                            <a:pt x="1158972" y="1303160"/>
                          </a:lnTo>
                          <a:cubicBezTo>
                            <a:pt x="1119643" y="1308076"/>
                            <a:pt x="1077785" y="1303189"/>
                            <a:pt x="1040985" y="1317909"/>
                          </a:cubicBezTo>
                          <a:cubicBezTo>
                            <a:pt x="1024527" y="1324492"/>
                            <a:pt x="1022836" y="1348537"/>
                            <a:pt x="1011488" y="1362154"/>
                          </a:cubicBezTo>
                          <a:cubicBezTo>
                            <a:pt x="985700" y="1393099"/>
                            <a:pt x="965079" y="1417910"/>
                            <a:pt x="922998" y="1421147"/>
                          </a:cubicBezTo>
                          <a:cubicBezTo>
                            <a:pt x="810154" y="1429827"/>
                            <a:pt x="696856" y="1430980"/>
                            <a:pt x="583785" y="1435896"/>
                          </a:cubicBezTo>
                          <a:cubicBezTo>
                            <a:pt x="588701" y="1460477"/>
                            <a:pt x="589732" y="1486167"/>
                            <a:pt x="598534" y="1509638"/>
                          </a:cubicBezTo>
                          <a:cubicBezTo>
                            <a:pt x="630757" y="1595566"/>
                            <a:pt x="593617" y="1585837"/>
                            <a:pt x="583785" y="1583379"/>
                          </a:cubicBezTo>
                          <a:close/>
                        </a:path>
                      </a:pathLst>
                    </a:custGeom>
                    <a:solidFill>
                      <a:srgbClr val="E4F4D4"/>
                    </a:solidFill>
                    <a:ln w="25400">
                      <a:solidFill>
                        <a:srgbClr val="376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grpSp>
              <p:sp>
                <p:nvSpPr>
                  <p:cNvPr id="27" name="Text Box 116"/>
                  <p:cNvSpPr txBox="1">
                    <a:spLocks noChangeArrowheads="1"/>
                  </p:cNvSpPr>
                  <p:nvPr/>
                </p:nvSpPr>
                <p:spPr bwMode="auto">
                  <a:xfrm>
                    <a:off x="0" y="4286256"/>
                    <a:ext cx="1071570" cy="371513"/>
                  </a:xfrm>
                  <a:prstGeom prst="rect">
                    <a:avLst/>
                  </a:prstGeom>
                  <a:noFill/>
                  <a:ln w="12700">
                    <a:noFill/>
                    <a:miter lim="800000"/>
                    <a:headEnd/>
                    <a:tailEnd/>
                  </a:ln>
                  <a:effectLst/>
                </p:spPr>
                <p:txBody>
                  <a:bodyPr wrap="square" lIns="82800" tIns="46800" rIns="90000" bIns="4680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spcAft>
                        <a:spcPct val="0"/>
                      </a:spcAft>
                    </a:pPr>
                    <a:r>
                      <a:rPr lang="en-US" b="1" dirty="0" smtClean="0">
                        <a:solidFill>
                          <a:schemeClr val="tx1">
                            <a:lumMod val="75000"/>
                            <a:lumOff val="25000"/>
                          </a:schemeClr>
                        </a:solidFill>
                        <a:latin typeface="Arial Narrow" pitchFamily="34" charset="0"/>
                      </a:rPr>
                      <a:t>Ukraine</a:t>
                    </a:r>
                    <a:endParaRPr lang="ru-RU" b="1" dirty="0">
                      <a:solidFill>
                        <a:schemeClr val="tx1">
                          <a:lumMod val="75000"/>
                          <a:lumOff val="25000"/>
                        </a:schemeClr>
                      </a:solidFill>
                      <a:latin typeface="Arial Narrow" pitchFamily="34" charset="0"/>
                    </a:endParaRPr>
                  </a:p>
                </p:txBody>
              </p:sp>
            </p:grpSp>
            <p:sp>
              <p:nvSpPr>
                <p:cNvPr id="25" name="Text Box 116"/>
                <p:cNvSpPr txBox="1">
                  <a:spLocks noChangeArrowheads="1"/>
                </p:cNvSpPr>
                <p:nvPr/>
              </p:nvSpPr>
              <p:spPr bwMode="auto">
                <a:xfrm>
                  <a:off x="152400" y="3571876"/>
                  <a:ext cx="1204890" cy="371513"/>
                </a:xfrm>
                <a:prstGeom prst="rect">
                  <a:avLst/>
                </a:prstGeom>
                <a:noFill/>
                <a:ln w="12700">
                  <a:noFill/>
                  <a:miter lim="800000"/>
                  <a:headEnd/>
                  <a:tailEnd/>
                </a:ln>
                <a:effectLst/>
              </p:spPr>
              <p:txBody>
                <a:bodyPr wrap="square" lIns="82800" tIns="46800" rIns="90000" bIns="4680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spcAft>
                      <a:spcPct val="0"/>
                    </a:spcAft>
                  </a:pPr>
                  <a:r>
                    <a:rPr lang="en-US" b="1" dirty="0" smtClean="0">
                      <a:solidFill>
                        <a:schemeClr val="tx1">
                          <a:lumMod val="75000"/>
                          <a:lumOff val="25000"/>
                        </a:schemeClr>
                      </a:solidFill>
                      <a:latin typeface="Arial Narrow" pitchFamily="34" charset="0"/>
                    </a:rPr>
                    <a:t>Belarus</a:t>
                  </a:r>
                  <a:endParaRPr lang="ru-RU" b="1" dirty="0">
                    <a:solidFill>
                      <a:schemeClr val="tx1">
                        <a:lumMod val="75000"/>
                        <a:lumOff val="25000"/>
                      </a:schemeClr>
                    </a:solidFill>
                    <a:latin typeface="Arial Narrow" pitchFamily="34" charset="0"/>
                  </a:endParaRPr>
                </a:p>
              </p:txBody>
            </p:sp>
          </p:grpSp>
        </p:grpSp>
        <p:sp>
          <p:nvSpPr>
            <p:cNvPr id="142" name="Овал 141"/>
            <p:cNvSpPr/>
            <p:nvPr/>
          </p:nvSpPr>
          <p:spPr>
            <a:xfrm>
              <a:off x="1857356" y="3500438"/>
              <a:ext cx="71438" cy="71438"/>
            </a:xfrm>
            <a:prstGeom prst="ellipse">
              <a:avLst/>
            </a:prstGeom>
            <a:solidFill>
              <a:schemeClr val="accent6">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4" name="Text Box 116"/>
            <p:cNvSpPr txBox="1">
              <a:spLocks noChangeArrowheads="1"/>
            </p:cNvSpPr>
            <p:nvPr/>
          </p:nvSpPr>
          <p:spPr bwMode="auto">
            <a:xfrm>
              <a:off x="1714480" y="3479277"/>
              <a:ext cx="2214578" cy="340735"/>
            </a:xfrm>
            <a:prstGeom prst="rect">
              <a:avLst/>
            </a:prstGeom>
            <a:noFill/>
            <a:ln w="12700">
              <a:noFill/>
              <a:miter lim="800000"/>
              <a:headEnd/>
              <a:tailEnd/>
            </a:ln>
            <a:effectLst/>
          </p:spPr>
          <p:txBody>
            <a:bodyPr wrap="square" lIns="82800" tIns="46800" rIns="90000" bIns="4680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spcAft>
                  <a:spcPct val="0"/>
                </a:spcAft>
              </a:pPr>
              <a:r>
                <a:rPr lang="en-US" sz="1600" b="1" dirty="0" smtClean="0">
                  <a:solidFill>
                    <a:schemeClr val="tx1">
                      <a:lumMod val="75000"/>
                      <a:lumOff val="25000"/>
                    </a:schemeClr>
                  </a:solidFill>
                  <a:latin typeface="Arial Narrow" pitchFamily="34" charset="0"/>
                </a:rPr>
                <a:t>Kaluga</a:t>
              </a:r>
              <a:r>
                <a:rPr lang="ru-RU" sz="1600" b="1" dirty="0" smtClean="0">
                  <a:solidFill>
                    <a:schemeClr val="tx1">
                      <a:lumMod val="75000"/>
                      <a:lumOff val="25000"/>
                    </a:schemeClr>
                  </a:solidFill>
                  <a:latin typeface="Arial Narrow" pitchFamily="34" charset="0"/>
                </a:rPr>
                <a:t>, </a:t>
              </a:r>
              <a:r>
                <a:rPr lang="en-US" sz="1600" b="1" dirty="0" err="1" smtClean="0">
                  <a:solidFill>
                    <a:schemeClr val="tx1">
                      <a:lumMod val="75000"/>
                      <a:lumOff val="25000"/>
                    </a:schemeClr>
                  </a:solidFill>
                  <a:latin typeface="Arial Narrow" pitchFamily="34" charset="0"/>
                </a:rPr>
                <a:t>Kalugatransmash</a:t>
              </a:r>
              <a:endParaRPr lang="ru-RU" sz="1600" b="1" dirty="0">
                <a:solidFill>
                  <a:schemeClr val="tx1">
                    <a:lumMod val="75000"/>
                    <a:lumOff val="25000"/>
                  </a:schemeClr>
                </a:solidFill>
                <a:latin typeface="Arial Narrow" pitchFamily="34" charset="0"/>
              </a:endParaRPr>
            </a:p>
          </p:txBody>
        </p:sp>
        <p:sp>
          <p:nvSpPr>
            <p:cNvPr id="153" name="Полилиния 152"/>
            <p:cNvSpPr/>
            <p:nvPr/>
          </p:nvSpPr>
          <p:spPr>
            <a:xfrm>
              <a:off x="2000232" y="3143248"/>
              <a:ext cx="1428760" cy="357190"/>
            </a:xfrm>
            <a:custGeom>
              <a:avLst/>
              <a:gdLst>
                <a:gd name="connsiteX0" fmla="*/ 0 w 1407885"/>
                <a:gd name="connsiteY0" fmla="*/ 539447 h 539447"/>
                <a:gd name="connsiteX1" fmla="*/ 725714 w 1407885"/>
                <a:gd name="connsiteY1" fmla="*/ 2419 h 539447"/>
                <a:gd name="connsiteX2" fmla="*/ 1407885 w 1407885"/>
                <a:gd name="connsiteY2" fmla="*/ 524933 h 539447"/>
              </a:gdLst>
              <a:ahLst/>
              <a:cxnLst>
                <a:cxn ang="0">
                  <a:pos x="connsiteX0" y="connsiteY0"/>
                </a:cxn>
                <a:cxn ang="0">
                  <a:pos x="connsiteX1" y="connsiteY1"/>
                </a:cxn>
                <a:cxn ang="0">
                  <a:pos x="connsiteX2" y="connsiteY2"/>
                </a:cxn>
              </a:cxnLst>
              <a:rect l="l" t="t" r="r" b="b"/>
              <a:pathLst>
                <a:path w="1407885" h="539447">
                  <a:moveTo>
                    <a:pt x="0" y="539447"/>
                  </a:moveTo>
                  <a:cubicBezTo>
                    <a:pt x="245533" y="272142"/>
                    <a:pt x="491067" y="4838"/>
                    <a:pt x="725714" y="2419"/>
                  </a:cubicBezTo>
                  <a:cubicBezTo>
                    <a:pt x="960362" y="0"/>
                    <a:pt x="1184123" y="262466"/>
                    <a:pt x="1407885" y="524933"/>
                  </a:cubicBezTo>
                </a:path>
              </a:pathLst>
            </a:custGeom>
            <a:ln w="19050">
              <a:solidFill>
                <a:srgbClr val="FFC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54" name="Полилиния 153"/>
            <p:cNvSpPr/>
            <p:nvPr/>
          </p:nvSpPr>
          <p:spPr>
            <a:xfrm rot="11115821">
              <a:off x="2005297" y="3817360"/>
              <a:ext cx="5368163" cy="357190"/>
            </a:xfrm>
            <a:custGeom>
              <a:avLst/>
              <a:gdLst>
                <a:gd name="connsiteX0" fmla="*/ 0 w 1407885"/>
                <a:gd name="connsiteY0" fmla="*/ 539447 h 539447"/>
                <a:gd name="connsiteX1" fmla="*/ 725714 w 1407885"/>
                <a:gd name="connsiteY1" fmla="*/ 2419 h 539447"/>
                <a:gd name="connsiteX2" fmla="*/ 1407885 w 1407885"/>
                <a:gd name="connsiteY2" fmla="*/ 524933 h 539447"/>
              </a:gdLst>
              <a:ahLst/>
              <a:cxnLst>
                <a:cxn ang="0">
                  <a:pos x="connsiteX0" y="connsiteY0"/>
                </a:cxn>
                <a:cxn ang="0">
                  <a:pos x="connsiteX1" y="connsiteY1"/>
                </a:cxn>
                <a:cxn ang="0">
                  <a:pos x="connsiteX2" y="connsiteY2"/>
                </a:cxn>
              </a:cxnLst>
              <a:rect l="l" t="t" r="r" b="b"/>
              <a:pathLst>
                <a:path w="1407885" h="539447">
                  <a:moveTo>
                    <a:pt x="0" y="539447"/>
                  </a:moveTo>
                  <a:cubicBezTo>
                    <a:pt x="245533" y="272142"/>
                    <a:pt x="491067" y="4838"/>
                    <a:pt x="725714" y="2419"/>
                  </a:cubicBezTo>
                  <a:cubicBezTo>
                    <a:pt x="960362" y="0"/>
                    <a:pt x="1184123" y="262466"/>
                    <a:pt x="1407885" y="524933"/>
                  </a:cubicBezTo>
                </a:path>
              </a:pathLst>
            </a:custGeom>
            <a:ln w="19050">
              <a:solidFill>
                <a:srgbClr val="FFC000"/>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55" name="Полилиния 154"/>
            <p:cNvSpPr/>
            <p:nvPr/>
          </p:nvSpPr>
          <p:spPr>
            <a:xfrm rot="13580040">
              <a:off x="1428487" y="4315067"/>
              <a:ext cx="2066319" cy="488528"/>
            </a:xfrm>
            <a:custGeom>
              <a:avLst/>
              <a:gdLst>
                <a:gd name="connsiteX0" fmla="*/ 0 w 1407885"/>
                <a:gd name="connsiteY0" fmla="*/ 539447 h 539447"/>
                <a:gd name="connsiteX1" fmla="*/ 725714 w 1407885"/>
                <a:gd name="connsiteY1" fmla="*/ 2419 h 539447"/>
                <a:gd name="connsiteX2" fmla="*/ 1407885 w 1407885"/>
                <a:gd name="connsiteY2" fmla="*/ 524933 h 539447"/>
              </a:gdLst>
              <a:ahLst/>
              <a:cxnLst>
                <a:cxn ang="0">
                  <a:pos x="connsiteX0" y="connsiteY0"/>
                </a:cxn>
                <a:cxn ang="0">
                  <a:pos x="connsiteX1" y="connsiteY1"/>
                </a:cxn>
                <a:cxn ang="0">
                  <a:pos x="connsiteX2" y="connsiteY2"/>
                </a:cxn>
              </a:cxnLst>
              <a:rect l="l" t="t" r="r" b="b"/>
              <a:pathLst>
                <a:path w="1407885" h="539447">
                  <a:moveTo>
                    <a:pt x="0" y="539447"/>
                  </a:moveTo>
                  <a:cubicBezTo>
                    <a:pt x="245533" y="272142"/>
                    <a:pt x="491067" y="4838"/>
                    <a:pt x="725714" y="2419"/>
                  </a:cubicBezTo>
                  <a:cubicBezTo>
                    <a:pt x="960362" y="0"/>
                    <a:pt x="1184123" y="262466"/>
                    <a:pt x="1407885" y="524933"/>
                  </a:cubicBezTo>
                </a:path>
              </a:pathLst>
            </a:custGeom>
            <a:ln w="19050">
              <a:solidFill>
                <a:srgbClr val="FFC000"/>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56" name="Полилиния 155"/>
            <p:cNvSpPr/>
            <p:nvPr/>
          </p:nvSpPr>
          <p:spPr>
            <a:xfrm rot="736273">
              <a:off x="1376777" y="3122694"/>
              <a:ext cx="504366" cy="237585"/>
            </a:xfrm>
            <a:custGeom>
              <a:avLst/>
              <a:gdLst>
                <a:gd name="connsiteX0" fmla="*/ 0 w 1407885"/>
                <a:gd name="connsiteY0" fmla="*/ 539447 h 539447"/>
                <a:gd name="connsiteX1" fmla="*/ 725714 w 1407885"/>
                <a:gd name="connsiteY1" fmla="*/ 2419 h 539447"/>
                <a:gd name="connsiteX2" fmla="*/ 1407885 w 1407885"/>
                <a:gd name="connsiteY2" fmla="*/ 524933 h 539447"/>
              </a:gdLst>
              <a:ahLst/>
              <a:cxnLst>
                <a:cxn ang="0">
                  <a:pos x="connsiteX0" y="connsiteY0"/>
                </a:cxn>
                <a:cxn ang="0">
                  <a:pos x="connsiteX1" y="connsiteY1"/>
                </a:cxn>
                <a:cxn ang="0">
                  <a:pos x="connsiteX2" y="connsiteY2"/>
                </a:cxn>
              </a:cxnLst>
              <a:rect l="l" t="t" r="r" b="b"/>
              <a:pathLst>
                <a:path w="1407885" h="539447">
                  <a:moveTo>
                    <a:pt x="0" y="539447"/>
                  </a:moveTo>
                  <a:cubicBezTo>
                    <a:pt x="245533" y="272142"/>
                    <a:pt x="491067" y="4838"/>
                    <a:pt x="725714" y="2419"/>
                  </a:cubicBezTo>
                  <a:cubicBezTo>
                    <a:pt x="960362" y="0"/>
                    <a:pt x="1184123" y="262466"/>
                    <a:pt x="1407885" y="524933"/>
                  </a:cubicBezTo>
                </a:path>
              </a:pathLst>
            </a:custGeom>
            <a:ln w="19050">
              <a:solidFill>
                <a:srgbClr val="FFC000"/>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57" name="Полилиния 156"/>
            <p:cNvSpPr/>
            <p:nvPr/>
          </p:nvSpPr>
          <p:spPr>
            <a:xfrm rot="10129928">
              <a:off x="1180345" y="3703563"/>
              <a:ext cx="666222" cy="451008"/>
            </a:xfrm>
            <a:custGeom>
              <a:avLst/>
              <a:gdLst>
                <a:gd name="connsiteX0" fmla="*/ 0 w 1407885"/>
                <a:gd name="connsiteY0" fmla="*/ 539447 h 539447"/>
                <a:gd name="connsiteX1" fmla="*/ 725714 w 1407885"/>
                <a:gd name="connsiteY1" fmla="*/ 2419 h 539447"/>
                <a:gd name="connsiteX2" fmla="*/ 1407885 w 1407885"/>
                <a:gd name="connsiteY2" fmla="*/ 524933 h 539447"/>
              </a:gdLst>
              <a:ahLst/>
              <a:cxnLst>
                <a:cxn ang="0">
                  <a:pos x="connsiteX0" y="connsiteY0"/>
                </a:cxn>
                <a:cxn ang="0">
                  <a:pos x="connsiteX1" y="connsiteY1"/>
                </a:cxn>
                <a:cxn ang="0">
                  <a:pos x="connsiteX2" y="connsiteY2"/>
                </a:cxn>
              </a:cxnLst>
              <a:rect l="l" t="t" r="r" b="b"/>
              <a:pathLst>
                <a:path w="1407885" h="539447">
                  <a:moveTo>
                    <a:pt x="0" y="539447"/>
                  </a:moveTo>
                  <a:cubicBezTo>
                    <a:pt x="245533" y="272142"/>
                    <a:pt x="491067" y="4838"/>
                    <a:pt x="725714" y="2419"/>
                  </a:cubicBezTo>
                  <a:cubicBezTo>
                    <a:pt x="960362" y="0"/>
                    <a:pt x="1184123" y="262466"/>
                    <a:pt x="1407885" y="524933"/>
                  </a:cubicBezTo>
                </a:path>
              </a:pathLst>
            </a:custGeom>
            <a:ln w="19050">
              <a:solidFill>
                <a:srgbClr val="FFC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grpSp>
      <p:grpSp>
        <p:nvGrpSpPr>
          <p:cNvPr id="165" name="Группа 164"/>
          <p:cNvGrpSpPr/>
          <p:nvPr/>
        </p:nvGrpSpPr>
        <p:grpSpPr>
          <a:xfrm>
            <a:off x="714348" y="5643578"/>
            <a:ext cx="7353350" cy="963591"/>
            <a:chOff x="1219178" y="5857892"/>
            <a:chExt cx="7353350" cy="963591"/>
          </a:xfrm>
        </p:grpSpPr>
        <p:sp>
          <p:nvSpPr>
            <p:cNvPr id="159" name="Rectangle 2"/>
            <p:cNvSpPr>
              <a:spLocks noChangeArrowheads="1"/>
            </p:cNvSpPr>
            <p:nvPr/>
          </p:nvSpPr>
          <p:spPr bwMode="auto">
            <a:xfrm>
              <a:off x="1219178" y="5929330"/>
              <a:ext cx="138112" cy="127000"/>
            </a:xfrm>
            <a:prstGeom prst="rect">
              <a:avLst/>
            </a:prstGeom>
            <a:solidFill>
              <a:srgbClr val="E4F4D4"/>
            </a:solidFill>
            <a:ln w="19050">
              <a:solidFill>
                <a:srgbClr val="376199"/>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160" name="Rectangle 2"/>
            <p:cNvSpPr>
              <a:spLocks noChangeArrowheads="1"/>
            </p:cNvSpPr>
            <p:nvPr/>
          </p:nvSpPr>
          <p:spPr bwMode="auto">
            <a:xfrm>
              <a:off x="1219178" y="6429396"/>
              <a:ext cx="138112" cy="127000"/>
            </a:xfrm>
            <a:prstGeom prst="rect">
              <a:avLst/>
            </a:prstGeom>
            <a:solidFill>
              <a:schemeClr val="accent1">
                <a:lumMod val="20000"/>
                <a:lumOff val="80000"/>
              </a:schemeClr>
            </a:solidFill>
            <a:ln w="19050">
              <a:solidFill>
                <a:srgbClr val="376199"/>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ru-RU"/>
            </a:p>
          </p:txBody>
        </p:sp>
        <p:sp>
          <p:nvSpPr>
            <p:cNvPr id="25604" name="Text Box 4"/>
            <p:cNvSpPr txBox="1">
              <a:spLocks noChangeArrowheads="1"/>
            </p:cNvSpPr>
            <p:nvPr/>
          </p:nvSpPr>
          <p:spPr bwMode="auto">
            <a:xfrm>
              <a:off x="1357290" y="5857892"/>
              <a:ext cx="7215238" cy="6048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rgbClr val="595959"/>
                  </a:solidFill>
                  <a:effectLst/>
                  <a:latin typeface="Arial Narrow" pitchFamily="34" charset="0"/>
                </a:rPr>
                <a:t>Territories where </a:t>
              </a:r>
              <a:r>
                <a:rPr kumimoji="0" lang="en-US" sz="1400" b="0" i="0" u="none" strike="noStrike" cap="none" normalizeH="0" baseline="0" dirty="0" err="1" smtClean="0">
                  <a:ln>
                    <a:noFill/>
                  </a:ln>
                  <a:solidFill>
                    <a:srgbClr val="595959"/>
                  </a:solidFill>
                  <a:effectLst/>
                  <a:latin typeface="Arial Narrow" pitchFamily="34" charset="0"/>
                </a:rPr>
                <a:t>Kalugatrasmash</a:t>
              </a:r>
              <a:r>
                <a:rPr kumimoji="0" lang="en-US" sz="1400" b="0" i="0" u="none" strike="noStrike" cap="none" normalizeH="0" dirty="0" smtClean="0">
                  <a:ln>
                    <a:noFill/>
                  </a:ln>
                  <a:solidFill>
                    <a:srgbClr val="595959"/>
                  </a:solidFill>
                  <a:effectLst/>
                  <a:latin typeface="Arial Narrow" pitchFamily="34" charset="0"/>
                </a:rPr>
                <a:t> OAO products are used to repair railways and branch lines</a:t>
              </a:r>
              <a:endParaRPr kumimoji="0" lang="ru-RU" sz="1400" b="0" i="0" u="none" strike="noStrike" cap="none" normalizeH="0" baseline="0" dirty="0" smtClean="0">
                <a:ln>
                  <a:noFill/>
                </a:ln>
                <a:solidFill>
                  <a:schemeClr val="tx1"/>
                </a:solidFill>
                <a:effectLst/>
                <a:latin typeface="Arial" pitchFamily="34" charset="0"/>
              </a:endParaRPr>
            </a:p>
          </p:txBody>
        </p:sp>
        <p:sp>
          <p:nvSpPr>
            <p:cNvPr id="25605" name="Text Box 5"/>
            <p:cNvSpPr txBox="1">
              <a:spLocks noChangeArrowheads="1"/>
            </p:cNvSpPr>
            <p:nvPr/>
          </p:nvSpPr>
          <p:spPr bwMode="auto">
            <a:xfrm>
              <a:off x="1363679" y="6357958"/>
              <a:ext cx="5637213" cy="463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rgbClr val="595959"/>
                  </a:solidFill>
                  <a:effectLst/>
                  <a:latin typeface="Arial Narrow" pitchFamily="34" charset="0"/>
                </a:rPr>
                <a:t>Territories with high cooperation potential</a:t>
              </a:r>
              <a:endParaRPr kumimoji="0" lang="ru-RU" sz="1400" b="0" i="0" u="none" strike="noStrike" cap="none" normalizeH="0" baseline="0" dirty="0" smtClean="0">
                <a:ln>
                  <a:noFill/>
                </a:ln>
                <a:solidFill>
                  <a:schemeClr val="tx1"/>
                </a:solidFill>
                <a:effectLst/>
                <a:latin typeface="Arial" pitchFamily="34"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26"/>
          <p:cNvGrpSpPr/>
          <p:nvPr/>
        </p:nvGrpSpPr>
        <p:grpSpPr>
          <a:xfrm>
            <a:off x="285720" y="192225"/>
            <a:ext cx="7786742" cy="807883"/>
            <a:chOff x="142844" y="71414"/>
            <a:chExt cx="7786742" cy="807883"/>
          </a:xfrm>
        </p:grpSpPr>
        <p:grpSp>
          <p:nvGrpSpPr>
            <p:cNvPr id="3" name="Группа 22"/>
            <p:cNvGrpSpPr/>
            <p:nvPr/>
          </p:nvGrpSpPr>
          <p:grpSpPr>
            <a:xfrm>
              <a:off x="142844" y="71414"/>
              <a:ext cx="7786742" cy="807883"/>
              <a:chOff x="142844" y="71414"/>
              <a:chExt cx="7786742" cy="807883"/>
            </a:xfrm>
          </p:grpSpPr>
          <p:grpSp>
            <p:nvGrpSpPr>
              <p:cNvPr id="4" name="Группа 6"/>
              <p:cNvGrpSpPr/>
              <p:nvPr/>
            </p:nvGrpSpPr>
            <p:grpSpPr>
              <a:xfrm>
                <a:off x="142844" y="142853"/>
                <a:ext cx="1000132" cy="736444"/>
                <a:chOff x="4000496" y="2928934"/>
                <a:chExt cx="1357322" cy="999460"/>
              </a:xfrm>
            </p:grpSpPr>
            <p:pic>
              <p:nvPicPr>
                <p:cNvPr id="12" name="Рисунок 5" descr="Tznak3.wmf"/>
                <p:cNvPicPr/>
                <p:nvPr/>
              </p:nvPicPr>
              <p:blipFill>
                <a:blip r:embed="rId3"/>
                <a:srcRect/>
                <a:stretch>
                  <a:fillRect/>
                </a:stretch>
              </p:blipFill>
              <p:spPr bwMode="auto">
                <a:xfrm>
                  <a:off x="4037166" y="2928934"/>
                  <a:ext cx="1320652" cy="999460"/>
                </a:xfrm>
                <a:prstGeom prst="rect">
                  <a:avLst/>
                </a:prstGeom>
                <a:noFill/>
                <a:ln w="9525">
                  <a:noFill/>
                  <a:miter lim="800000"/>
                  <a:headEnd/>
                  <a:tailEnd/>
                </a:ln>
              </p:spPr>
            </p:pic>
            <p:pic>
              <p:nvPicPr>
                <p:cNvPr id="13" name="Рисунок 4" descr="Tznak2.wmf"/>
                <p:cNvPicPr/>
                <p:nvPr/>
              </p:nvPicPr>
              <p:blipFill>
                <a:blip r:embed="rId4"/>
                <a:srcRect/>
                <a:stretch>
                  <a:fillRect/>
                </a:stretch>
              </p:blipFill>
              <p:spPr bwMode="auto">
                <a:xfrm>
                  <a:off x="4000496" y="2928934"/>
                  <a:ext cx="1320652" cy="978195"/>
                </a:xfrm>
                <a:prstGeom prst="rect">
                  <a:avLst/>
                </a:prstGeom>
                <a:noFill/>
                <a:ln w="9525">
                  <a:noFill/>
                  <a:miter lim="800000"/>
                  <a:headEnd/>
                  <a:tailEnd/>
                </a:ln>
              </p:spPr>
            </p:pic>
          </p:grpSp>
          <p:grpSp>
            <p:nvGrpSpPr>
              <p:cNvPr id="5" name="Группа 21"/>
              <p:cNvGrpSpPr/>
              <p:nvPr/>
            </p:nvGrpSpPr>
            <p:grpSpPr>
              <a:xfrm>
                <a:off x="1214414" y="71414"/>
                <a:ext cx="6715172" cy="430216"/>
                <a:chOff x="1214414" y="71414"/>
                <a:chExt cx="6715172" cy="430216"/>
              </a:xfrm>
            </p:grpSpPr>
            <p:sp>
              <p:nvSpPr>
                <p:cNvPr id="10" name="Заголовок 1"/>
                <p:cNvSpPr txBox="1">
                  <a:spLocks/>
                </p:cNvSpPr>
                <p:nvPr/>
              </p:nvSpPr>
              <p:spPr>
                <a:xfrm>
                  <a:off x="1214414" y="71414"/>
                  <a:ext cx="6715172" cy="357190"/>
                </a:xfrm>
                <a:prstGeom prst="rect">
                  <a:avLst/>
                </a:prstGeom>
              </p:spPr>
              <p:txBody>
                <a:bodyPr vert="horz" lIns="91440" tIns="45720" rIns="91440" bIns="45720" rtlCol="0" anchor="ctr">
                  <a:noAutofit/>
                </a:bodyPr>
                <a:lstStyle/>
                <a:p>
                  <a:pPr lvl="0">
                    <a:spcBef>
                      <a:spcPct val="0"/>
                    </a:spcBef>
                    <a:defRPr/>
                  </a:pPr>
                  <a:r>
                    <a:rPr kumimoji="0" lang="en-US" sz="2000" b="1" i="0" u="none" strike="noStrike" kern="1200" cap="none" spc="0" normalizeH="0" baseline="0" noProof="0" dirty="0" smtClean="0">
                      <a:ln>
                        <a:noFill/>
                      </a:ln>
                      <a:solidFill>
                        <a:schemeClr val="tx1">
                          <a:lumMod val="75000"/>
                          <a:lumOff val="25000"/>
                        </a:schemeClr>
                      </a:solidFill>
                      <a:effectLst/>
                      <a:uLnTx/>
                      <a:uFillTx/>
                      <a:latin typeface="Arial Narrow" pitchFamily="34" charset="0"/>
                      <a:ea typeface="+mj-ea"/>
                      <a:cs typeface="+mj-cs"/>
                    </a:rPr>
                    <a:t>Potential cooperation areas</a:t>
                  </a:r>
                  <a:endParaRPr kumimoji="0" lang="ru-RU" sz="2000" b="1" i="0" u="none" strike="noStrike" kern="1200" cap="none" spc="0" normalizeH="0" baseline="0" noProof="0" dirty="0">
                    <a:ln>
                      <a:noFill/>
                    </a:ln>
                    <a:solidFill>
                      <a:schemeClr val="tx1">
                        <a:lumMod val="75000"/>
                        <a:lumOff val="25000"/>
                      </a:schemeClr>
                    </a:solidFill>
                    <a:effectLst/>
                    <a:uLnTx/>
                    <a:uFillTx/>
                    <a:latin typeface="Arial Narrow" pitchFamily="34" charset="0"/>
                    <a:ea typeface="+mj-ea"/>
                    <a:cs typeface="+mj-cs"/>
                  </a:endParaRPr>
                </a:p>
              </p:txBody>
            </p:sp>
            <p:cxnSp>
              <p:nvCxnSpPr>
                <p:cNvPr id="11" name="Прямая соединительная линия 10"/>
                <p:cNvCxnSpPr/>
                <p:nvPr/>
              </p:nvCxnSpPr>
              <p:spPr>
                <a:xfrm>
                  <a:off x="1285852" y="500042"/>
                  <a:ext cx="6000792" cy="1588"/>
                </a:xfrm>
                <a:prstGeom prst="line">
                  <a:avLst/>
                </a:prstGeom>
                <a:ln w="31750" cmpd="dbl">
                  <a:solidFill>
                    <a:srgbClr val="AFE15D"/>
                  </a:solidFill>
                </a:ln>
              </p:spPr>
              <p:style>
                <a:lnRef idx="1">
                  <a:schemeClr val="accent1"/>
                </a:lnRef>
                <a:fillRef idx="0">
                  <a:schemeClr val="accent1"/>
                </a:fillRef>
                <a:effectRef idx="0">
                  <a:schemeClr val="accent1"/>
                </a:effectRef>
                <a:fontRef idx="minor">
                  <a:schemeClr val="tx1"/>
                </a:fontRef>
              </p:style>
            </p:cxnSp>
          </p:grpSp>
        </p:grpSp>
        <p:sp>
          <p:nvSpPr>
            <p:cNvPr id="7" name="Заголовок 1"/>
            <p:cNvSpPr txBox="1">
              <a:spLocks/>
            </p:cNvSpPr>
            <p:nvPr/>
          </p:nvSpPr>
          <p:spPr>
            <a:xfrm>
              <a:off x="1214414" y="571480"/>
              <a:ext cx="6715172" cy="285752"/>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err="1" smtClean="0">
                  <a:ln>
                    <a:noFill/>
                  </a:ln>
                  <a:solidFill>
                    <a:schemeClr val="tx1">
                      <a:lumMod val="75000"/>
                      <a:lumOff val="25000"/>
                    </a:schemeClr>
                  </a:solidFill>
                  <a:effectLst/>
                  <a:uLnTx/>
                  <a:uFillTx/>
                  <a:latin typeface="Arial Narrow" pitchFamily="34" charset="0"/>
                  <a:ea typeface="+mj-ea"/>
                  <a:cs typeface="+mj-cs"/>
                </a:rPr>
                <a:t>Kalugatransmash</a:t>
              </a:r>
              <a:r>
                <a:rPr kumimoji="0" lang="en-US" sz="2000" b="1" i="0" u="none" strike="noStrike" kern="1200" cap="none" spc="0" normalizeH="0" baseline="0" noProof="0" dirty="0" smtClean="0">
                  <a:ln>
                    <a:noFill/>
                  </a:ln>
                  <a:solidFill>
                    <a:schemeClr val="tx1">
                      <a:lumMod val="75000"/>
                      <a:lumOff val="25000"/>
                    </a:schemeClr>
                  </a:solidFill>
                  <a:effectLst/>
                  <a:uLnTx/>
                  <a:uFillTx/>
                  <a:latin typeface="Arial Narrow" pitchFamily="34" charset="0"/>
                  <a:ea typeface="+mj-ea"/>
                  <a:cs typeface="+mj-cs"/>
                </a:rPr>
                <a:t> OAO</a:t>
              </a:r>
              <a:endParaRPr kumimoji="0" lang="ru-RU" sz="2000" b="1" i="0" u="none" strike="noStrike" kern="1200" cap="none" spc="0" normalizeH="0" baseline="0" noProof="0" dirty="0">
                <a:ln>
                  <a:noFill/>
                </a:ln>
                <a:solidFill>
                  <a:schemeClr val="tx1">
                    <a:lumMod val="75000"/>
                    <a:lumOff val="25000"/>
                  </a:schemeClr>
                </a:solidFill>
                <a:effectLst/>
                <a:uLnTx/>
                <a:uFillTx/>
                <a:latin typeface="Arial Narrow" pitchFamily="34" charset="0"/>
                <a:ea typeface="+mj-ea"/>
                <a:cs typeface="+mj-cs"/>
              </a:endParaRPr>
            </a:p>
          </p:txBody>
        </p:sp>
      </p:grpSp>
      <p:sp>
        <p:nvSpPr>
          <p:cNvPr id="14" name="Номер слайда 13"/>
          <p:cNvSpPr>
            <a:spLocks noGrp="1"/>
          </p:cNvSpPr>
          <p:nvPr>
            <p:ph type="sldNum" sz="quarter" idx="12"/>
          </p:nvPr>
        </p:nvSpPr>
        <p:spPr/>
        <p:txBody>
          <a:bodyPr vert="horz" lIns="91440" tIns="45720" rIns="91440" bIns="45720" rtlCol="0" anchor="ctr"/>
          <a:lstStyle/>
          <a:p>
            <a:r>
              <a:rPr lang="ru-RU" sz="1400" dirty="0" smtClean="0">
                <a:latin typeface="Arial Narrow" pitchFamily="34" charset="0"/>
              </a:rPr>
              <a:t>10</a:t>
            </a:r>
          </a:p>
        </p:txBody>
      </p:sp>
      <p:sp>
        <p:nvSpPr>
          <p:cNvPr id="15" name="Содержимое 2"/>
          <p:cNvSpPr txBox="1">
            <a:spLocks/>
          </p:cNvSpPr>
          <p:nvPr/>
        </p:nvSpPr>
        <p:spPr>
          <a:xfrm>
            <a:off x="71406" y="1071546"/>
            <a:ext cx="7643866" cy="785818"/>
          </a:xfrm>
          <a:prstGeom prst="rect">
            <a:avLst/>
          </a:prstGeom>
        </p:spPr>
        <p:txBody>
          <a:bodyPr vert="horz" lIns="91440" tIns="45720" rIns="91440" bIns="45720" rtlCol="0">
            <a:noAutofit/>
          </a:bodyPr>
          <a:lstStyle/>
          <a:p>
            <a:pPr marL="177800" lvl="0" indent="266700">
              <a:spcBef>
                <a:spcPct val="20000"/>
              </a:spcBef>
              <a:defRPr/>
            </a:pPr>
            <a:r>
              <a:rPr lang="en-US" sz="1400" dirty="0" err="1" smtClean="0">
                <a:solidFill>
                  <a:schemeClr val="tx1">
                    <a:lumMod val="75000"/>
                    <a:lumOff val="25000"/>
                  </a:schemeClr>
                </a:solidFill>
                <a:latin typeface="Arial Narrow" pitchFamily="34" charset="0"/>
              </a:rPr>
              <a:t>Kalugatransmash</a:t>
            </a:r>
            <a:r>
              <a:rPr lang="en-US" sz="1400" dirty="0" smtClean="0">
                <a:solidFill>
                  <a:schemeClr val="tx1">
                    <a:lumMod val="75000"/>
                    <a:lumOff val="25000"/>
                  </a:schemeClr>
                </a:solidFill>
                <a:latin typeface="Arial Narrow" pitchFamily="34" charset="0"/>
              </a:rPr>
              <a:t> OAO is a rapidly developing company. Despite its long history, it grows dynamically, is fully flexible and adaptable to business environment changes and sets ambitious objects. All this helps the company to retain leadership position in the track tool market. We are also well positioned to offer mutually beneficial cooperation in the cast segment</a:t>
            </a:r>
            <a:r>
              <a:rPr lang="ru-RU" sz="1400" dirty="0" smtClean="0">
                <a:solidFill>
                  <a:schemeClr val="tx1">
                    <a:lumMod val="75000"/>
                    <a:lumOff val="25000"/>
                  </a:schemeClr>
                </a:solidFill>
                <a:latin typeface="Arial Narrow" pitchFamily="34" charset="0"/>
              </a:rPr>
              <a:t>.</a:t>
            </a:r>
            <a:endParaRPr lang="ru-RU" sz="1400" dirty="0" smtClean="0">
              <a:solidFill>
                <a:schemeClr val="tx1">
                  <a:lumMod val="75000"/>
                  <a:lumOff val="25000"/>
                </a:schemeClr>
              </a:solidFill>
              <a:latin typeface="Arial Narrow" pitchFamily="34" charset="0"/>
            </a:endParaRPr>
          </a:p>
        </p:txBody>
      </p:sp>
      <p:grpSp>
        <p:nvGrpSpPr>
          <p:cNvPr id="30" name="Группа 29"/>
          <p:cNvGrpSpPr/>
          <p:nvPr/>
        </p:nvGrpSpPr>
        <p:grpSpPr>
          <a:xfrm>
            <a:off x="285720" y="2071678"/>
            <a:ext cx="8143932" cy="4429156"/>
            <a:chOff x="357158" y="1928802"/>
            <a:chExt cx="8143932" cy="4429156"/>
          </a:xfrm>
        </p:grpSpPr>
        <p:sp>
          <p:nvSpPr>
            <p:cNvPr id="19" name="Скругленный прямоугольник 18"/>
            <p:cNvSpPr/>
            <p:nvPr/>
          </p:nvSpPr>
          <p:spPr>
            <a:xfrm>
              <a:off x="6715140" y="2928934"/>
              <a:ext cx="1785950" cy="642942"/>
            </a:xfrm>
            <a:prstGeom prst="roundRect">
              <a:avLst/>
            </a:prstGeom>
            <a:solidFill>
              <a:schemeClr val="accent3">
                <a:lumMod val="20000"/>
                <a:lumOff val="80000"/>
              </a:schemeClr>
            </a:solidFill>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lumMod val="75000"/>
                      <a:lumOff val="25000"/>
                    </a:schemeClr>
                  </a:solidFill>
                  <a:latin typeface="Arial Narrow" pitchFamily="34" charset="0"/>
                </a:rPr>
                <a:t>Track tools</a:t>
              </a:r>
              <a:endParaRPr lang="ru-RU" sz="1400" b="1" dirty="0">
                <a:solidFill>
                  <a:schemeClr val="tx1">
                    <a:lumMod val="75000"/>
                    <a:lumOff val="25000"/>
                  </a:schemeClr>
                </a:solidFill>
                <a:latin typeface="Arial Narrow" pitchFamily="34" charset="0"/>
              </a:endParaRPr>
            </a:p>
          </p:txBody>
        </p:sp>
        <p:sp>
          <p:nvSpPr>
            <p:cNvPr id="20" name="Скругленный прямоугольник 19"/>
            <p:cNvSpPr/>
            <p:nvPr/>
          </p:nvSpPr>
          <p:spPr>
            <a:xfrm>
              <a:off x="6715140" y="3857628"/>
              <a:ext cx="1785950" cy="642942"/>
            </a:xfrm>
            <a:prstGeom prst="roundRect">
              <a:avLst/>
            </a:prstGeom>
            <a:solidFill>
              <a:schemeClr val="accent3">
                <a:lumMod val="20000"/>
                <a:lumOff val="80000"/>
              </a:schemeClr>
            </a:solidFill>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lumMod val="75000"/>
                      <a:lumOff val="25000"/>
                    </a:schemeClr>
                  </a:solidFill>
                  <a:latin typeface="Arial Narrow" pitchFamily="34" charset="0"/>
                </a:rPr>
                <a:t>Steel casting</a:t>
              </a:r>
              <a:endParaRPr lang="ru-RU" sz="1400" b="1" dirty="0" smtClean="0">
                <a:solidFill>
                  <a:schemeClr val="tx1">
                    <a:lumMod val="75000"/>
                    <a:lumOff val="25000"/>
                  </a:schemeClr>
                </a:solidFill>
                <a:latin typeface="Arial Narrow" pitchFamily="34" charset="0"/>
              </a:endParaRPr>
            </a:p>
          </p:txBody>
        </p:sp>
        <p:sp>
          <p:nvSpPr>
            <p:cNvPr id="21" name="Скругленный прямоугольник 20"/>
            <p:cNvSpPr/>
            <p:nvPr/>
          </p:nvSpPr>
          <p:spPr>
            <a:xfrm>
              <a:off x="6715140" y="4786322"/>
              <a:ext cx="1785950" cy="642942"/>
            </a:xfrm>
            <a:prstGeom prst="roundRect">
              <a:avLst/>
            </a:prstGeom>
            <a:solidFill>
              <a:schemeClr val="accent3">
                <a:lumMod val="20000"/>
                <a:lumOff val="80000"/>
              </a:schemeClr>
            </a:solidFill>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lumMod val="75000"/>
                      <a:lumOff val="25000"/>
                    </a:schemeClr>
                  </a:solidFill>
                  <a:latin typeface="Arial Narrow" pitchFamily="34" charset="0"/>
                </a:rPr>
                <a:t>Pig-iron casting</a:t>
              </a:r>
              <a:endParaRPr lang="ru-RU" sz="1400" b="1" dirty="0" smtClean="0">
                <a:solidFill>
                  <a:schemeClr val="tx1">
                    <a:lumMod val="75000"/>
                    <a:lumOff val="25000"/>
                  </a:schemeClr>
                </a:solidFill>
                <a:latin typeface="Arial Narrow" pitchFamily="34" charset="0"/>
              </a:endParaRPr>
            </a:p>
          </p:txBody>
        </p:sp>
        <p:sp>
          <p:nvSpPr>
            <p:cNvPr id="22" name="Скругленный прямоугольник 21"/>
            <p:cNvSpPr/>
            <p:nvPr/>
          </p:nvSpPr>
          <p:spPr>
            <a:xfrm>
              <a:off x="6715140" y="5715016"/>
              <a:ext cx="1785950" cy="642942"/>
            </a:xfrm>
            <a:prstGeom prst="roundRect">
              <a:avLst/>
            </a:prstGeom>
            <a:solidFill>
              <a:schemeClr val="accent3">
                <a:lumMod val="20000"/>
                <a:lumOff val="80000"/>
              </a:schemeClr>
            </a:solidFill>
            <a:ln w="222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lumMod val="75000"/>
                      <a:lumOff val="25000"/>
                    </a:schemeClr>
                  </a:solidFill>
                  <a:latin typeface="Arial Narrow" pitchFamily="34" charset="0"/>
                </a:rPr>
                <a:t>Aluminum casting</a:t>
              </a:r>
              <a:endParaRPr lang="ru-RU" sz="1400" b="1" dirty="0" smtClean="0">
                <a:solidFill>
                  <a:schemeClr val="tx1">
                    <a:lumMod val="75000"/>
                    <a:lumOff val="25000"/>
                  </a:schemeClr>
                </a:solidFill>
                <a:latin typeface="Arial Narrow" pitchFamily="34" charset="0"/>
              </a:endParaRPr>
            </a:p>
          </p:txBody>
        </p:sp>
        <p:graphicFrame>
          <p:nvGraphicFramePr>
            <p:cNvPr id="23" name="Схема 22"/>
            <p:cNvGraphicFramePr/>
            <p:nvPr/>
          </p:nvGraphicFramePr>
          <p:xfrm>
            <a:off x="1857356" y="2008206"/>
            <a:ext cx="4929222" cy="327818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6" name="Скругленный прямоугольник 25"/>
            <p:cNvSpPr/>
            <p:nvPr/>
          </p:nvSpPr>
          <p:spPr>
            <a:xfrm>
              <a:off x="357158" y="3357562"/>
              <a:ext cx="1785950" cy="642942"/>
            </a:xfrm>
            <a:prstGeom prst="roundRect">
              <a:avLst/>
            </a:prstGeom>
            <a:solidFill>
              <a:schemeClr val="bg1">
                <a:lumMod val="95000"/>
              </a:schemeClr>
            </a:solid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lumMod val="75000"/>
                      <a:lumOff val="25000"/>
                    </a:schemeClr>
                  </a:solidFill>
                  <a:latin typeface="Arial Narrow" pitchFamily="34" charset="0"/>
                </a:rPr>
                <a:t>Beneficial cooperation terms and conditions</a:t>
              </a:r>
              <a:endParaRPr lang="ru-RU" sz="1400" b="1" dirty="0">
                <a:solidFill>
                  <a:schemeClr val="tx1">
                    <a:lumMod val="75000"/>
                    <a:lumOff val="25000"/>
                  </a:schemeClr>
                </a:solidFill>
                <a:latin typeface="Arial Narrow" pitchFamily="34" charset="0"/>
              </a:endParaRPr>
            </a:p>
          </p:txBody>
        </p:sp>
        <p:sp>
          <p:nvSpPr>
            <p:cNvPr id="28" name="Круговая стрелка 27"/>
            <p:cNvSpPr/>
            <p:nvPr/>
          </p:nvSpPr>
          <p:spPr>
            <a:xfrm>
              <a:off x="5429256" y="1928802"/>
              <a:ext cx="2143140" cy="1571636"/>
            </a:xfrm>
            <a:prstGeom prst="circularArrow">
              <a:avLst>
                <a:gd name="adj1" fmla="val 12500"/>
                <a:gd name="adj2" fmla="val 1142319"/>
                <a:gd name="adj3" fmla="val 20457681"/>
                <a:gd name="adj4" fmla="val 10856651"/>
                <a:gd name="adj5" fmla="val 12500"/>
              </a:avLst>
            </a:prstGeom>
            <a:solidFill>
              <a:srgbClr val="F2FAEA"/>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9" name="Круговая стрелка 28"/>
            <p:cNvSpPr/>
            <p:nvPr/>
          </p:nvSpPr>
          <p:spPr>
            <a:xfrm>
              <a:off x="928662" y="2285992"/>
              <a:ext cx="2143140" cy="1571636"/>
            </a:xfrm>
            <a:prstGeom prst="circularArrow">
              <a:avLst>
                <a:gd name="adj1" fmla="val 12500"/>
                <a:gd name="adj2" fmla="val 1142319"/>
                <a:gd name="adj3" fmla="val 20457681"/>
                <a:gd name="adj4" fmla="val 10856651"/>
                <a:gd name="adj5" fmla="val 12500"/>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772</TotalTime>
  <Words>857</Words>
  <Application>Microsoft Office PowerPoint</Application>
  <PresentationFormat>Экран (4:3)</PresentationFormat>
  <Paragraphs>156</Paragraphs>
  <Slides>8</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Слайд 1</vt:lpstr>
      <vt:lpstr>Слайд 2</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Сапегин Александр Алексеевич</dc:creator>
  <cp:lastModifiedBy>сб-14666</cp:lastModifiedBy>
  <cp:revision>90</cp:revision>
  <dcterms:modified xsi:type="dcterms:W3CDTF">2013-02-19T12:59:56Z</dcterms:modified>
</cp:coreProperties>
</file>